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967B64-7AA7-4379-98C8-108C00667C01}"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138360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67B64-7AA7-4379-98C8-108C00667C01}"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21218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67B64-7AA7-4379-98C8-108C00667C01}"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219417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67B64-7AA7-4379-98C8-108C00667C01}"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170565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967B64-7AA7-4379-98C8-108C00667C01}"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391716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967B64-7AA7-4379-98C8-108C00667C01}"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287913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967B64-7AA7-4379-98C8-108C00667C01}"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148548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967B64-7AA7-4379-98C8-108C00667C01}"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254711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67B64-7AA7-4379-98C8-108C00667C01}"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368466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967B64-7AA7-4379-98C8-108C00667C01}"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39570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967B64-7AA7-4379-98C8-108C00667C01}"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184002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67B64-7AA7-4379-98C8-108C00667C01}" type="datetimeFigureOut">
              <a:rPr lang="en-US" smtClean="0"/>
              <a:t>9/16/2021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92371-2EEB-44DA-9948-251C65161438}" type="slidenum">
              <a:rPr lang="en-US" smtClean="0"/>
              <a:t>‹#›</a:t>
            </a:fld>
            <a:endParaRPr lang="en-US"/>
          </a:p>
        </p:txBody>
      </p:sp>
    </p:spTree>
    <p:extLst>
      <p:ext uri="{BB962C8B-B14F-4D97-AF65-F5344CB8AC3E}">
        <p14:creationId xmlns:p14="http://schemas.microsoft.com/office/powerpoint/2010/main" val="2102267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8657"/>
            <a:ext cx="9448800" cy="681305"/>
          </a:xfrm>
        </p:spPr>
        <p:txBody>
          <a:bodyPr>
            <a:normAutofit fontScale="90000"/>
          </a:bodyPr>
          <a:lstStyle/>
          <a:p>
            <a:r>
              <a:rPr lang="en-IN" sz="4400" b="1" i="1" u="sng" dirty="0"/>
              <a:t>Customer Activation and Retention</a:t>
            </a:r>
            <a:endParaRPr lang="en-US" sz="4400" b="1" i="1" u="sng" dirty="0"/>
          </a:p>
        </p:txBody>
      </p:sp>
      <p:sp>
        <p:nvSpPr>
          <p:cNvPr id="3" name="Subtitle 2"/>
          <p:cNvSpPr>
            <a:spLocks noGrp="1"/>
          </p:cNvSpPr>
          <p:nvPr>
            <p:ph type="subTitle" idx="1"/>
          </p:nvPr>
        </p:nvSpPr>
        <p:spPr>
          <a:xfrm>
            <a:off x="8391970" y="4768553"/>
            <a:ext cx="3589234" cy="1820253"/>
          </a:xfrm>
        </p:spPr>
        <p:txBody>
          <a:bodyPr/>
          <a:lstStyle/>
          <a:p>
            <a:r>
              <a:rPr lang="en-US" dirty="0"/>
              <a:t>Submitted by,</a:t>
            </a:r>
          </a:p>
          <a:p>
            <a:r>
              <a:rPr lang="en-US" dirty="0"/>
              <a:t>Shraddha Waghmare</a:t>
            </a:r>
          </a:p>
          <a:p>
            <a:r>
              <a:rPr lang="en-US" dirty="0"/>
              <a:t>Internship 18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04" y="736666"/>
            <a:ext cx="3966299" cy="2227066"/>
          </a:xfrm>
          <a:prstGeom prst="rect">
            <a:avLst/>
          </a:prstGeom>
        </p:spPr>
      </p:pic>
    </p:spTree>
    <p:extLst>
      <p:ext uri="{BB962C8B-B14F-4D97-AF65-F5344CB8AC3E}">
        <p14:creationId xmlns:p14="http://schemas.microsoft.com/office/powerpoint/2010/main" val="312158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68" y="282012"/>
            <a:ext cx="9981488" cy="1606609"/>
          </a:xfrm>
        </p:spPr>
        <p:txBody>
          <a:bodyPr>
            <a:normAutofit fontScale="90000"/>
          </a:bodyPr>
          <a:lstStyle/>
          <a:p>
            <a:r>
              <a:rPr lang="en-US" dirty="0"/>
              <a:t>Introduction</a:t>
            </a:r>
            <a:br>
              <a:rPr lang="en-US" dirty="0"/>
            </a:br>
            <a:endParaRPr lang="en-US" dirty="0"/>
          </a:p>
        </p:txBody>
      </p:sp>
      <p:sp>
        <p:nvSpPr>
          <p:cNvPr id="3" name="Text Placeholder 2"/>
          <p:cNvSpPr>
            <a:spLocks noGrp="1"/>
          </p:cNvSpPr>
          <p:nvPr>
            <p:ph type="body" idx="1"/>
          </p:nvPr>
        </p:nvSpPr>
        <p:spPr>
          <a:xfrm>
            <a:off x="495656" y="1333144"/>
            <a:ext cx="10826156" cy="5170206"/>
          </a:xfrm>
        </p:spPr>
        <p:txBody>
          <a:bodyPr/>
          <a:lstStyle/>
          <a:p>
            <a:pPr algn="just"/>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p:txBody>
      </p:sp>
    </p:spTree>
    <p:extLst>
      <p:ext uri="{BB962C8B-B14F-4D97-AF65-F5344CB8AC3E}">
        <p14:creationId xmlns:p14="http://schemas.microsoft.com/office/powerpoint/2010/main" val="31022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09" y="59822"/>
            <a:ext cx="10545511" cy="1632245"/>
          </a:xfrm>
        </p:spPr>
        <p:txBody>
          <a:bodyPr>
            <a:normAutofit fontScale="90000"/>
          </a:bodyPr>
          <a:lstStyle/>
          <a:p>
            <a:r>
              <a:rPr lang="en-US" dirty="0"/>
              <a:t>Analysis</a:t>
            </a:r>
            <a:br>
              <a:rPr lang="en-US" dirty="0"/>
            </a:br>
            <a:endParaRPr lang="en-US" dirty="0"/>
          </a:p>
        </p:txBody>
      </p:sp>
      <p:sp>
        <p:nvSpPr>
          <p:cNvPr id="3" name="Text Placeholder 2"/>
          <p:cNvSpPr>
            <a:spLocks noGrp="1"/>
          </p:cNvSpPr>
          <p:nvPr>
            <p:ph type="body" idx="1"/>
          </p:nvPr>
        </p:nvSpPr>
        <p:spPr>
          <a:xfrm>
            <a:off x="831850" y="1093863"/>
            <a:ext cx="10515600" cy="4995788"/>
          </a:xfrm>
        </p:spPr>
        <p:txBody>
          <a:bodyPr/>
          <a:lstStyle/>
          <a:p>
            <a:r>
              <a:rPr lang="en-US" dirty="0"/>
              <a:t>There are 269 rows and 71 columns in the given dataset. The data does not contain any null value. Columns are as follows </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785042698"/>
              </p:ext>
            </p:extLst>
          </p:nvPr>
        </p:nvGraphicFramePr>
        <p:xfrm>
          <a:off x="376020" y="1789501"/>
          <a:ext cx="11442810" cy="3004690"/>
        </p:xfrm>
        <a:graphic>
          <a:graphicData uri="http://schemas.openxmlformats.org/drawingml/2006/table">
            <a:tbl>
              <a:tblPr/>
              <a:tblGrid>
                <a:gridCol w="762854">
                  <a:extLst>
                    <a:ext uri="{9D8B030D-6E8A-4147-A177-3AD203B41FA5}">
                      <a16:colId xmlns:a16="http://schemas.microsoft.com/office/drawing/2014/main" val="20000"/>
                    </a:ext>
                  </a:extLst>
                </a:gridCol>
                <a:gridCol w="762854">
                  <a:extLst>
                    <a:ext uri="{9D8B030D-6E8A-4147-A177-3AD203B41FA5}">
                      <a16:colId xmlns:a16="http://schemas.microsoft.com/office/drawing/2014/main" val="20001"/>
                    </a:ext>
                  </a:extLst>
                </a:gridCol>
                <a:gridCol w="762854">
                  <a:extLst>
                    <a:ext uri="{9D8B030D-6E8A-4147-A177-3AD203B41FA5}">
                      <a16:colId xmlns:a16="http://schemas.microsoft.com/office/drawing/2014/main" val="20002"/>
                    </a:ext>
                  </a:extLst>
                </a:gridCol>
                <a:gridCol w="762854">
                  <a:extLst>
                    <a:ext uri="{9D8B030D-6E8A-4147-A177-3AD203B41FA5}">
                      <a16:colId xmlns:a16="http://schemas.microsoft.com/office/drawing/2014/main" val="20003"/>
                    </a:ext>
                  </a:extLst>
                </a:gridCol>
                <a:gridCol w="762854">
                  <a:extLst>
                    <a:ext uri="{9D8B030D-6E8A-4147-A177-3AD203B41FA5}">
                      <a16:colId xmlns:a16="http://schemas.microsoft.com/office/drawing/2014/main" val="20004"/>
                    </a:ext>
                  </a:extLst>
                </a:gridCol>
                <a:gridCol w="762854">
                  <a:extLst>
                    <a:ext uri="{9D8B030D-6E8A-4147-A177-3AD203B41FA5}">
                      <a16:colId xmlns:a16="http://schemas.microsoft.com/office/drawing/2014/main" val="20005"/>
                    </a:ext>
                  </a:extLst>
                </a:gridCol>
                <a:gridCol w="762854">
                  <a:extLst>
                    <a:ext uri="{9D8B030D-6E8A-4147-A177-3AD203B41FA5}">
                      <a16:colId xmlns:a16="http://schemas.microsoft.com/office/drawing/2014/main" val="20006"/>
                    </a:ext>
                  </a:extLst>
                </a:gridCol>
                <a:gridCol w="762854">
                  <a:extLst>
                    <a:ext uri="{9D8B030D-6E8A-4147-A177-3AD203B41FA5}">
                      <a16:colId xmlns:a16="http://schemas.microsoft.com/office/drawing/2014/main" val="20007"/>
                    </a:ext>
                  </a:extLst>
                </a:gridCol>
                <a:gridCol w="762854">
                  <a:extLst>
                    <a:ext uri="{9D8B030D-6E8A-4147-A177-3AD203B41FA5}">
                      <a16:colId xmlns:a16="http://schemas.microsoft.com/office/drawing/2014/main" val="20008"/>
                    </a:ext>
                  </a:extLst>
                </a:gridCol>
                <a:gridCol w="762854">
                  <a:extLst>
                    <a:ext uri="{9D8B030D-6E8A-4147-A177-3AD203B41FA5}">
                      <a16:colId xmlns:a16="http://schemas.microsoft.com/office/drawing/2014/main" val="20009"/>
                    </a:ext>
                  </a:extLst>
                </a:gridCol>
                <a:gridCol w="762854">
                  <a:extLst>
                    <a:ext uri="{9D8B030D-6E8A-4147-A177-3AD203B41FA5}">
                      <a16:colId xmlns:a16="http://schemas.microsoft.com/office/drawing/2014/main" val="20010"/>
                    </a:ext>
                  </a:extLst>
                </a:gridCol>
                <a:gridCol w="762854">
                  <a:extLst>
                    <a:ext uri="{9D8B030D-6E8A-4147-A177-3AD203B41FA5}">
                      <a16:colId xmlns:a16="http://schemas.microsoft.com/office/drawing/2014/main" val="20011"/>
                    </a:ext>
                  </a:extLst>
                </a:gridCol>
                <a:gridCol w="762854">
                  <a:extLst>
                    <a:ext uri="{9D8B030D-6E8A-4147-A177-3AD203B41FA5}">
                      <a16:colId xmlns:a16="http://schemas.microsoft.com/office/drawing/2014/main" val="20012"/>
                    </a:ext>
                  </a:extLst>
                </a:gridCol>
                <a:gridCol w="762854">
                  <a:extLst>
                    <a:ext uri="{9D8B030D-6E8A-4147-A177-3AD203B41FA5}">
                      <a16:colId xmlns:a16="http://schemas.microsoft.com/office/drawing/2014/main" val="20013"/>
                    </a:ext>
                  </a:extLst>
                </a:gridCol>
                <a:gridCol w="762854">
                  <a:extLst>
                    <a:ext uri="{9D8B030D-6E8A-4147-A177-3AD203B41FA5}">
                      <a16:colId xmlns:a16="http://schemas.microsoft.com/office/drawing/2014/main" val="20014"/>
                    </a:ext>
                  </a:extLst>
                </a:gridCol>
              </a:tblGrid>
              <a:tr h="3004690">
                <a:tc>
                  <a:txBody>
                    <a:bodyPr/>
                    <a:lstStyle/>
                    <a:p>
                      <a:pPr algn="r" fontAlgn="ctr"/>
                      <a:r>
                        <a:rPr lang="en-US" sz="1300" b="1" dirty="0">
                          <a:effectLst/>
                        </a:rPr>
                        <a:t>1Gender of respondent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2 How old are you?</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3 Which city do you shop online from?</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4 What is the Pin Code of where you shop online from?</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5 Since How Long You are Shopping Online ?</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6 How many times you have made an online purchase in the past 1 year?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7 How do you access the internet while shopping on-line?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8 Which device do you use to access the online shopping?</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9 What is the screen size of your mobile device?\t\t\t\t\t\t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10 What is the operating system (OS) of your device?\t\t\t\t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11 What browser do you run on your device to access the website?\t\t\t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12 Which channel did you follow to arrive at your favorite online store for the first time?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13 After first visit, how do you reach the online retail store?\t\t\t\t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14 How much time do you explore the e- retail store before making a purchase decision?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15 What is your preferred payment Option?\t\t\t\t\t</a:t>
                      </a:r>
                    </a:p>
                  </a:txBody>
                  <a:tcPr marL="64945" marR="64945" marT="32473" marB="32473"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0414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Describe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8783" y="1902508"/>
            <a:ext cx="7648486" cy="4302273"/>
          </a:xfrm>
          <a:prstGeom prst="rect">
            <a:avLst/>
          </a:prstGeom>
        </p:spPr>
      </p:pic>
    </p:spTree>
    <p:extLst>
      <p:ext uri="{BB962C8B-B14F-4D97-AF65-F5344CB8AC3E}">
        <p14:creationId xmlns:p14="http://schemas.microsoft.com/office/powerpoint/2010/main" val="360130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030" y="365126"/>
            <a:ext cx="10601770" cy="856924"/>
          </a:xfrm>
        </p:spPr>
        <p:txBody>
          <a:bodyPr/>
          <a:lstStyle/>
          <a:p>
            <a:r>
              <a:rPr lang="en-US" dirty="0"/>
              <a:t>Heatmap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99" y="1541982"/>
            <a:ext cx="8289421" cy="4662799"/>
          </a:xfrm>
          <a:prstGeom prst="rect">
            <a:avLst/>
          </a:prstGeom>
        </p:spPr>
      </p:pic>
    </p:spTree>
    <p:extLst>
      <p:ext uri="{BB962C8B-B14F-4D97-AF65-F5344CB8AC3E}">
        <p14:creationId xmlns:p14="http://schemas.microsoft.com/office/powerpoint/2010/main" val="322740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68" y="365126"/>
            <a:ext cx="10781232" cy="506546"/>
          </a:xfrm>
        </p:spPr>
        <p:txBody>
          <a:bodyPr>
            <a:normAutofit fontScale="90000"/>
          </a:bodyPr>
          <a:lstStyle/>
          <a:p>
            <a:r>
              <a:rPr lang="en-US" dirty="0"/>
              <a:t>Uni-Variate Analysis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61" y="931493"/>
            <a:ext cx="10058400" cy="5657850"/>
          </a:xfrm>
          <a:prstGeom prst="rect">
            <a:avLst/>
          </a:prstGeom>
        </p:spPr>
      </p:pic>
    </p:spTree>
    <p:extLst>
      <p:ext uri="{BB962C8B-B14F-4D97-AF65-F5344CB8AC3E}">
        <p14:creationId xmlns:p14="http://schemas.microsoft.com/office/powerpoint/2010/main" val="351359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206" y="365126"/>
            <a:ext cx="10755594" cy="515092"/>
          </a:xfrm>
        </p:spPr>
        <p:txBody>
          <a:bodyPr>
            <a:normAutofit fontScale="90000"/>
          </a:bodyPr>
          <a:lstStyle/>
          <a:p>
            <a:r>
              <a:rPr lang="en-US" dirty="0"/>
              <a:t>Bivariate analysis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74" y="931493"/>
            <a:ext cx="10058400" cy="5657850"/>
          </a:xfrm>
          <a:prstGeom prst="rect">
            <a:avLst/>
          </a:prstGeom>
        </p:spPr>
      </p:pic>
    </p:spTree>
    <p:extLst>
      <p:ext uri="{BB962C8B-B14F-4D97-AF65-F5344CB8AC3E}">
        <p14:creationId xmlns:p14="http://schemas.microsoft.com/office/powerpoint/2010/main" val="129763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14" y="365126"/>
            <a:ext cx="10772686" cy="592004"/>
          </a:xfrm>
        </p:spPr>
        <p:txBody>
          <a:bodyPr>
            <a:normAutofit fontScale="90000"/>
          </a:bodyPr>
          <a:lstStyle/>
          <a:p>
            <a:r>
              <a:rPr lang="en-US" dirty="0"/>
              <a:t>Multivariate analysis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395" y="1110956"/>
            <a:ext cx="10058400" cy="5657850"/>
          </a:xfrm>
          <a:prstGeom prst="rect">
            <a:avLst/>
          </a:prstGeom>
        </p:spPr>
      </p:pic>
    </p:spTree>
    <p:extLst>
      <p:ext uri="{BB962C8B-B14F-4D97-AF65-F5344CB8AC3E}">
        <p14:creationId xmlns:p14="http://schemas.microsoft.com/office/powerpoint/2010/main" val="1487970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416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Customer Activation and Retention</vt:lpstr>
      <vt:lpstr>Introduction </vt:lpstr>
      <vt:lpstr>Analysis </vt:lpstr>
      <vt:lpstr>Data Describe</vt:lpstr>
      <vt:lpstr>Heatmap</vt:lpstr>
      <vt:lpstr>Uni-Variate Analysis</vt:lpstr>
      <vt:lpstr>Bivariate analysis</vt:lpstr>
      <vt:lpstr>Multivariate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activation and retention</dc:title>
  <dc:creator>Rashi Gupta</dc:creator>
  <cp:lastModifiedBy>Joy Bhattacharya</cp:lastModifiedBy>
  <cp:revision>5</cp:revision>
  <dcterms:created xsi:type="dcterms:W3CDTF">2021-08-06T14:39:31Z</dcterms:created>
  <dcterms:modified xsi:type="dcterms:W3CDTF">2021-09-16T20:43:54Z</dcterms:modified>
</cp:coreProperties>
</file>