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2" r:id="rId1"/>
  </p:sldMasterIdLst>
  <p:sldIdLst>
    <p:sldId id="280" r:id="rId2"/>
    <p:sldId id="257" r:id="rId3"/>
    <p:sldId id="282" r:id="rId4"/>
    <p:sldId id="258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77" r:id="rId16"/>
    <p:sldId id="283" r:id="rId17"/>
    <p:sldId id="269" r:id="rId18"/>
    <p:sldId id="270" r:id="rId19"/>
    <p:sldId id="271" r:id="rId20"/>
    <p:sldId id="273" r:id="rId21"/>
    <p:sldId id="274" r:id="rId22"/>
    <p:sldId id="275" r:id="rId23"/>
    <p:sldId id="281" r:id="rId24"/>
    <p:sldId id="284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7F38C-6ED4-4B28-8FB3-0E6C4084CB5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61A1D35-FDEC-4002-A77F-C0EB6E47FAF4}">
      <dgm:prSet/>
      <dgm:spPr/>
      <dgm:t>
        <a:bodyPr/>
        <a:lstStyle/>
        <a:p>
          <a:r>
            <a:rPr lang="en-US" b="1"/>
            <a:t>Front-End : Angular</a:t>
          </a:r>
          <a:endParaRPr lang="en-US"/>
        </a:p>
      </dgm:t>
    </dgm:pt>
    <dgm:pt modelId="{72DC067E-49AA-4AFB-9320-B00D328829AA}" type="parTrans" cxnId="{FBDE2181-3E59-442C-81F8-25D1CD3480CC}">
      <dgm:prSet/>
      <dgm:spPr/>
      <dgm:t>
        <a:bodyPr/>
        <a:lstStyle/>
        <a:p>
          <a:endParaRPr lang="en-US"/>
        </a:p>
      </dgm:t>
    </dgm:pt>
    <dgm:pt modelId="{D56AE7F6-5BBB-43ED-B476-55E64941EDC5}" type="sibTrans" cxnId="{FBDE2181-3E59-442C-81F8-25D1CD3480CC}">
      <dgm:prSet/>
      <dgm:spPr/>
      <dgm:t>
        <a:bodyPr/>
        <a:lstStyle/>
        <a:p>
          <a:endParaRPr lang="en-US"/>
        </a:p>
      </dgm:t>
    </dgm:pt>
    <dgm:pt modelId="{257A899F-2E4B-465E-983F-A425F690F325}">
      <dgm:prSet/>
      <dgm:spPr/>
      <dgm:t>
        <a:bodyPr/>
        <a:lstStyle/>
        <a:p>
          <a:r>
            <a:rPr lang="en-US" b="1"/>
            <a:t>Server-side : Spring Boot</a:t>
          </a:r>
          <a:endParaRPr lang="en-US"/>
        </a:p>
      </dgm:t>
    </dgm:pt>
    <dgm:pt modelId="{B15F7834-4D35-4DCF-AC72-B2CC8983E590}" type="parTrans" cxnId="{616E7E40-D33E-4C0F-A9F8-98515726E85D}">
      <dgm:prSet/>
      <dgm:spPr/>
      <dgm:t>
        <a:bodyPr/>
        <a:lstStyle/>
        <a:p>
          <a:endParaRPr lang="en-US"/>
        </a:p>
      </dgm:t>
    </dgm:pt>
    <dgm:pt modelId="{A4CCD845-5C54-4077-B3AE-258E50E81AD1}" type="sibTrans" cxnId="{616E7E40-D33E-4C0F-A9F8-98515726E85D}">
      <dgm:prSet/>
      <dgm:spPr/>
      <dgm:t>
        <a:bodyPr/>
        <a:lstStyle/>
        <a:p>
          <a:endParaRPr lang="en-US"/>
        </a:p>
      </dgm:t>
    </dgm:pt>
    <dgm:pt modelId="{0A85BB30-6C8B-4100-AB29-0489F4D1A8D3}">
      <dgm:prSet/>
      <dgm:spPr/>
      <dgm:t>
        <a:bodyPr/>
        <a:lstStyle/>
        <a:p>
          <a:r>
            <a:rPr lang="en-US" b="1"/>
            <a:t>Back-end : MYSQL, Hibernate</a:t>
          </a:r>
          <a:endParaRPr lang="en-US"/>
        </a:p>
      </dgm:t>
    </dgm:pt>
    <dgm:pt modelId="{9ED549E3-746E-4ACE-B7B9-5A82BBDD9F12}" type="parTrans" cxnId="{38E976A1-7DF6-4277-BD08-2B0594CE9447}">
      <dgm:prSet/>
      <dgm:spPr/>
      <dgm:t>
        <a:bodyPr/>
        <a:lstStyle/>
        <a:p>
          <a:endParaRPr lang="en-US"/>
        </a:p>
      </dgm:t>
    </dgm:pt>
    <dgm:pt modelId="{676C53E2-7FB5-405B-A73E-5BCE47EC2365}" type="sibTrans" cxnId="{38E976A1-7DF6-4277-BD08-2B0594CE9447}">
      <dgm:prSet/>
      <dgm:spPr/>
      <dgm:t>
        <a:bodyPr/>
        <a:lstStyle/>
        <a:p>
          <a:endParaRPr lang="en-US"/>
        </a:p>
      </dgm:t>
    </dgm:pt>
    <dgm:pt modelId="{DB83AC8D-2C7A-4B0B-A63E-2DF099EB8DF0}">
      <dgm:prSet/>
      <dgm:spPr/>
      <dgm:t>
        <a:bodyPr/>
        <a:lstStyle/>
        <a:p>
          <a:r>
            <a:rPr lang="en-US" b="1" dirty="0"/>
            <a:t>Server : Tomcat </a:t>
          </a:r>
          <a:endParaRPr lang="en-US" dirty="0"/>
        </a:p>
      </dgm:t>
    </dgm:pt>
    <dgm:pt modelId="{147ECDD0-C0F5-4248-AB17-BD68B651940D}" type="parTrans" cxnId="{BE915533-C0D7-492C-A21F-49DCA81B1992}">
      <dgm:prSet/>
      <dgm:spPr/>
      <dgm:t>
        <a:bodyPr/>
        <a:lstStyle/>
        <a:p>
          <a:endParaRPr lang="en-US"/>
        </a:p>
      </dgm:t>
    </dgm:pt>
    <dgm:pt modelId="{1768830F-4016-4B06-9C19-43C60AC4AAE6}" type="sibTrans" cxnId="{BE915533-C0D7-492C-A21F-49DCA81B1992}">
      <dgm:prSet/>
      <dgm:spPr/>
      <dgm:t>
        <a:bodyPr/>
        <a:lstStyle/>
        <a:p>
          <a:endParaRPr lang="en-US"/>
        </a:p>
      </dgm:t>
    </dgm:pt>
    <dgm:pt modelId="{6D6FA97F-0A95-4E71-9C27-0203829F8E6B}" type="pres">
      <dgm:prSet presAssocID="{9447F38C-6ED4-4B28-8FB3-0E6C4084CB57}" presName="outerComposite" presStyleCnt="0">
        <dgm:presLayoutVars>
          <dgm:chMax val="5"/>
          <dgm:dir/>
          <dgm:resizeHandles val="exact"/>
        </dgm:presLayoutVars>
      </dgm:prSet>
      <dgm:spPr/>
    </dgm:pt>
    <dgm:pt modelId="{CC7AC0EA-C7C5-49D0-B802-67B16D5D4617}" type="pres">
      <dgm:prSet presAssocID="{9447F38C-6ED4-4B28-8FB3-0E6C4084CB57}" presName="dummyMaxCanvas" presStyleCnt="0">
        <dgm:presLayoutVars/>
      </dgm:prSet>
      <dgm:spPr/>
    </dgm:pt>
    <dgm:pt modelId="{F07D705B-70D2-411A-8AA4-F53A84F74721}" type="pres">
      <dgm:prSet presAssocID="{9447F38C-6ED4-4B28-8FB3-0E6C4084CB57}" presName="FourNodes_1" presStyleLbl="node1" presStyleIdx="0" presStyleCnt="4">
        <dgm:presLayoutVars>
          <dgm:bulletEnabled val="1"/>
        </dgm:presLayoutVars>
      </dgm:prSet>
      <dgm:spPr/>
    </dgm:pt>
    <dgm:pt modelId="{6330FE65-EB08-476D-9E6B-82454B680872}" type="pres">
      <dgm:prSet presAssocID="{9447F38C-6ED4-4B28-8FB3-0E6C4084CB57}" presName="FourNodes_2" presStyleLbl="node1" presStyleIdx="1" presStyleCnt="4">
        <dgm:presLayoutVars>
          <dgm:bulletEnabled val="1"/>
        </dgm:presLayoutVars>
      </dgm:prSet>
      <dgm:spPr/>
    </dgm:pt>
    <dgm:pt modelId="{E18C3E4E-E11B-4F67-B10E-F08770221F91}" type="pres">
      <dgm:prSet presAssocID="{9447F38C-6ED4-4B28-8FB3-0E6C4084CB57}" presName="FourNodes_3" presStyleLbl="node1" presStyleIdx="2" presStyleCnt="4">
        <dgm:presLayoutVars>
          <dgm:bulletEnabled val="1"/>
        </dgm:presLayoutVars>
      </dgm:prSet>
      <dgm:spPr/>
    </dgm:pt>
    <dgm:pt modelId="{EBD2A55E-6211-4F8E-9F98-25E0087EDB4D}" type="pres">
      <dgm:prSet presAssocID="{9447F38C-6ED4-4B28-8FB3-0E6C4084CB57}" presName="FourNodes_4" presStyleLbl="node1" presStyleIdx="3" presStyleCnt="4">
        <dgm:presLayoutVars>
          <dgm:bulletEnabled val="1"/>
        </dgm:presLayoutVars>
      </dgm:prSet>
      <dgm:spPr/>
    </dgm:pt>
    <dgm:pt modelId="{5E33D9BC-8F00-43AA-AC76-BA97D3E431A2}" type="pres">
      <dgm:prSet presAssocID="{9447F38C-6ED4-4B28-8FB3-0E6C4084CB57}" presName="FourConn_1-2" presStyleLbl="fgAccFollowNode1" presStyleIdx="0" presStyleCnt="3">
        <dgm:presLayoutVars>
          <dgm:bulletEnabled val="1"/>
        </dgm:presLayoutVars>
      </dgm:prSet>
      <dgm:spPr/>
    </dgm:pt>
    <dgm:pt modelId="{1F0F3D2D-B9AF-4695-B95F-A310D8CFB0A2}" type="pres">
      <dgm:prSet presAssocID="{9447F38C-6ED4-4B28-8FB3-0E6C4084CB57}" presName="FourConn_2-3" presStyleLbl="fgAccFollowNode1" presStyleIdx="1" presStyleCnt="3">
        <dgm:presLayoutVars>
          <dgm:bulletEnabled val="1"/>
        </dgm:presLayoutVars>
      </dgm:prSet>
      <dgm:spPr/>
    </dgm:pt>
    <dgm:pt modelId="{AC413079-D211-4887-9EE5-F03EA29E19F6}" type="pres">
      <dgm:prSet presAssocID="{9447F38C-6ED4-4B28-8FB3-0E6C4084CB57}" presName="FourConn_3-4" presStyleLbl="fgAccFollowNode1" presStyleIdx="2" presStyleCnt="3">
        <dgm:presLayoutVars>
          <dgm:bulletEnabled val="1"/>
        </dgm:presLayoutVars>
      </dgm:prSet>
      <dgm:spPr/>
    </dgm:pt>
    <dgm:pt modelId="{BCA52CD5-8706-45B9-A618-8B4346FBDEC8}" type="pres">
      <dgm:prSet presAssocID="{9447F38C-6ED4-4B28-8FB3-0E6C4084CB57}" presName="FourNodes_1_text" presStyleLbl="node1" presStyleIdx="3" presStyleCnt="4">
        <dgm:presLayoutVars>
          <dgm:bulletEnabled val="1"/>
        </dgm:presLayoutVars>
      </dgm:prSet>
      <dgm:spPr/>
    </dgm:pt>
    <dgm:pt modelId="{701DB671-97AE-459A-AAE5-7C4EEBC87CCC}" type="pres">
      <dgm:prSet presAssocID="{9447F38C-6ED4-4B28-8FB3-0E6C4084CB57}" presName="FourNodes_2_text" presStyleLbl="node1" presStyleIdx="3" presStyleCnt="4">
        <dgm:presLayoutVars>
          <dgm:bulletEnabled val="1"/>
        </dgm:presLayoutVars>
      </dgm:prSet>
      <dgm:spPr/>
    </dgm:pt>
    <dgm:pt modelId="{F9F68697-F273-404E-8B17-7961C01014C7}" type="pres">
      <dgm:prSet presAssocID="{9447F38C-6ED4-4B28-8FB3-0E6C4084CB57}" presName="FourNodes_3_text" presStyleLbl="node1" presStyleIdx="3" presStyleCnt="4">
        <dgm:presLayoutVars>
          <dgm:bulletEnabled val="1"/>
        </dgm:presLayoutVars>
      </dgm:prSet>
      <dgm:spPr/>
    </dgm:pt>
    <dgm:pt modelId="{7D4A04AF-1E15-45A5-964F-6DAFBCC62D38}" type="pres">
      <dgm:prSet presAssocID="{9447F38C-6ED4-4B28-8FB3-0E6C4084CB5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3D07C02-CD08-432C-B54F-FCCE782195D6}" type="presOf" srcId="{DB83AC8D-2C7A-4B0B-A63E-2DF099EB8DF0}" destId="{EBD2A55E-6211-4F8E-9F98-25E0087EDB4D}" srcOrd="0" destOrd="0" presId="urn:microsoft.com/office/officeart/2005/8/layout/vProcess5"/>
    <dgm:cxn modelId="{E6B51128-9EBA-4125-B1E7-4B4245DC9D37}" type="presOf" srcId="{257A899F-2E4B-465E-983F-A425F690F325}" destId="{6330FE65-EB08-476D-9E6B-82454B680872}" srcOrd="0" destOrd="0" presId="urn:microsoft.com/office/officeart/2005/8/layout/vProcess5"/>
    <dgm:cxn modelId="{697A272D-572A-43E5-92EE-33B814FAAD44}" type="presOf" srcId="{D61A1D35-FDEC-4002-A77F-C0EB6E47FAF4}" destId="{BCA52CD5-8706-45B9-A618-8B4346FBDEC8}" srcOrd="1" destOrd="0" presId="urn:microsoft.com/office/officeart/2005/8/layout/vProcess5"/>
    <dgm:cxn modelId="{BE915533-C0D7-492C-A21F-49DCA81B1992}" srcId="{9447F38C-6ED4-4B28-8FB3-0E6C4084CB57}" destId="{DB83AC8D-2C7A-4B0B-A63E-2DF099EB8DF0}" srcOrd="3" destOrd="0" parTransId="{147ECDD0-C0F5-4248-AB17-BD68B651940D}" sibTransId="{1768830F-4016-4B06-9C19-43C60AC4AAE6}"/>
    <dgm:cxn modelId="{616E7E40-D33E-4C0F-A9F8-98515726E85D}" srcId="{9447F38C-6ED4-4B28-8FB3-0E6C4084CB57}" destId="{257A899F-2E4B-465E-983F-A425F690F325}" srcOrd="1" destOrd="0" parTransId="{B15F7834-4D35-4DCF-AC72-B2CC8983E590}" sibTransId="{A4CCD845-5C54-4077-B3AE-258E50E81AD1}"/>
    <dgm:cxn modelId="{8F1D0D6A-7F5D-443D-AF68-DE541B227FBD}" type="presOf" srcId="{DB83AC8D-2C7A-4B0B-A63E-2DF099EB8DF0}" destId="{7D4A04AF-1E15-45A5-964F-6DAFBCC62D38}" srcOrd="1" destOrd="0" presId="urn:microsoft.com/office/officeart/2005/8/layout/vProcess5"/>
    <dgm:cxn modelId="{29C51E4B-D325-4BA9-89FC-90984DE1194B}" type="presOf" srcId="{257A899F-2E4B-465E-983F-A425F690F325}" destId="{701DB671-97AE-459A-AAE5-7C4EEBC87CCC}" srcOrd="1" destOrd="0" presId="urn:microsoft.com/office/officeart/2005/8/layout/vProcess5"/>
    <dgm:cxn modelId="{EB4ADB5A-DC38-48F0-B6B8-91C65ACA9160}" type="presOf" srcId="{D61A1D35-FDEC-4002-A77F-C0EB6E47FAF4}" destId="{F07D705B-70D2-411A-8AA4-F53A84F74721}" srcOrd="0" destOrd="0" presId="urn:microsoft.com/office/officeart/2005/8/layout/vProcess5"/>
    <dgm:cxn modelId="{FBDE2181-3E59-442C-81F8-25D1CD3480CC}" srcId="{9447F38C-6ED4-4B28-8FB3-0E6C4084CB57}" destId="{D61A1D35-FDEC-4002-A77F-C0EB6E47FAF4}" srcOrd="0" destOrd="0" parTransId="{72DC067E-49AA-4AFB-9320-B00D328829AA}" sibTransId="{D56AE7F6-5BBB-43ED-B476-55E64941EDC5}"/>
    <dgm:cxn modelId="{38E976A1-7DF6-4277-BD08-2B0594CE9447}" srcId="{9447F38C-6ED4-4B28-8FB3-0E6C4084CB57}" destId="{0A85BB30-6C8B-4100-AB29-0489F4D1A8D3}" srcOrd="2" destOrd="0" parTransId="{9ED549E3-746E-4ACE-B7B9-5A82BBDD9F12}" sibTransId="{676C53E2-7FB5-405B-A73E-5BCE47EC2365}"/>
    <dgm:cxn modelId="{B3F948AC-E7C2-4CF6-96DF-EE75F9274803}" type="presOf" srcId="{D56AE7F6-5BBB-43ED-B476-55E64941EDC5}" destId="{5E33D9BC-8F00-43AA-AC76-BA97D3E431A2}" srcOrd="0" destOrd="0" presId="urn:microsoft.com/office/officeart/2005/8/layout/vProcess5"/>
    <dgm:cxn modelId="{65C88DAF-D6AB-47C9-9C9F-EB580F39280D}" type="presOf" srcId="{A4CCD845-5C54-4077-B3AE-258E50E81AD1}" destId="{1F0F3D2D-B9AF-4695-B95F-A310D8CFB0A2}" srcOrd="0" destOrd="0" presId="urn:microsoft.com/office/officeart/2005/8/layout/vProcess5"/>
    <dgm:cxn modelId="{393910B0-73C2-455B-8C44-A893A6F2006D}" type="presOf" srcId="{9447F38C-6ED4-4B28-8FB3-0E6C4084CB57}" destId="{6D6FA97F-0A95-4E71-9C27-0203829F8E6B}" srcOrd="0" destOrd="0" presId="urn:microsoft.com/office/officeart/2005/8/layout/vProcess5"/>
    <dgm:cxn modelId="{7C1605C3-25F0-4C73-B71D-8D83A94F06CC}" type="presOf" srcId="{0A85BB30-6C8B-4100-AB29-0489F4D1A8D3}" destId="{F9F68697-F273-404E-8B17-7961C01014C7}" srcOrd="1" destOrd="0" presId="urn:microsoft.com/office/officeart/2005/8/layout/vProcess5"/>
    <dgm:cxn modelId="{A52008C9-A046-46AC-930B-8E6CEC06D0A9}" type="presOf" srcId="{0A85BB30-6C8B-4100-AB29-0489F4D1A8D3}" destId="{E18C3E4E-E11B-4F67-B10E-F08770221F91}" srcOrd="0" destOrd="0" presId="urn:microsoft.com/office/officeart/2005/8/layout/vProcess5"/>
    <dgm:cxn modelId="{3EF9FACC-4F79-48E2-8D40-A16346DA983A}" type="presOf" srcId="{676C53E2-7FB5-405B-A73E-5BCE47EC2365}" destId="{AC413079-D211-4887-9EE5-F03EA29E19F6}" srcOrd="0" destOrd="0" presId="urn:microsoft.com/office/officeart/2005/8/layout/vProcess5"/>
    <dgm:cxn modelId="{1737790A-D51E-4AE2-B312-765A896203B6}" type="presParOf" srcId="{6D6FA97F-0A95-4E71-9C27-0203829F8E6B}" destId="{CC7AC0EA-C7C5-49D0-B802-67B16D5D4617}" srcOrd="0" destOrd="0" presId="urn:microsoft.com/office/officeart/2005/8/layout/vProcess5"/>
    <dgm:cxn modelId="{AA2E3293-83BF-45E2-8F49-175B83E1D47D}" type="presParOf" srcId="{6D6FA97F-0A95-4E71-9C27-0203829F8E6B}" destId="{F07D705B-70D2-411A-8AA4-F53A84F74721}" srcOrd="1" destOrd="0" presId="urn:microsoft.com/office/officeart/2005/8/layout/vProcess5"/>
    <dgm:cxn modelId="{D4EB3B0D-9163-4BE8-9754-0ED8A4637B80}" type="presParOf" srcId="{6D6FA97F-0A95-4E71-9C27-0203829F8E6B}" destId="{6330FE65-EB08-476D-9E6B-82454B680872}" srcOrd="2" destOrd="0" presId="urn:microsoft.com/office/officeart/2005/8/layout/vProcess5"/>
    <dgm:cxn modelId="{4EC85456-7407-41A8-BBE1-1FC9E8250BD0}" type="presParOf" srcId="{6D6FA97F-0A95-4E71-9C27-0203829F8E6B}" destId="{E18C3E4E-E11B-4F67-B10E-F08770221F91}" srcOrd="3" destOrd="0" presId="urn:microsoft.com/office/officeart/2005/8/layout/vProcess5"/>
    <dgm:cxn modelId="{9B1CD7F8-590B-481B-A510-D3A3D88C5086}" type="presParOf" srcId="{6D6FA97F-0A95-4E71-9C27-0203829F8E6B}" destId="{EBD2A55E-6211-4F8E-9F98-25E0087EDB4D}" srcOrd="4" destOrd="0" presId="urn:microsoft.com/office/officeart/2005/8/layout/vProcess5"/>
    <dgm:cxn modelId="{C3CC5367-2AAE-4EE7-B547-467ADA7376C9}" type="presParOf" srcId="{6D6FA97F-0A95-4E71-9C27-0203829F8E6B}" destId="{5E33D9BC-8F00-43AA-AC76-BA97D3E431A2}" srcOrd="5" destOrd="0" presId="urn:microsoft.com/office/officeart/2005/8/layout/vProcess5"/>
    <dgm:cxn modelId="{1B9A28A1-BFFC-4F67-9E01-9B026875E1B2}" type="presParOf" srcId="{6D6FA97F-0A95-4E71-9C27-0203829F8E6B}" destId="{1F0F3D2D-B9AF-4695-B95F-A310D8CFB0A2}" srcOrd="6" destOrd="0" presId="urn:microsoft.com/office/officeart/2005/8/layout/vProcess5"/>
    <dgm:cxn modelId="{87C52F3C-5340-481E-8FA4-A53F28EF3127}" type="presParOf" srcId="{6D6FA97F-0A95-4E71-9C27-0203829F8E6B}" destId="{AC413079-D211-4887-9EE5-F03EA29E19F6}" srcOrd="7" destOrd="0" presId="urn:microsoft.com/office/officeart/2005/8/layout/vProcess5"/>
    <dgm:cxn modelId="{14C07BB5-B599-4459-98AB-259DB25AB933}" type="presParOf" srcId="{6D6FA97F-0A95-4E71-9C27-0203829F8E6B}" destId="{BCA52CD5-8706-45B9-A618-8B4346FBDEC8}" srcOrd="8" destOrd="0" presId="urn:microsoft.com/office/officeart/2005/8/layout/vProcess5"/>
    <dgm:cxn modelId="{3A4EEFF0-022F-4F02-A736-59A4E987FBB2}" type="presParOf" srcId="{6D6FA97F-0A95-4E71-9C27-0203829F8E6B}" destId="{701DB671-97AE-459A-AAE5-7C4EEBC87CCC}" srcOrd="9" destOrd="0" presId="urn:microsoft.com/office/officeart/2005/8/layout/vProcess5"/>
    <dgm:cxn modelId="{9D1D8B02-6923-4CB5-A9A5-1AFDCD97C7AA}" type="presParOf" srcId="{6D6FA97F-0A95-4E71-9C27-0203829F8E6B}" destId="{F9F68697-F273-404E-8B17-7961C01014C7}" srcOrd="10" destOrd="0" presId="urn:microsoft.com/office/officeart/2005/8/layout/vProcess5"/>
    <dgm:cxn modelId="{74E11414-5F5C-4D37-88DA-923D6D59D042}" type="presParOf" srcId="{6D6FA97F-0A95-4E71-9C27-0203829F8E6B}" destId="{7D4A04AF-1E15-45A5-964F-6DAFBCC62D3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7D705B-70D2-411A-8AA4-F53A84F74721}">
      <dsp:nvSpPr>
        <dsp:cNvPr id="0" name=""/>
        <dsp:cNvSpPr/>
      </dsp:nvSpPr>
      <dsp:spPr>
        <a:xfrm>
          <a:off x="0" y="0"/>
          <a:ext cx="7683500" cy="874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Front-End : Angular</a:t>
          </a:r>
          <a:endParaRPr lang="en-US" sz="3400" kern="1200"/>
        </a:p>
      </dsp:txBody>
      <dsp:txXfrm>
        <a:off x="25625" y="25625"/>
        <a:ext cx="6665488" cy="823647"/>
      </dsp:txXfrm>
    </dsp:sp>
    <dsp:sp modelId="{6330FE65-EB08-476D-9E6B-82454B680872}">
      <dsp:nvSpPr>
        <dsp:cNvPr id="0" name=""/>
        <dsp:cNvSpPr/>
      </dsp:nvSpPr>
      <dsp:spPr>
        <a:xfrm>
          <a:off x="643493" y="1033969"/>
          <a:ext cx="7683500" cy="874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Server-side : Spring Boot</a:t>
          </a:r>
          <a:endParaRPr lang="en-US" sz="3400" kern="1200"/>
        </a:p>
      </dsp:txBody>
      <dsp:txXfrm>
        <a:off x="669118" y="1059594"/>
        <a:ext cx="6420073" cy="823647"/>
      </dsp:txXfrm>
    </dsp:sp>
    <dsp:sp modelId="{E18C3E4E-E11B-4F67-B10E-F08770221F91}">
      <dsp:nvSpPr>
        <dsp:cNvPr id="0" name=""/>
        <dsp:cNvSpPr/>
      </dsp:nvSpPr>
      <dsp:spPr>
        <a:xfrm>
          <a:off x="1277381" y="2067939"/>
          <a:ext cx="7683500" cy="874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Back-end : MYSQL, Hibernate</a:t>
          </a:r>
          <a:endParaRPr lang="en-US" sz="3400" kern="1200"/>
        </a:p>
      </dsp:txBody>
      <dsp:txXfrm>
        <a:off x="1303006" y="2093564"/>
        <a:ext cx="6429677" cy="823647"/>
      </dsp:txXfrm>
    </dsp:sp>
    <dsp:sp modelId="{EBD2A55E-6211-4F8E-9F98-25E0087EDB4D}">
      <dsp:nvSpPr>
        <dsp:cNvPr id="0" name=""/>
        <dsp:cNvSpPr/>
      </dsp:nvSpPr>
      <dsp:spPr>
        <a:xfrm>
          <a:off x="1920875" y="3101908"/>
          <a:ext cx="7683500" cy="874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Server : Tomcat </a:t>
          </a:r>
          <a:endParaRPr lang="en-US" sz="3400" kern="1200" dirty="0"/>
        </a:p>
      </dsp:txBody>
      <dsp:txXfrm>
        <a:off x="1946500" y="3127533"/>
        <a:ext cx="6420073" cy="823647"/>
      </dsp:txXfrm>
    </dsp:sp>
    <dsp:sp modelId="{5E33D9BC-8F00-43AA-AC76-BA97D3E431A2}">
      <dsp:nvSpPr>
        <dsp:cNvPr id="0" name=""/>
        <dsp:cNvSpPr/>
      </dsp:nvSpPr>
      <dsp:spPr>
        <a:xfrm>
          <a:off x="7114816" y="670091"/>
          <a:ext cx="568683" cy="56868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242770" y="670091"/>
        <a:ext cx="312775" cy="427934"/>
      </dsp:txXfrm>
    </dsp:sp>
    <dsp:sp modelId="{1F0F3D2D-B9AF-4695-B95F-A310D8CFB0A2}">
      <dsp:nvSpPr>
        <dsp:cNvPr id="0" name=""/>
        <dsp:cNvSpPr/>
      </dsp:nvSpPr>
      <dsp:spPr>
        <a:xfrm>
          <a:off x="7758309" y="1704061"/>
          <a:ext cx="568683" cy="56868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886263" y="1704061"/>
        <a:ext cx="312775" cy="427934"/>
      </dsp:txXfrm>
    </dsp:sp>
    <dsp:sp modelId="{AC413079-D211-4887-9EE5-F03EA29E19F6}">
      <dsp:nvSpPr>
        <dsp:cNvPr id="0" name=""/>
        <dsp:cNvSpPr/>
      </dsp:nvSpPr>
      <dsp:spPr>
        <a:xfrm>
          <a:off x="8392198" y="2738030"/>
          <a:ext cx="568683" cy="56868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520152" y="2738030"/>
        <a:ext cx="312775" cy="427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13-May-22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145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13-May-22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888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13-May-22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427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0D4E46AA-1EC0-4433-9956-E798E94A6FB7}" type="datetimeFigureOut">
              <a:rPr lang="en-US" smtClean="0"/>
              <a:t>13-May-22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112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13-May-22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316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13-May-22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975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13-May-22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46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13-May-22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539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13-May-22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4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13-May-22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659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0D4E46AA-1EC0-4433-9956-E798E94A6FB7}" type="datetimeFigureOut">
              <a:rPr lang="en-US" smtClean="0"/>
              <a:t>13-May-22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414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13-May-22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6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94" r:id="rId2"/>
    <p:sldLayoutId id="2147484395" r:id="rId3"/>
    <p:sldLayoutId id="2147484396" r:id="rId4"/>
    <p:sldLayoutId id="2147484397" r:id="rId5"/>
    <p:sldLayoutId id="2147484398" r:id="rId6"/>
    <p:sldLayoutId id="2147484399" r:id="rId7"/>
    <p:sldLayoutId id="2147484400" r:id="rId8"/>
    <p:sldLayoutId id="2147484401" r:id="rId9"/>
    <p:sldLayoutId id="2147484402" r:id="rId10"/>
    <p:sldLayoutId id="21474844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DB81C0-33BF-500A-7D01-9527685D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836" y="958037"/>
            <a:ext cx="10432473" cy="2353200"/>
          </a:xfrm>
        </p:spPr>
        <p:txBody>
          <a:bodyPr>
            <a:normAutofit/>
          </a:bodyPr>
          <a:lstStyle/>
          <a:p>
            <a:pPr algn="ctr"/>
            <a:r>
              <a:rPr lang="en-US" sz="6600" b="1" i="1" dirty="0">
                <a:latin typeface="Algerian" panose="04020705040A02060702" pitchFamily="82" charset="0"/>
              </a:rPr>
              <a:t>Housekeeper Scheduling System</a:t>
            </a:r>
            <a:endParaRPr lang="en-US" sz="6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C8DB34-32F4-F9E9-6257-C224A33A2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5903" y="4045528"/>
            <a:ext cx="4645152" cy="130232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Algerian" panose="04020705040A02060702" pitchFamily="82" charset="0"/>
              </a:rPr>
              <a:t>Presented TO: -</a:t>
            </a:r>
          </a:p>
          <a:p>
            <a:pPr marL="0" indent="0">
              <a:buNone/>
            </a:pPr>
            <a:r>
              <a:rPr lang="en-US" dirty="0">
                <a:latin typeface="Algerian" panose="04020705040A02060702" pitchFamily="82" charset="0"/>
              </a:rPr>
              <a:t>MPHASIS LEARNING ACADEMY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D9CD3-27A3-AC39-DF08-ABD1B84FF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9072" y="4045527"/>
            <a:ext cx="4645152" cy="130232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Algerian" panose="04020705040A02060702" pitchFamily="82" charset="0"/>
              </a:rPr>
              <a:t>Presented BY: -</a:t>
            </a:r>
          </a:p>
          <a:p>
            <a:pPr marL="0" indent="0">
              <a:buNone/>
            </a:pPr>
            <a:r>
              <a:rPr lang="en-US" dirty="0">
                <a:latin typeface="Algerian" panose="04020705040A02060702" pitchFamily="82" charset="0"/>
              </a:rPr>
              <a:t>Members of Group 5 of DP Batch</a:t>
            </a:r>
            <a:endParaRPr lang="en-US" sz="2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297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838C-A035-459F-904F-5351D4AF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846" y="851988"/>
            <a:ext cx="9375008" cy="438331"/>
          </a:xfrm>
        </p:spPr>
        <p:txBody>
          <a:bodyPr>
            <a:noAutofit/>
          </a:bodyPr>
          <a:lstStyle/>
          <a:p>
            <a:r>
              <a:rPr lang="en-US" b="1" i="1" u="sng" dirty="0">
                <a:latin typeface="Algerian" panose="04020705040A02060702" pitchFamily="82" charset="0"/>
                <a:ea typeface="Cambria" panose="02040503050406030204" pitchFamily="18" charset="0"/>
              </a:rPr>
              <a:t>MySQL:</a:t>
            </a:r>
            <a:endParaRPr lang="en-IN" b="1" i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841F-D2AD-4FAD-A8FF-035D722C6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679" y="1299754"/>
            <a:ext cx="9803341" cy="425849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MySQL is currently the most popular database management system software used for managing the relational database. </a:t>
            </a:r>
          </a:p>
          <a:p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 is open-source database software, which is supported by Oracle Company.</a:t>
            </a:r>
          </a:p>
          <a:p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It is fast, scalable, and easy to use database management system in comparison with Microsoft SQL Server and Oracle Database.</a:t>
            </a:r>
          </a:p>
          <a:p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MySQL follows the working of Client-Server Architecture. This model is designed for the end-users called clients to access the resources from a central computer known as a server using network services.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362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999D-D8EE-4998-B3AE-E029DF370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718456"/>
            <a:ext cx="9603275" cy="483590"/>
          </a:xfrm>
        </p:spPr>
        <p:txBody>
          <a:bodyPr>
            <a:noAutofit/>
          </a:bodyPr>
          <a:lstStyle/>
          <a:p>
            <a:r>
              <a:rPr lang="en-US" b="1" i="1" u="sng" dirty="0">
                <a:latin typeface="Algerian" panose="04020705040A02060702" pitchFamily="82" charset="0"/>
                <a:cs typeface="Times New Roman" panose="02020603050405020304" pitchFamily="18" charset="0"/>
              </a:rPr>
              <a:t>Modules:</a:t>
            </a:r>
            <a:endParaRPr lang="en-IN" b="1" i="1" u="sng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8EFA-8145-45CB-B789-69C2D195D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979" y="1202046"/>
            <a:ext cx="9603275" cy="475488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300" dirty="0">
                <a:ea typeface="Cambria" panose="02040503050406030204" pitchFamily="18" charset="0"/>
              </a:rPr>
              <a:t>The system comprises of 2 major modules with their sub-modules as follows:</a:t>
            </a:r>
            <a:endParaRPr lang="en-IN" sz="2300" dirty="0">
              <a:ea typeface="Cambria" panose="02040503050406030204" pitchFamily="18" charset="0"/>
            </a:endParaRPr>
          </a:p>
          <a:p>
            <a:pPr marL="457200" lvl="0" indent="-4572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b="1" dirty="0">
                <a:latin typeface="Algerian" panose="04020705040A02060702" pitchFamily="82" charset="0"/>
                <a:ea typeface="Cambria" panose="02040503050406030204" pitchFamily="18" charset="0"/>
              </a:rPr>
              <a:t>Admin:</a:t>
            </a:r>
            <a:endParaRPr lang="en-IN" b="1" dirty="0">
              <a:latin typeface="Algerian" panose="04020705040A02060702" pitchFamily="82" charset="0"/>
              <a:ea typeface="Cambria" panose="02040503050406030204" pitchFamily="18" charset="0"/>
            </a:endParaRPr>
          </a:p>
          <a:p>
            <a:pPr lvl="1">
              <a:lnSpc>
                <a:spcPct val="150000"/>
              </a:lnSpc>
              <a:buFont typeface="+mj-lt"/>
              <a:buAutoNum type="alphaLcPeriod"/>
            </a:pPr>
            <a:r>
              <a:rPr lang="en-US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Login:  </a:t>
            </a:r>
            <a:r>
              <a:rPr lang="en-US" sz="1900" dirty="0">
                <a:ea typeface="Calibri" panose="020F0502020204030204" pitchFamily="34" charset="0"/>
                <a:cs typeface="Times New Roman" panose="02020603050405020304" pitchFamily="18" charset="0"/>
              </a:rPr>
              <a:t>Admin can login Into account.</a:t>
            </a:r>
            <a:endParaRPr lang="en-IN" sz="19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+mj-lt"/>
              <a:buAutoNum type="alphaLcPeriod"/>
            </a:pPr>
            <a:r>
              <a:rPr lang="en-US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Dashboard: </a:t>
            </a:r>
            <a:r>
              <a:rPr lang="en-US" sz="1900" dirty="0">
                <a:ea typeface="Calibri" panose="020F0502020204030204" pitchFamily="34" charset="0"/>
                <a:cs typeface="Times New Roman" panose="02020603050405020304" pitchFamily="18" charset="0"/>
              </a:rPr>
              <a:t>Where all the details will be displayed.</a:t>
            </a:r>
            <a:endParaRPr lang="en-IN" sz="19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+mj-lt"/>
              <a:buAutoNum type="alphaLcPeriod"/>
            </a:pPr>
            <a:r>
              <a:rPr lang="en-US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Allot: </a:t>
            </a:r>
            <a:r>
              <a:rPr lang="en-US" sz="1900" dirty="0">
                <a:ea typeface="Calibri" panose="020F0502020204030204" pitchFamily="34" charset="0"/>
                <a:cs typeface="Times New Roman" panose="02020603050405020304" pitchFamily="18" charset="0"/>
              </a:rPr>
              <a:t>Admin can allot a housekeeper.</a:t>
            </a:r>
            <a:endParaRPr lang="en-IN" sz="19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+mj-lt"/>
              <a:buAutoNum type="alphaLcPeriod"/>
            </a:pPr>
            <a:r>
              <a:rPr lang="en-US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Complaints: </a:t>
            </a:r>
            <a:r>
              <a:rPr lang="en-US" sz="1900" dirty="0">
                <a:ea typeface="Calibri" panose="020F0502020204030204" pitchFamily="34" charset="0"/>
                <a:cs typeface="Times New Roman" panose="02020603050405020304" pitchFamily="18" charset="0"/>
              </a:rPr>
              <a:t>Complaints which are raised by the user are displayed.</a:t>
            </a:r>
            <a:endParaRPr lang="en-IN" sz="19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+mj-lt"/>
              <a:buAutoNum type="alphaLcPeriod"/>
            </a:pPr>
            <a:r>
              <a:rPr lang="en-US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Suggestions: </a:t>
            </a:r>
            <a:r>
              <a:rPr lang="en-US" sz="1900" dirty="0">
                <a:ea typeface="Calibri" panose="020F0502020204030204" pitchFamily="34" charset="0"/>
                <a:cs typeface="Times New Roman" panose="02020603050405020304" pitchFamily="18" charset="0"/>
              </a:rPr>
              <a:t>Suggestions which are given by the user are displayed.</a:t>
            </a:r>
            <a:endParaRPr lang="en-IN" sz="19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+mj-lt"/>
              <a:buAutoNum type="alphaLcPeriod"/>
            </a:pPr>
            <a:r>
              <a:rPr lang="en-US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Register Student: </a:t>
            </a:r>
            <a:r>
              <a:rPr lang="en-US" sz="1900" dirty="0">
                <a:ea typeface="Calibri" panose="020F0502020204030204" pitchFamily="34" charset="0"/>
                <a:cs typeface="Times New Roman" panose="02020603050405020304" pitchFamily="18" charset="0"/>
              </a:rPr>
              <a:t>Admin can register a new student.</a:t>
            </a:r>
            <a:endParaRPr lang="en-IN" sz="19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+mj-lt"/>
              <a:buAutoNum type="alphaLcPeriod"/>
            </a:pPr>
            <a:r>
              <a:rPr lang="en-US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Register Housekeeper: </a:t>
            </a:r>
            <a:r>
              <a:rPr lang="en-US" sz="1900" dirty="0">
                <a:ea typeface="Calibri" panose="020F0502020204030204" pitchFamily="34" charset="0"/>
                <a:cs typeface="Times New Roman" panose="02020603050405020304" pitchFamily="18" charset="0"/>
              </a:rPr>
              <a:t>Admin can register a new housekeeper.</a:t>
            </a:r>
            <a:endParaRPr lang="en-IN" sz="19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+mj-lt"/>
              <a:buAutoNum type="alphaLcPeriod"/>
            </a:pPr>
            <a:r>
              <a:rPr lang="en-US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Logout: </a:t>
            </a:r>
            <a:r>
              <a:rPr lang="en-US" sz="1900" dirty="0">
                <a:ea typeface="Calibri" panose="020F0502020204030204" pitchFamily="34" charset="0"/>
                <a:cs typeface="Times New Roman" panose="02020603050405020304" pitchFamily="18" charset="0"/>
              </a:rPr>
              <a:t>Admin can logout after the completion of his 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752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F45E8-0574-4EBC-9FB0-5317BE6A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734159"/>
            <a:ext cx="9603275" cy="438331"/>
          </a:xfrm>
        </p:spPr>
        <p:txBody>
          <a:bodyPr>
            <a:noAutofit/>
          </a:bodyPr>
          <a:lstStyle/>
          <a:p>
            <a:r>
              <a:rPr lang="en-US" b="1" i="1" u="sng" dirty="0">
                <a:latin typeface="Algerian" panose="04020705040A02060702" pitchFamily="82" charset="0"/>
                <a:cs typeface="Times New Roman" panose="02020603050405020304" pitchFamily="18" charset="0"/>
              </a:rPr>
              <a:t>User Module</a:t>
            </a:r>
            <a:r>
              <a:rPr lang="en-US" b="1" i="1" dirty="0">
                <a:latin typeface="Algerian" panose="04020705040A02060702" pitchFamily="82" charset="0"/>
                <a:cs typeface="Times New Roman" panose="02020603050405020304" pitchFamily="18" charset="0"/>
              </a:rPr>
              <a:t>:</a:t>
            </a:r>
            <a:endParaRPr lang="en-IN" b="1" i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8B627-8546-4D9D-86D2-9E099D431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177" y="1172490"/>
            <a:ext cx="9931460" cy="4513021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  <a:buFont typeface="+mj-lt"/>
              <a:buAutoNum type="alphaLcPeriod"/>
            </a:pP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Login: 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User can login into user account.</a:t>
            </a:r>
            <a:endParaRPr lang="en-IN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+mj-lt"/>
              <a:buAutoNum type="alphaLcPeriod"/>
            </a:pP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Dashboard: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Where all the details will be displayed.</a:t>
            </a:r>
            <a:endParaRPr lang="en-IN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+mj-lt"/>
              <a:buAutoNum type="alphaLcPeriod"/>
            </a:pP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Requests: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User can request a housekeeper by selecting date and time.</a:t>
            </a:r>
            <a:endParaRPr lang="en-IN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+mj-lt"/>
              <a:buAutoNum type="alphaLcPeriod"/>
            </a:pP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Feedback: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User gives the feedback like suggestions and complaints about the housekeeper performance.</a:t>
            </a:r>
            <a:endParaRPr lang="en-IN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+mj-lt"/>
              <a:buAutoNum type="alphaLcPeriod"/>
            </a:pP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Profile: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contains Details of the User.</a:t>
            </a:r>
            <a:endParaRPr lang="en-IN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+mj-lt"/>
              <a:buAutoNum type="alphaLcPeriod"/>
            </a:pP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Logout: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User can logout after the completion of work.</a:t>
            </a:r>
            <a:endParaRPr lang="en-IN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8602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D342-F4F9-4287-91A5-DF72083B2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15" y="831273"/>
            <a:ext cx="9603275" cy="495648"/>
          </a:xfrm>
        </p:spPr>
        <p:txBody>
          <a:bodyPr>
            <a:normAutofit fontScale="90000"/>
          </a:bodyPr>
          <a:lstStyle/>
          <a:p>
            <a:r>
              <a:rPr lang="en-IN" b="1" i="1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Class Diagram:</a:t>
            </a:r>
            <a:endParaRPr lang="en-IN" b="1" i="1" dirty="0">
              <a:latin typeface="Algerian" panose="04020705040A02060702" pitchFamily="82" charset="0"/>
            </a:endParaRPr>
          </a:p>
        </p:txBody>
      </p:sp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034292D5-28D2-4FB6-8CED-76A571837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0" b="14398"/>
          <a:stretch/>
        </p:blipFill>
        <p:spPr>
          <a:xfrm>
            <a:off x="263236" y="1326921"/>
            <a:ext cx="11665527" cy="4535551"/>
          </a:xfrm>
        </p:spPr>
      </p:pic>
    </p:spTree>
    <p:extLst>
      <p:ext uri="{BB962C8B-B14F-4D97-AF65-F5344CB8AC3E}">
        <p14:creationId xmlns:p14="http://schemas.microsoft.com/office/powerpoint/2010/main" val="2854454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F9C1-E56E-46EA-ACAD-DA8AF7BB3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467513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ER Diagram:</a:t>
            </a:r>
            <a:endParaRPr lang="en-IN" b="1" i="1" dirty="0">
              <a:solidFill>
                <a:schemeClr val="accent4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AA3BFC-98FE-FA08-6764-0508B8D7A2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5" t="20287" r="4999" b="10979"/>
          <a:stretch/>
        </p:blipFill>
        <p:spPr>
          <a:xfrm>
            <a:off x="138545" y="1433945"/>
            <a:ext cx="12053455" cy="466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70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B208B-84C9-48AF-A496-D67A6AA7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lgerian" panose="04020705040A02060702" pitchFamily="82" charset="0"/>
              </a:rPr>
              <a:t>Advantages:</a:t>
            </a:r>
            <a:endParaRPr lang="en-IN" b="1" i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AA935-540B-46B1-BEF2-F8C62FB58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73967"/>
            <a:ext cx="9603275" cy="3892378"/>
          </a:xfrm>
        </p:spPr>
        <p:txBody>
          <a:bodyPr/>
          <a:lstStyle/>
          <a:p>
            <a:pPr marL="342900" lvl="0" indent="-342900" algn="just">
              <a:lnSpc>
                <a:spcPct val="100000"/>
              </a:lnSpc>
              <a:spcAft>
                <a:spcPts val="1000"/>
              </a:spcAft>
              <a:buFont typeface="Wingdings" panose="020B0604020202020204" pitchFamily="34" charset="0"/>
              <a:buChar char="Ø"/>
              <a:tabLst>
                <a:tab pos="533400" algn="l"/>
              </a:tabLst>
            </a:pP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 system is very easy to understand and user friendly.</a:t>
            </a:r>
            <a:endParaRPr lang="en-IN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1000"/>
              </a:spcAft>
              <a:buFont typeface="Wingdings" panose="020B0604020202020204" pitchFamily="34" charset="0"/>
              <a:buChar char="Ø"/>
              <a:tabLst>
                <a:tab pos="533400" algn="l"/>
              </a:tabLst>
            </a:pP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Student and Hostel Warden are connected with each other on one system.</a:t>
            </a:r>
            <a:endParaRPr lang="en-IN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1000"/>
              </a:spcAft>
              <a:buFont typeface="Wingdings" panose="020B0604020202020204" pitchFamily="34" charset="0"/>
              <a:buChar char="Ø"/>
              <a:tabLst>
                <a:tab pos="533400" algn="l"/>
              </a:tabLst>
            </a:pP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 system is saving the time for student and hostel warden too.</a:t>
            </a:r>
            <a:endParaRPr lang="en-IN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1000"/>
              </a:spcAft>
              <a:buFont typeface="Wingdings" panose="020B0604020202020204" pitchFamily="34" charset="0"/>
              <a:buChar char="Ø"/>
              <a:tabLst>
                <a:tab pos="533400" algn="l"/>
              </a:tabLst>
            </a:pP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this system user can connect any time whenever he/she wants.</a:t>
            </a:r>
            <a:endParaRPr lang="en-IN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1000"/>
              </a:spcAft>
              <a:buFont typeface="Wingdings" panose="020B0604020202020204" pitchFamily="34" charset="0"/>
              <a:buChar char="Ø"/>
              <a:tabLst>
                <a:tab pos="533400" algn="l"/>
              </a:tabLst>
            </a:pP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 system is secure.</a:t>
            </a:r>
            <a:endParaRPr lang="en-IN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1194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9E22-925A-CD98-02A8-F415960D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67037"/>
            <a:ext cx="9603275" cy="712381"/>
          </a:xfrm>
        </p:spPr>
        <p:txBody>
          <a:bodyPr/>
          <a:lstStyle/>
          <a:p>
            <a:r>
              <a:rPr lang="en-US" b="1" i="1" dirty="0">
                <a:latin typeface="Algerian" panose="04020705040A02060702" pitchFamily="82" charset="0"/>
              </a:rPr>
              <a:t>Disadvantages: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242D8-2359-0D69-C24E-23A0F409F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459388"/>
            <a:ext cx="9603275" cy="32945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issues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Vendor Dependency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For Individuals as it will be costly.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Dependency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046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030B-F00F-4ABC-A14D-F763943D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8" y="122588"/>
            <a:ext cx="9603275" cy="380038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latin typeface="Algerian" panose="04020705040A02060702" pitchFamily="82" charset="0"/>
              </a:rPr>
              <a:t>Screenshots:(</a:t>
            </a:r>
            <a:r>
              <a:rPr lang="en-US" sz="3200" b="1" i="1" dirty="0">
                <a:latin typeface="Algerian" panose="04020705040A02060702" pitchFamily="82" charset="0"/>
              </a:rPr>
              <a:t>Login page:)</a:t>
            </a:r>
            <a:br>
              <a:rPr lang="en-US" dirty="0"/>
            </a:br>
            <a:r>
              <a:rPr lang="en-US" dirty="0"/>
              <a:t>   </a:t>
            </a:r>
            <a:endParaRPr lang="en-IN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9A486A-C451-D03C-E38E-3E732D60E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28255"/>
            <a:ext cx="11887200" cy="511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4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C661-BE4D-4432-BC61-24406DE4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01" y="120831"/>
            <a:ext cx="9603275" cy="245889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Admin Dashboard: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93A43-10AD-2C99-5D46-AE28D5971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4400"/>
            <a:ext cx="11942618" cy="515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75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59EB-0D79-4E0D-A0E6-657E36F4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757004"/>
            <a:ext cx="9603275" cy="412229"/>
          </a:xfrm>
        </p:spPr>
        <p:txBody>
          <a:bodyPr>
            <a:noAutofit/>
          </a:bodyPr>
          <a:lstStyle/>
          <a:p>
            <a:r>
              <a:rPr lang="en-US" b="1" i="1" dirty="0">
                <a:latin typeface="Algerian" panose="04020705040A02060702" pitchFamily="82" charset="0"/>
              </a:rPr>
              <a:t>Allot Housekeeper:</a:t>
            </a:r>
            <a:endParaRPr lang="en-IN" b="1" i="1" dirty="0"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47CDC7-E3DC-692E-306F-EFD5E9329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5" y="1330036"/>
            <a:ext cx="11901054" cy="477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2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B516D3-E37F-4626-8C4F-CDD6D27EB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8"/>
            <a:ext cx="12192000" cy="638923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7CAFB-D2F4-4348-AC2A-6AB1962BC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995" y="1240077"/>
            <a:ext cx="3452805" cy="12121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Group No: 5(DP)</a:t>
            </a:r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4903-F714-4AC7-8756-967B58F9B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240077"/>
            <a:ext cx="6034827" cy="4916465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b="1" u="sng" dirty="0"/>
              <a:t>Team Lead</a:t>
            </a:r>
            <a:r>
              <a:rPr lang="en-US" sz="1800" b="1" dirty="0"/>
              <a:t>:-  Shraddha Rajguru</a:t>
            </a:r>
          </a:p>
          <a:p>
            <a:pPr>
              <a:lnSpc>
                <a:spcPct val="110000"/>
              </a:lnSpc>
            </a:pPr>
            <a:r>
              <a:rPr lang="en-US" sz="2400" b="1" i="1" u="sng" dirty="0"/>
              <a:t>Group Members</a:t>
            </a:r>
            <a:r>
              <a:rPr lang="en-US" sz="2400" b="1" dirty="0"/>
              <a:t>:-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800" b="1" dirty="0"/>
              <a:t>Sumit Kumar</a:t>
            </a:r>
            <a:endParaRPr lang="en-IN" sz="1800" b="1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IN" sz="1800" b="1" dirty="0"/>
              <a:t>Harshal Jumnake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IN" sz="1800" b="1" dirty="0"/>
              <a:t>Mohd. Fahim Shaikh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IN" sz="1800" b="1" dirty="0"/>
              <a:t>Teki Jaswanth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IN" sz="1800" b="1" dirty="0"/>
              <a:t>Mohd Asra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IN" sz="1800" b="1" dirty="0"/>
              <a:t>Voira S. V. Pavan Kumar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IN" sz="1800" b="1" dirty="0"/>
              <a:t>Yalabolu Haripriya 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IN" sz="1800" b="1" dirty="0"/>
              <a:t>Uppalapati Kumari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800" b="1" dirty="0"/>
              <a:t>Anuka</a:t>
            </a:r>
          </a:p>
          <a:p>
            <a:pPr>
              <a:lnSpc>
                <a:spcPct val="11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74647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4898-286B-41A1-8475-E109594C1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707" y="800924"/>
            <a:ext cx="9603275" cy="410781"/>
          </a:xfrm>
        </p:spPr>
        <p:txBody>
          <a:bodyPr>
            <a:noAutofit/>
          </a:bodyPr>
          <a:lstStyle/>
          <a:p>
            <a:r>
              <a:rPr lang="en-US" b="1" i="1" dirty="0">
                <a:latin typeface="Algerian" panose="04020705040A02060702" pitchFamily="82" charset="0"/>
              </a:rPr>
              <a:t>Suggestions:</a:t>
            </a:r>
            <a:endParaRPr lang="en-IN" b="1" i="1" dirty="0">
              <a:latin typeface="Algerian" panose="04020705040A02060702" pitchFamily="82" charset="0"/>
            </a:endParaRPr>
          </a:p>
        </p:txBody>
      </p:sp>
      <p:pic>
        <p:nvPicPr>
          <p:cNvPr id="6" name="image2.png">
            <a:extLst>
              <a:ext uri="{FF2B5EF4-FFF2-40B4-BE49-F238E27FC236}">
                <a16:creationId xmlns:a16="http://schemas.microsoft.com/office/drawing/2014/main" id="{339FA3D7-8B7D-26C5-F36D-D442A87895D4}"/>
              </a:ext>
            </a:extLst>
          </p:cNvPr>
          <p:cNvPicPr/>
          <p:nvPr/>
        </p:nvPicPr>
        <p:blipFill rotWithShape="1">
          <a:blip r:embed="rId2"/>
          <a:srcRect t="11631"/>
          <a:stretch/>
        </p:blipFill>
        <p:spPr>
          <a:xfrm>
            <a:off x="207819" y="1330036"/>
            <a:ext cx="11831782" cy="472704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27838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E6DA-448B-463D-BAFC-BE2B0E756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979" y="814779"/>
            <a:ext cx="9603275" cy="438913"/>
          </a:xfrm>
        </p:spPr>
        <p:txBody>
          <a:bodyPr>
            <a:noAutofit/>
          </a:bodyPr>
          <a:lstStyle/>
          <a:p>
            <a:r>
              <a:rPr lang="en-US" b="1" i="1" dirty="0">
                <a:latin typeface="Algerian" panose="04020705040A02060702" pitchFamily="82" charset="0"/>
              </a:rPr>
              <a:t>Register New Student:</a:t>
            </a:r>
            <a:endParaRPr lang="en-IN" b="1" i="1" dirty="0">
              <a:latin typeface="Algerian" panose="04020705040A02060702" pitchFamily="82" charset="0"/>
            </a:endParaRPr>
          </a:p>
        </p:txBody>
      </p:sp>
      <p:pic>
        <p:nvPicPr>
          <p:cNvPr id="7" name="image5.png">
            <a:extLst>
              <a:ext uri="{FF2B5EF4-FFF2-40B4-BE49-F238E27FC236}">
                <a16:creationId xmlns:a16="http://schemas.microsoft.com/office/drawing/2014/main" id="{C949D33E-8C3E-8FB7-3190-5C5D5FACEDB1}"/>
              </a:ext>
            </a:extLst>
          </p:cNvPr>
          <p:cNvPicPr/>
          <p:nvPr/>
        </p:nvPicPr>
        <p:blipFill rotWithShape="1">
          <a:blip r:embed="rId2"/>
          <a:srcRect t="10272"/>
          <a:stretch/>
        </p:blipFill>
        <p:spPr>
          <a:xfrm>
            <a:off x="124691" y="1253693"/>
            <a:ext cx="11914909" cy="478952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88569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6C55-5E50-4DB8-93A6-5E8E0EDF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9" y="771992"/>
            <a:ext cx="9603275" cy="438331"/>
          </a:xfrm>
        </p:spPr>
        <p:txBody>
          <a:bodyPr>
            <a:noAutofit/>
          </a:bodyPr>
          <a:lstStyle/>
          <a:p>
            <a:r>
              <a:rPr lang="en-US" b="1" i="1" dirty="0">
                <a:latin typeface="Algerian" panose="04020705040A02060702" pitchFamily="82" charset="0"/>
              </a:rPr>
              <a:t>Housekeeper Registration:</a:t>
            </a:r>
            <a:endParaRPr lang="en-IN" b="1" i="1" dirty="0">
              <a:latin typeface="Algerian" panose="04020705040A02060702" pitchFamily="82" charset="0"/>
            </a:endParaRPr>
          </a:p>
        </p:txBody>
      </p:sp>
      <p:pic>
        <p:nvPicPr>
          <p:cNvPr id="5" name="image4.png">
            <a:extLst>
              <a:ext uri="{FF2B5EF4-FFF2-40B4-BE49-F238E27FC236}">
                <a16:creationId xmlns:a16="http://schemas.microsoft.com/office/drawing/2014/main" id="{0BD902FD-6069-8147-98FC-6ABE9CD61E3B}"/>
              </a:ext>
            </a:extLst>
          </p:cNvPr>
          <p:cNvPicPr/>
          <p:nvPr/>
        </p:nvPicPr>
        <p:blipFill rotWithShape="1">
          <a:blip r:embed="rId2"/>
          <a:srcRect t="9972"/>
          <a:stretch/>
        </p:blipFill>
        <p:spPr>
          <a:xfrm>
            <a:off x="138545" y="1210323"/>
            <a:ext cx="11914910" cy="487568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16498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9FEE-220A-DBE5-B8E7-B7E5BC44B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9" y="867038"/>
            <a:ext cx="9603275" cy="684672"/>
          </a:xfrm>
        </p:spPr>
        <p:txBody>
          <a:bodyPr/>
          <a:lstStyle/>
          <a:p>
            <a:r>
              <a:rPr lang="en-US" b="1" i="1" dirty="0">
                <a:latin typeface="Algerian" panose="04020705040A02060702" pitchFamily="82" charset="0"/>
              </a:rPr>
              <a:t>Conclusion: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93AAC-FC78-E6BF-A4C1-FF9474B65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65564"/>
            <a:ext cx="10185166" cy="401781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HOUSEKEEPING SCHEDULING SYSTEM direct and controls housekeeping operations and staff of the department.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co-ordinate between staff and users to inspect assigned areas to ensure standards are met.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develops a new trends serves to meet user expectations, enhance service delivery and improve efficiency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will perfectly suit to Hotels and School-College’s Hostel for Cost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3857419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2043-6395-2684-8891-60C660359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81512"/>
          </a:xfrm>
        </p:spPr>
        <p:txBody>
          <a:bodyPr/>
          <a:lstStyle/>
          <a:p>
            <a:r>
              <a:rPr lang="en-US" b="1" i="1" dirty="0">
                <a:latin typeface="Algerian" panose="04020705040A02060702" pitchFamily="82" charset="0"/>
              </a:rPr>
              <a:t>Future Scopes: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68C7F-7402-70C7-5BD6-5CD49A9A7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84218"/>
            <a:ext cx="9603275" cy="25769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add Payment methods.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make More Interactive platform.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add a component so that Housekeeper can communicate with admin.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Develop a mobile application so that it will be easy accessible.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801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678439D-6E19-43F5-AD92-3601D4D6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88FB347-E0F8-4BCD-9ACF-9A8CE9599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94" y="783768"/>
            <a:ext cx="10581813" cy="5290464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D76F10-08F2-4210-AA40-B3CD8B741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40" y="1019556"/>
            <a:ext cx="10104120" cy="4818888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3AA401-256A-7AD9-1BD3-C9FC7ED9F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28" y="1122217"/>
            <a:ext cx="9864436" cy="45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3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0CC1-B8A5-41FB-C61E-A5FE9AA9A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03565"/>
            <a:ext cx="9603275" cy="639949"/>
          </a:xfrm>
        </p:spPr>
        <p:txBody>
          <a:bodyPr/>
          <a:lstStyle/>
          <a:p>
            <a:r>
              <a:rPr lang="en-US" b="1" i="1" dirty="0">
                <a:latin typeface="Algerian" panose="04020705040A02060702" pitchFamily="82" charset="0"/>
              </a:rPr>
              <a:t>				OUTLINEs:-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427AE-44DF-BE5C-686A-91896C6D5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343890"/>
            <a:ext cx="9603275" cy="471054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Architecture &amp; Tech. Used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&amp; CSS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and Class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2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7F255-7934-4ECB-8DFB-0BF9F832E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/>
          <a:lstStyle/>
          <a:p>
            <a:r>
              <a:rPr lang="en-US" b="1" i="1" dirty="0">
                <a:latin typeface="Algerian" panose="04020705040A02060702" pitchFamily="82" charset="0"/>
              </a:rPr>
              <a:t>Abstract:</a:t>
            </a:r>
            <a:endParaRPr lang="en-IN" b="1" i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2D222-16BC-4F67-89B7-1BFEF4022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260764"/>
            <a:ext cx="9603275" cy="420558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HOUSEKEEPER SHEDULING SYSTEM is to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hostel students can use to get their rooms cleaned on time.</a:t>
            </a:r>
          </a:p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 will select a housekeeper and allots with a specific request coming from any student.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 HOUSEKEEPER SHEDULING SYSTEM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Admin can Add, Edit and Delete housekeeper details like name, hostel, floor, rooms cleaned and complaints. Also, Enable or disable the housekeeper</a:t>
            </a:r>
            <a:r>
              <a:rPr lang="en-US" b="1" i="0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HOUSEKEEPER SHEDULING SYSTEM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m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aintain the feedback and request status of the user.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10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0F00-7997-41C0-910E-AAE6E52F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575030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Algerian" panose="04020705040A02060702" pitchFamily="82" charset="0"/>
              </a:rPr>
              <a:t>Objective:</a:t>
            </a:r>
            <a:endParaRPr lang="en-IN" b="1" i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770F2-13F0-4255-887E-798C09449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526" y="1528354"/>
            <a:ext cx="10863547" cy="415398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will automatically generate cleaning plans based on the number of rooms, number of staff and amount of time spent cleaning per room.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housekeeping department takes pride in keeping the hotel clean and comfortable so as to create a ‗home away from home'. Good housekeeping is considered as the backbone of accommodation sector as its main aim is to provide a clean comfortable, safe and aesthetically appealing environment.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28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9C01-6852-43A5-8C4C-E7C2B73B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b="1" i="1" dirty="0">
                <a:latin typeface="Algerian" panose="04020705040A02060702" pitchFamily="82" charset="0"/>
              </a:rPr>
              <a:t>Project Architecture:</a:t>
            </a:r>
            <a:endParaRPr lang="en-US" b="1" i="1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86EE99D-8A51-41FC-9A2E-65DC72198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70" y="2171769"/>
            <a:ext cx="8928050" cy="329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02BD2-D122-4475-B541-6F5F57BC5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58521"/>
          </a:xfrm>
        </p:spPr>
        <p:txBody>
          <a:bodyPr>
            <a:normAutofit/>
          </a:bodyPr>
          <a:lstStyle/>
          <a:p>
            <a:r>
              <a:rPr lang="en-IN" b="1" i="1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Tools &amp; Technologies Used:</a:t>
            </a:r>
            <a:endParaRPr lang="en-IN" b="1" i="1" dirty="0">
              <a:latin typeface="Algerian" panose="04020705040A02060702" pitchFamily="82" charset="0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86D791EE-FDEA-B835-491E-37AD5DC46F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843518"/>
              </p:ext>
            </p:extLst>
          </p:nvPr>
        </p:nvGraphicFramePr>
        <p:xfrm>
          <a:off x="1450975" y="1688123"/>
          <a:ext cx="9604375" cy="3976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425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2D96-F0D7-454E-8C69-1EF0D1BE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106" y="776811"/>
            <a:ext cx="9603275" cy="397263"/>
          </a:xfrm>
        </p:spPr>
        <p:txBody>
          <a:bodyPr>
            <a:noAutofit/>
          </a:bodyPr>
          <a:lstStyle/>
          <a:p>
            <a:r>
              <a:rPr lang="en-IN" b="1" i="1" u="sng" dirty="0">
                <a:latin typeface="Algerian" panose="04020705040A02060702" pitchFamily="82" charset="0"/>
              </a:rPr>
              <a:t>HTML &amp; CSS:</a:t>
            </a:r>
            <a:endParaRPr lang="en-IN" b="1" i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327A3-9AAE-40A0-A0C0-A14233D21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319350"/>
            <a:ext cx="9520158" cy="4153196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HTML (the Hypertext Markup Language) and CSS (Cascading Style Sheets) are two of the core technologies for building Web pages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HTML provides the structure of the page, CSS provides the layout for a variety of devices. </a:t>
            </a:r>
          </a:p>
          <a:p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Along with graphics and scripting, HTML and CSS are the basis of building Web pages and Web Applications.</a:t>
            </a:r>
          </a:p>
          <a:p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HTML is the language for describing the structure of Web pages and CSS is the language for describing the presentation of Web pages, including colors, layout, and fonts.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591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9F39-4903-4E26-B641-CAD9735B6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999" y="783175"/>
            <a:ext cx="9603275" cy="1049235"/>
          </a:xfrm>
        </p:spPr>
        <p:txBody>
          <a:bodyPr/>
          <a:lstStyle/>
          <a:p>
            <a:r>
              <a:rPr lang="en-IN" b="1" i="1" u="sng" dirty="0">
                <a:latin typeface="Algerian" panose="04020705040A02060702" pitchFamily="82" charset="0"/>
                <a:cs typeface="Times New Roman" panose="02020603050405020304" pitchFamily="18" charset="0"/>
              </a:rPr>
              <a:t>Angular:</a:t>
            </a:r>
            <a:endParaRPr lang="en-IN" i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C4469-0349-4F34-9432-28EDA3359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121" y="1307793"/>
            <a:ext cx="9764153" cy="4242414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Angular is a platform and framework for building single-page client applications using HTML and TypeScript. </a:t>
            </a:r>
          </a:p>
          <a:p>
            <a:endParaRPr lang="en-US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Angular is written in TypeScript. It implements core and optional functionality as a set of TypeScript libraries that you import into your applications.</a:t>
            </a:r>
          </a:p>
          <a:p>
            <a:endParaRPr lang="en-US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architecture of an Angular application relies on certain fundamental concepts. The basic building blocks of the Angular framework are Angular components that are organized into </a:t>
            </a:r>
            <a:r>
              <a:rPr lang="en-US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NgModules</a:t>
            </a: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7161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894</TotalTime>
  <Words>916</Words>
  <Application>Microsoft Office PowerPoint</Application>
  <PresentationFormat>Widescreen</PresentationFormat>
  <Paragraphs>106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Algerian</vt:lpstr>
      <vt:lpstr>Arial</vt:lpstr>
      <vt:lpstr>Cambria</vt:lpstr>
      <vt:lpstr>Century Gothic</vt:lpstr>
      <vt:lpstr>Times New Roman</vt:lpstr>
      <vt:lpstr>Wingdings</vt:lpstr>
      <vt:lpstr>Gallery</vt:lpstr>
      <vt:lpstr>Housekeeper Scheduling System</vt:lpstr>
      <vt:lpstr>Group No: 5(DP)</vt:lpstr>
      <vt:lpstr>    OUTLINEs:-</vt:lpstr>
      <vt:lpstr>Abstract:</vt:lpstr>
      <vt:lpstr>Objective:</vt:lpstr>
      <vt:lpstr>Project Architecture:</vt:lpstr>
      <vt:lpstr>Tools &amp; Technologies Used:</vt:lpstr>
      <vt:lpstr>HTML &amp; CSS:</vt:lpstr>
      <vt:lpstr>Angular:</vt:lpstr>
      <vt:lpstr>MySQL:</vt:lpstr>
      <vt:lpstr>Modules:</vt:lpstr>
      <vt:lpstr>User Module:</vt:lpstr>
      <vt:lpstr>Class Diagram:</vt:lpstr>
      <vt:lpstr>ER Diagram:</vt:lpstr>
      <vt:lpstr>Advantages:</vt:lpstr>
      <vt:lpstr>Disadvantages:</vt:lpstr>
      <vt:lpstr>Screenshots:(Login page:)    </vt:lpstr>
      <vt:lpstr>Admin Dashboard:</vt:lpstr>
      <vt:lpstr>Allot Housekeeper:</vt:lpstr>
      <vt:lpstr>Suggestions:</vt:lpstr>
      <vt:lpstr>Register New Student:</vt:lpstr>
      <vt:lpstr>Housekeeper Registration:</vt:lpstr>
      <vt:lpstr>Conclusion:</vt:lpstr>
      <vt:lpstr>Future Scopes: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Housekeeper     Scheduling System</dc:title>
  <dc:creator>Sumit Mishra</dc:creator>
  <cp:lastModifiedBy>Sumit Mishra</cp:lastModifiedBy>
  <cp:revision>20</cp:revision>
  <dcterms:created xsi:type="dcterms:W3CDTF">2022-04-18T13:17:22Z</dcterms:created>
  <dcterms:modified xsi:type="dcterms:W3CDTF">2022-05-13T11:03:47Z</dcterms:modified>
</cp:coreProperties>
</file>