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64" r:id="rId2"/>
    <p:sldId id="256" r:id="rId3"/>
    <p:sldId id="257" r:id="rId4"/>
    <p:sldId id="268" r:id="rId5"/>
    <p:sldId id="258" r:id="rId6"/>
    <p:sldId id="270" r:id="rId7"/>
    <p:sldId id="266"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475CE-7E8F-4CFB-9E7C-88FB5B0E8C2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599191F-618B-47B6-B210-020D5CD1BB76}">
      <dgm:prSet custT="1"/>
      <dgm:spPr/>
      <dgm:t>
        <a:bodyPr/>
        <a:lstStyle/>
        <a:p>
          <a:r>
            <a:rPr lang="en-IN" sz="1800" dirty="0"/>
            <a:t>For developing this project, below tools and technologies have been used. </a:t>
          </a:r>
          <a:endParaRPr lang="en-US" sz="1800" dirty="0"/>
        </a:p>
      </dgm:t>
    </dgm:pt>
    <dgm:pt modelId="{EF43095D-F12F-444B-AFF8-DA1C6042DB40}" type="parTrans" cxnId="{5EAE3F91-2F2C-4759-8D0D-7AE87FE4CAE7}">
      <dgm:prSet/>
      <dgm:spPr/>
      <dgm:t>
        <a:bodyPr/>
        <a:lstStyle/>
        <a:p>
          <a:endParaRPr lang="en-US"/>
        </a:p>
      </dgm:t>
    </dgm:pt>
    <dgm:pt modelId="{47263B4F-C1E1-48F6-9DD6-CF7BE2C5EB59}" type="sibTrans" cxnId="{5EAE3F91-2F2C-4759-8D0D-7AE87FE4CAE7}">
      <dgm:prSet/>
      <dgm:spPr/>
      <dgm:t>
        <a:bodyPr/>
        <a:lstStyle/>
        <a:p>
          <a:endParaRPr lang="en-US"/>
        </a:p>
      </dgm:t>
    </dgm:pt>
    <dgm:pt modelId="{E9D4A39A-2B44-4EDD-A52E-90EDF5C61F8F}">
      <dgm:prSet custT="1"/>
      <dgm:spPr/>
      <dgm:t>
        <a:bodyPr/>
        <a:lstStyle/>
        <a:p>
          <a:r>
            <a:rPr lang="en-IN" sz="1500" b="1" dirty="0"/>
            <a:t>Python</a:t>
          </a:r>
          <a:r>
            <a:rPr lang="en-IN" sz="1500" dirty="0"/>
            <a:t>: </a:t>
          </a:r>
          <a:r>
            <a:rPr lang="en-IN" sz="1800" dirty="0"/>
            <a:t>Python is easy to understand language and has a rich set of libraries to use for data pre-processing, modelling, and evaluating the algorithms. Moreover, python has very good community support which is very useful for debugging the code</a:t>
          </a:r>
          <a:r>
            <a:rPr lang="en-IN" sz="1500" dirty="0"/>
            <a:t>. </a:t>
          </a:r>
          <a:endParaRPr lang="en-US" sz="1500" dirty="0"/>
        </a:p>
      </dgm:t>
    </dgm:pt>
    <dgm:pt modelId="{352416E3-68CC-46AB-B449-0075F7F9D62F}" type="parTrans" cxnId="{D33E27EA-5CB8-4C97-AF71-E85F0289EFBA}">
      <dgm:prSet/>
      <dgm:spPr/>
      <dgm:t>
        <a:bodyPr/>
        <a:lstStyle/>
        <a:p>
          <a:endParaRPr lang="en-US"/>
        </a:p>
      </dgm:t>
    </dgm:pt>
    <dgm:pt modelId="{94EE34AE-E046-488C-8AD4-E2FF02F84556}" type="sibTrans" cxnId="{D33E27EA-5CB8-4C97-AF71-E85F0289EFBA}">
      <dgm:prSet/>
      <dgm:spPr/>
      <dgm:t>
        <a:bodyPr/>
        <a:lstStyle/>
        <a:p>
          <a:endParaRPr lang="en-US"/>
        </a:p>
      </dgm:t>
    </dgm:pt>
    <dgm:pt modelId="{6BC0A712-2308-4941-8052-D99B60A687D9}">
      <dgm:prSet custT="1"/>
      <dgm:spPr/>
      <dgm:t>
        <a:bodyPr/>
        <a:lstStyle/>
        <a:p>
          <a:r>
            <a:rPr lang="en-IN" sz="1800" b="1" dirty="0"/>
            <a:t>Jupyter Notebook</a:t>
          </a:r>
          <a:r>
            <a:rPr lang="en-IN" sz="1800" dirty="0"/>
            <a:t>: Jupyter notebook is a simple and interactive tool for running python code. Also, it has many different sets of features such as downloadable to .</a:t>
          </a:r>
          <a:r>
            <a:rPr lang="en-IN" sz="1800" dirty="0" err="1"/>
            <a:t>py</a:t>
          </a:r>
          <a:r>
            <a:rPr lang="en-IN" sz="1800" dirty="0"/>
            <a:t>, .</a:t>
          </a:r>
          <a:r>
            <a:rPr lang="en-IN" sz="1800" dirty="0" err="1"/>
            <a:t>ipynb</a:t>
          </a:r>
          <a:r>
            <a:rPr lang="en-IN" sz="1800" dirty="0"/>
            <a:t>, and .html files.</a:t>
          </a:r>
          <a:endParaRPr lang="en-US" sz="1800" dirty="0"/>
        </a:p>
      </dgm:t>
    </dgm:pt>
    <dgm:pt modelId="{9D5F7CFF-CD9F-4E8E-A530-FFD5F3EC9978}" type="parTrans" cxnId="{707AD2F4-3EDB-4E54-87BA-7E36C9EA14B9}">
      <dgm:prSet/>
      <dgm:spPr/>
      <dgm:t>
        <a:bodyPr/>
        <a:lstStyle/>
        <a:p>
          <a:endParaRPr lang="en-US"/>
        </a:p>
      </dgm:t>
    </dgm:pt>
    <dgm:pt modelId="{34EBE276-1907-47EA-BC2D-FD1BC66E1967}" type="sibTrans" cxnId="{707AD2F4-3EDB-4E54-87BA-7E36C9EA14B9}">
      <dgm:prSet/>
      <dgm:spPr/>
      <dgm:t>
        <a:bodyPr/>
        <a:lstStyle/>
        <a:p>
          <a:endParaRPr lang="en-US"/>
        </a:p>
      </dgm:t>
    </dgm:pt>
    <dgm:pt modelId="{FA215BC6-DDD2-4353-A417-B6EB0B30FA66}">
      <dgm:prSet custT="1"/>
      <dgm:spPr/>
      <dgm:t>
        <a:bodyPr/>
        <a:lstStyle/>
        <a:p>
          <a:r>
            <a:rPr lang="en-IN" sz="1800" dirty="0"/>
            <a:t>For publishing all Notebook and Reports : </a:t>
          </a:r>
          <a:r>
            <a:rPr lang="en-IN" sz="1800" dirty="0" err="1"/>
            <a:t>Github</a:t>
          </a:r>
          <a:endParaRPr lang="en-US" sz="1800" dirty="0"/>
        </a:p>
      </dgm:t>
    </dgm:pt>
    <dgm:pt modelId="{BFBFAA05-11D9-455E-84C2-F3E7EFF0CE73}" type="parTrans" cxnId="{83EB693B-C869-42D0-9A16-00FFE672E265}">
      <dgm:prSet/>
      <dgm:spPr/>
      <dgm:t>
        <a:bodyPr/>
        <a:lstStyle/>
        <a:p>
          <a:endParaRPr lang="en-US"/>
        </a:p>
      </dgm:t>
    </dgm:pt>
    <dgm:pt modelId="{DCAEAA32-7B64-4C6A-B673-48B9A112555F}" type="sibTrans" cxnId="{83EB693B-C869-42D0-9A16-00FFE672E265}">
      <dgm:prSet/>
      <dgm:spPr/>
      <dgm:t>
        <a:bodyPr/>
        <a:lstStyle/>
        <a:p>
          <a:endParaRPr lang="en-US"/>
        </a:p>
      </dgm:t>
    </dgm:pt>
    <dgm:pt modelId="{69E3CB86-727B-4F9F-85FE-DBADD5442D5E}" type="pres">
      <dgm:prSet presAssocID="{976475CE-7E8F-4CFB-9E7C-88FB5B0E8C20}" presName="root" presStyleCnt="0">
        <dgm:presLayoutVars>
          <dgm:dir/>
          <dgm:resizeHandles val="exact"/>
        </dgm:presLayoutVars>
      </dgm:prSet>
      <dgm:spPr/>
    </dgm:pt>
    <dgm:pt modelId="{B1989854-8696-4F0C-8A28-737B47DE6E1D}" type="pres">
      <dgm:prSet presAssocID="{976475CE-7E8F-4CFB-9E7C-88FB5B0E8C20}" presName="container" presStyleCnt="0">
        <dgm:presLayoutVars>
          <dgm:dir/>
          <dgm:resizeHandles val="exact"/>
        </dgm:presLayoutVars>
      </dgm:prSet>
      <dgm:spPr/>
    </dgm:pt>
    <dgm:pt modelId="{5D2867D2-97B6-4AD8-876D-CE11E2488C63}" type="pres">
      <dgm:prSet presAssocID="{1599191F-618B-47B6-B210-020D5CD1BB76}" presName="compNode" presStyleCnt="0"/>
      <dgm:spPr/>
    </dgm:pt>
    <dgm:pt modelId="{0DB136B2-F6A6-4EA3-B6F9-C46BC8404EA2}" type="pres">
      <dgm:prSet presAssocID="{1599191F-618B-47B6-B210-020D5CD1BB76}" presName="iconBgRect" presStyleLbl="bgShp" presStyleIdx="0" presStyleCnt="4"/>
      <dgm:spPr/>
    </dgm:pt>
    <dgm:pt modelId="{AB71E02F-2289-4DE6-8593-0DEF8CFB7E6E}" type="pres">
      <dgm:prSet presAssocID="{1599191F-618B-47B6-B210-020D5CD1BB7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6085761F-1F39-462D-B0AB-D8A8900C6EA7}" type="pres">
      <dgm:prSet presAssocID="{1599191F-618B-47B6-B210-020D5CD1BB76}" presName="spaceRect" presStyleCnt="0"/>
      <dgm:spPr/>
    </dgm:pt>
    <dgm:pt modelId="{EDB6CB7B-BC2F-4E40-AA47-CCD6EEAD7D25}" type="pres">
      <dgm:prSet presAssocID="{1599191F-618B-47B6-B210-020D5CD1BB76}" presName="textRect" presStyleLbl="revTx" presStyleIdx="0" presStyleCnt="4">
        <dgm:presLayoutVars>
          <dgm:chMax val="1"/>
          <dgm:chPref val="1"/>
        </dgm:presLayoutVars>
      </dgm:prSet>
      <dgm:spPr/>
    </dgm:pt>
    <dgm:pt modelId="{AB83FF30-F07F-4CEC-91FB-6E672641380D}" type="pres">
      <dgm:prSet presAssocID="{47263B4F-C1E1-48F6-9DD6-CF7BE2C5EB59}" presName="sibTrans" presStyleLbl="sibTrans2D1" presStyleIdx="0" presStyleCnt="0"/>
      <dgm:spPr/>
    </dgm:pt>
    <dgm:pt modelId="{D4539970-15DF-4605-9E7C-6A51F4A1B490}" type="pres">
      <dgm:prSet presAssocID="{E9D4A39A-2B44-4EDD-A52E-90EDF5C61F8F}" presName="compNode" presStyleCnt="0"/>
      <dgm:spPr/>
    </dgm:pt>
    <dgm:pt modelId="{4EBAFCCF-F260-4DE6-B782-454DD9356ED0}" type="pres">
      <dgm:prSet presAssocID="{E9D4A39A-2B44-4EDD-A52E-90EDF5C61F8F}" presName="iconBgRect" presStyleLbl="bgShp" presStyleIdx="1" presStyleCnt="4"/>
      <dgm:spPr/>
    </dgm:pt>
    <dgm:pt modelId="{97BFAB40-5957-4B2E-B06A-F9AF40284376}" type="pres">
      <dgm:prSet presAssocID="{E9D4A39A-2B44-4EDD-A52E-90EDF5C61F8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9FA11048-0E31-4035-9587-88EAFE171934}" type="pres">
      <dgm:prSet presAssocID="{E9D4A39A-2B44-4EDD-A52E-90EDF5C61F8F}" presName="spaceRect" presStyleCnt="0"/>
      <dgm:spPr/>
    </dgm:pt>
    <dgm:pt modelId="{BDA64012-979F-4000-BA14-DDD732F55A3C}" type="pres">
      <dgm:prSet presAssocID="{E9D4A39A-2B44-4EDD-A52E-90EDF5C61F8F}" presName="textRect" presStyleLbl="revTx" presStyleIdx="1" presStyleCnt="4">
        <dgm:presLayoutVars>
          <dgm:chMax val="1"/>
          <dgm:chPref val="1"/>
        </dgm:presLayoutVars>
      </dgm:prSet>
      <dgm:spPr/>
    </dgm:pt>
    <dgm:pt modelId="{8EC20415-9FF0-4E3F-BA12-5F715B7A2449}" type="pres">
      <dgm:prSet presAssocID="{94EE34AE-E046-488C-8AD4-E2FF02F84556}" presName="sibTrans" presStyleLbl="sibTrans2D1" presStyleIdx="0" presStyleCnt="0"/>
      <dgm:spPr/>
    </dgm:pt>
    <dgm:pt modelId="{5803C4F5-490E-45B5-BE5C-2BB4B673E4B4}" type="pres">
      <dgm:prSet presAssocID="{6BC0A712-2308-4941-8052-D99B60A687D9}" presName="compNode" presStyleCnt="0"/>
      <dgm:spPr/>
    </dgm:pt>
    <dgm:pt modelId="{D79CC9DC-38C2-4C75-9A6D-8AA919A8F41F}" type="pres">
      <dgm:prSet presAssocID="{6BC0A712-2308-4941-8052-D99B60A687D9}" presName="iconBgRect" presStyleLbl="bgShp" presStyleIdx="2" presStyleCnt="4"/>
      <dgm:spPr/>
    </dgm:pt>
    <dgm:pt modelId="{97FCE56A-A3DC-4CDC-AAD7-377729E157E7}" type="pres">
      <dgm:prSet presAssocID="{6BC0A712-2308-4941-8052-D99B60A687D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CA7E5F2A-3430-4DA9-911D-E41EED28FBBB}" type="pres">
      <dgm:prSet presAssocID="{6BC0A712-2308-4941-8052-D99B60A687D9}" presName="spaceRect" presStyleCnt="0"/>
      <dgm:spPr/>
    </dgm:pt>
    <dgm:pt modelId="{ED073A85-AE15-46F8-BBA7-7668047DD090}" type="pres">
      <dgm:prSet presAssocID="{6BC0A712-2308-4941-8052-D99B60A687D9}" presName="textRect" presStyleLbl="revTx" presStyleIdx="2" presStyleCnt="4">
        <dgm:presLayoutVars>
          <dgm:chMax val="1"/>
          <dgm:chPref val="1"/>
        </dgm:presLayoutVars>
      </dgm:prSet>
      <dgm:spPr/>
    </dgm:pt>
    <dgm:pt modelId="{4D967FDB-4873-4399-AE1F-BBDB8B0FDF5B}" type="pres">
      <dgm:prSet presAssocID="{34EBE276-1907-47EA-BC2D-FD1BC66E1967}" presName="sibTrans" presStyleLbl="sibTrans2D1" presStyleIdx="0" presStyleCnt="0"/>
      <dgm:spPr/>
    </dgm:pt>
    <dgm:pt modelId="{F55807D1-4B4C-41E4-BD06-544DA3D33C51}" type="pres">
      <dgm:prSet presAssocID="{FA215BC6-DDD2-4353-A417-B6EB0B30FA66}" presName="compNode" presStyleCnt="0"/>
      <dgm:spPr/>
    </dgm:pt>
    <dgm:pt modelId="{C2F4044F-D6B0-4FDF-83C3-7630808AEDA9}" type="pres">
      <dgm:prSet presAssocID="{FA215BC6-DDD2-4353-A417-B6EB0B30FA66}" presName="iconBgRect" presStyleLbl="bgShp" presStyleIdx="3" presStyleCnt="4"/>
      <dgm:spPr/>
    </dgm:pt>
    <dgm:pt modelId="{C56C65EA-A820-44E6-BFC0-050FDE011E62}" type="pres">
      <dgm:prSet presAssocID="{FA215BC6-DDD2-4353-A417-B6EB0B30FA6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d Book"/>
        </a:ext>
      </dgm:extLst>
    </dgm:pt>
    <dgm:pt modelId="{66A28308-9C20-424A-A5C9-317287456F7E}" type="pres">
      <dgm:prSet presAssocID="{FA215BC6-DDD2-4353-A417-B6EB0B30FA66}" presName="spaceRect" presStyleCnt="0"/>
      <dgm:spPr/>
    </dgm:pt>
    <dgm:pt modelId="{671D2020-0312-40C6-83F9-D516BCCE68AC}" type="pres">
      <dgm:prSet presAssocID="{FA215BC6-DDD2-4353-A417-B6EB0B30FA66}" presName="textRect" presStyleLbl="revTx" presStyleIdx="3" presStyleCnt="4">
        <dgm:presLayoutVars>
          <dgm:chMax val="1"/>
          <dgm:chPref val="1"/>
        </dgm:presLayoutVars>
      </dgm:prSet>
      <dgm:spPr/>
    </dgm:pt>
  </dgm:ptLst>
  <dgm:cxnLst>
    <dgm:cxn modelId="{0F39EE10-5DFB-4223-BD4B-C59D628388FE}" type="presOf" srcId="{6BC0A712-2308-4941-8052-D99B60A687D9}" destId="{ED073A85-AE15-46F8-BBA7-7668047DD090}" srcOrd="0" destOrd="0" presId="urn:microsoft.com/office/officeart/2018/2/layout/IconCircleList"/>
    <dgm:cxn modelId="{93FE3616-8CDD-49F2-B5F0-A986E0B52B1E}" type="presOf" srcId="{94EE34AE-E046-488C-8AD4-E2FF02F84556}" destId="{8EC20415-9FF0-4E3F-BA12-5F715B7A2449}" srcOrd="0" destOrd="0" presId="urn:microsoft.com/office/officeart/2018/2/layout/IconCircleList"/>
    <dgm:cxn modelId="{FA3B7535-A3B5-485E-81E1-19CB63CFDC62}" type="presOf" srcId="{FA215BC6-DDD2-4353-A417-B6EB0B30FA66}" destId="{671D2020-0312-40C6-83F9-D516BCCE68AC}" srcOrd="0" destOrd="0" presId="urn:microsoft.com/office/officeart/2018/2/layout/IconCircleList"/>
    <dgm:cxn modelId="{83EB693B-C869-42D0-9A16-00FFE672E265}" srcId="{976475CE-7E8F-4CFB-9E7C-88FB5B0E8C20}" destId="{FA215BC6-DDD2-4353-A417-B6EB0B30FA66}" srcOrd="3" destOrd="0" parTransId="{BFBFAA05-11D9-455E-84C2-F3E7EFF0CE73}" sibTransId="{DCAEAA32-7B64-4C6A-B673-48B9A112555F}"/>
    <dgm:cxn modelId="{CE4D7347-17EA-458B-AA46-E9CFDA7FFD67}" type="presOf" srcId="{E9D4A39A-2B44-4EDD-A52E-90EDF5C61F8F}" destId="{BDA64012-979F-4000-BA14-DDD732F55A3C}" srcOrd="0" destOrd="0" presId="urn:microsoft.com/office/officeart/2018/2/layout/IconCircleList"/>
    <dgm:cxn modelId="{5EAE3F91-2F2C-4759-8D0D-7AE87FE4CAE7}" srcId="{976475CE-7E8F-4CFB-9E7C-88FB5B0E8C20}" destId="{1599191F-618B-47B6-B210-020D5CD1BB76}" srcOrd="0" destOrd="0" parTransId="{EF43095D-F12F-444B-AFF8-DA1C6042DB40}" sibTransId="{47263B4F-C1E1-48F6-9DD6-CF7BE2C5EB59}"/>
    <dgm:cxn modelId="{F85A15B0-E5E1-4ECD-8868-4FA701BD1063}" type="presOf" srcId="{976475CE-7E8F-4CFB-9E7C-88FB5B0E8C20}" destId="{69E3CB86-727B-4F9F-85FE-DBADD5442D5E}" srcOrd="0" destOrd="0" presId="urn:microsoft.com/office/officeart/2018/2/layout/IconCircleList"/>
    <dgm:cxn modelId="{D65DCFB8-204D-418C-BE0C-65A3F11F025D}" type="presOf" srcId="{34EBE276-1907-47EA-BC2D-FD1BC66E1967}" destId="{4D967FDB-4873-4399-AE1F-BBDB8B0FDF5B}" srcOrd="0" destOrd="0" presId="urn:microsoft.com/office/officeart/2018/2/layout/IconCircleList"/>
    <dgm:cxn modelId="{71C275C8-DCE0-47CB-A074-BA7D4C83ED91}" type="presOf" srcId="{1599191F-618B-47B6-B210-020D5CD1BB76}" destId="{EDB6CB7B-BC2F-4E40-AA47-CCD6EEAD7D25}" srcOrd="0" destOrd="0" presId="urn:microsoft.com/office/officeart/2018/2/layout/IconCircleList"/>
    <dgm:cxn modelId="{6CE94EE7-BF0E-4210-9065-C4D205FD153C}" type="presOf" srcId="{47263B4F-C1E1-48F6-9DD6-CF7BE2C5EB59}" destId="{AB83FF30-F07F-4CEC-91FB-6E672641380D}" srcOrd="0" destOrd="0" presId="urn:microsoft.com/office/officeart/2018/2/layout/IconCircleList"/>
    <dgm:cxn modelId="{D33E27EA-5CB8-4C97-AF71-E85F0289EFBA}" srcId="{976475CE-7E8F-4CFB-9E7C-88FB5B0E8C20}" destId="{E9D4A39A-2B44-4EDD-A52E-90EDF5C61F8F}" srcOrd="1" destOrd="0" parTransId="{352416E3-68CC-46AB-B449-0075F7F9D62F}" sibTransId="{94EE34AE-E046-488C-8AD4-E2FF02F84556}"/>
    <dgm:cxn modelId="{707AD2F4-3EDB-4E54-87BA-7E36C9EA14B9}" srcId="{976475CE-7E8F-4CFB-9E7C-88FB5B0E8C20}" destId="{6BC0A712-2308-4941-8052-D99B60A687D9}" srcOrd="2" destOrd="0" parTransId="{9D5F7CFF-CD9F-4E8E-A530-FFD5F3EC9978}" sibTransId="{34EBE276-1907-47EA-BC2D-FD1BC66E1967}"/>
    <dgm:cxn modelId="{C5C62FEF-D014-4678-B13E-C8547AABD20F}" type="presParOf" srcId="{69E3CB86-727B-4F9F-85FE-DBADD5442D5E}" destId="{B1989854-8696-4F0C-8A28-737B47DE6E1D}" srcOrd="0" destOrd="0" presId="urn:microsoft.com/office/officeart/2018/2/layout/IconCircleList"/>
    <dgm:cxn modelId="{F5D52ECF-7528-4664-9534-C6BBEF3E635A}" type="presParOf" srcId="{B1989854-8696-4F0C-8A28-737B47DE6E1D}" destId="{5D2867D2-97B6-4AD8-876D-CE11E2488C63}" srcOrd="0" destOrd="0" presId="urn:microsoft.com/office/officeart/2018/2/layout/IconCircleList"/>
    <dgm:cxn modelId="{ECAAA6DC-27B6-4E86-A340-7FCC6E26CFBF}" type="presParOf" srcId="{5D2867D2-97B6-4AD8-876D-CE11E2488C63}" destId="{0DB136B2-F6A6-4EA3-B6F9-C46BC8404EA2}" srcOrd="0" destOrd="0" presId="urn:microsoft.com/office/officeart/2018/2/layout/IconCircleList"/>
    <dgm:cxn modelId="{D0CF727A-34AD-42C7-9107-5FF3FDCA77DA}" type="presParOf" srcId="{5D2867D2-97B6-4AD8-876D-CE11E2488C63}" destId="{AB71E02F-2289-4DE6-8593-0DEF8CFB7E6E}" srcOrd="1" destOrd="0" presId="urn:microsoft.com/office/officeart/2018/2/layout/IconCircleList"/>
    <dgm:cxn modelId="{4378E567-2AA4-4A93-9453-A2DC7D6D0D86}" type="presParOf" srcId="{5D2867D2-97B6-4AD8-876D-CE11E2488C63}" destId="{6085761F-1F39-462D-B0AB-D8A8900C6EA7}" srcOrd="2" destOrd="0" presId="urn:microsoft.com/office/officeart/2018/2/layout/IconCircleList"/>
    <dgm:cxn modelId="{ADC13E4C-FB49-4617-BA51-818A11DFB940}" type="presParOf" srcId="{5D2867D2-97B6-4AD8-876D-CE11E2488C63}" destId="{EDB6CB7B-BC2F-4E40-AA47-CCD6EEAD7D25}" srcOrd="3" destOrd="0" presId="urn:microsoft.com/office/officeart/2018/2/layout/IconCircleList"/>
    <dgm:cxn modelId="{6ABE0F78-F91C-450E-A387-DEF0A7E71418}" type="presParOf" srcId="{B1989854-8696-4F0C-8A28-737B47DE6E1D}" destId="{AB83FF30-F07F-4CEC-91FB-6E672641380D}" srcOrd="1" destOrd="0" presId="urn:microsoft.com/office/officeart/2018/2/layout/IconCircleList"/>
    <dgm:cxn modelId="{9C5A0BB4-7DA1-49D4-AF73-5F3E2A6AEA87}" type="presParOf" srcId="{B1989854-8696-4F0C-8A28-737B47DE6E1D}" destId="{D4539970-15DF-4605-9E7C-6A51F4A1B490}" srcOrd="2" destOrd="0" presId="urn:microsoft.com/office/officeart/2018/2/layout/IconCircleList"/>
    <dgm:cxn modelId="{DA011518-2D3F-4DCC-9A52-9AE3C0EC6780}" type="presParOf" srcId="{D4539970-15DF-4605-9E7C-6A51F4A1B490}" destId="{4EBAFCCF-F260-4DE6-B782-454DD9356ED0}" srcOrd="0" destOrd="0" presId="urn:microsoft.com/office/officeart/2018/2/layout/IconCircleList"/>
    <dgm:cxn modelId="{E291FA04-2D96-43FA-8BED-535B3F4A4DA3}" type="presParOf" srcId="{D4539970-15DF-4605-9E7C-6A51F4A1B490}" destId="{97BFAB40-5957-4B2E-B06A-F9AF40284376}" srcOrd="1" destOrd="0" presId="urn:microsoft.com/office/officeart/2018/2/layout/IconCircleList"/>
    <dgm:cxn modelId="{0BDAC5B2-3F9C-4D55-BC73-2FEC1A9A8C0C}" type="presParOf" srcId="{D4539970-15DF-4605-9E7C-6A51F4A1B490}" destId="{9FA11048-0E31-4035-9587-88EAFE171934}" srcOrd="2" destOrd="0" presId="urn:microsoft.com/office/officeart/2018/2/layout/IconCircleList"/>
    <dgm:cxn modelId="{D10C58D2-939B-4A74-9F54-28C455066BCB}" type="presParOf" srcId="{D4539970-15DF-4605-9E7C-6A51F4A1B490}" destId="{BDA64012-979F-4000-BA14-DDD732F55A3C}" srcOrd="3" destOrd="0" presId="urn:microsoft.com/office/officeart/2018/2/layout/IconCircleList"/>
    <dgm:cxn modelId="{A452AE3B-E1E8-46C5-A9E6-A5670EBE66B0}" type="presParOf" srcId="{B1989854-8696-4F0C-8A28-737B47DE6E1D}" destId="{8EC20415-9FF0-4E3F-BA12-5F715B7A2449}" srcOrd="3" destOrd="0" presId="urn:microsoft.com/office/officeart/2018/2/layout/IconCircleList"/>
    <dgm:cxn modelId="{339A4878-A030-454D-A124-6CC3E641C69B}" type="presParOf" srcId="{B1989854-8696-4F0C-8A28-737B47DE6E1D}" destId="{5803C4F5-490E-45B5-BE5C-2BB4B673E4B4}" srcOrd="4" destOrd="0" presId="urn:microsoft.com/office/officeart/2018/2/layout/IconCircleList"/>
    <dgm:cxn modelId="{F4AA7429-DE73-4E77-B24C-AA308CAE7F3D}" type="presParOf" srcId="{5803C4F5-490E-45B5-BE5C-2BB4B673E4B4}" destId="{D79CC9DC-38C2-4C75-9A6D-8AA919A8F41F}" srcOrd="0" destOrd="0" presId="urn:microsoft.com/office/officeart/2018/2/layout/IconCircleList"/>
    <dgm:cxn modelId="{C61BE65A-CE4C-4A0D-9DB4-0E7260725F2F}" type="presParOf" srcId="{5803C4F5-490E-45B5-BE5C-2BB4B673E4B4}" destId="{97FCE56A-A3DC-4CDC-AAD7-377729E157E7}" srcOrd="1" destOrd="0" presId="urn:microsoft.com/office/officeart/2018/2/layout/IconCircleList"/>
    <dgm:cxn modelId="{FC9D06C5-55BE-4DEE-9A28-4461797B3952}" type="presParOf" srcId="{5803C4F5-490E-45B5-BE5C-2BB4B673E4B4}" destId="{CA7E5F2A-3430-4DA9-911D-E41EED28FBBB}" srcOrd="2" destOrd="0" presId="urn:microsoft.com/office/officeart/2018/2/layout/IconCircleList"/>
    <dgm:cxn modelId="{7382B299-E6BE-47AD-BEC1-D85067CD55BF}" type="presParOf" srcId="{5803C4F5-490E-45B5-BE5C-2BB4B673E4B4}" destId="{ED073A85-AE15-46F8-BBA7-7668047DD090}" srcOrd="3" destOrd="0" presId="urn:microsoft.com/office/officeart/2018/2/layout/IconCircleList"/>
    <dgm:cxn modelId="{1C8167EF-BF74-4A10-B17A-3A410BDFE485}" type="presParOf" srcId="{B1989854-8696-4F0C-8A28-737B47DE6E1D}" destId="{4D967FDB-4873-4399-AE1F-BBDB8B0FDF5B}" srcOrd="5" destOrd="0" presId="urn:microsoft.com/office/officeart/2018/2/layout/IconCircleList"/>
    <dgm:cxn modelId="{D4E075BF-C805-40F0-AF3C-6C0709C7FE41}" type="presParOf" srcId="{B1989854-8696-4F0C-8A28-737B47DE6E1D}" destId="{F55807D1-4B4C-41E4-BD06-544DA3D33C51}" srcOrd="6" destOrd="0" presId="urn:microsoft.com/office/officeart/2018/2/layout/IconCircleList"/>
    <dgm:cxn modelId="{40FBA693-88B8-41A3-A26F-1CECB89202F0}" type="presParOf" srcId="{F55807D1-4B4C-41E4-BD06-544DA3D33C51}" destId="{C2F4044F-D6B0-4FDF-83C3-7630808AEDA9}" srcOrd="0" destOrd="0" presId="urn:microsoft.com/office/officeart/2018/2/layout/IconCircleList"/>
    <dgm:cxn modelId="{BF83CB15-9065-44F2-98A5-EF0EA4CF83D6}" type="presParOf" srcId="{F55807D1-4B4C-41E4-BD06-544DA3D33C51}" destId="{C56C65EA-A820-44E6-BFC0-050FDE011E62}" srcOrd="1" destOrd="0" presId="urn:microsoft.com/office/officeart/2018/2/layout/IconCircleList"/>
    <dgm:cxn modelId="{7F7190F5-95B8-472F-BC48-42F82BC6961A}" type="presParOf" srcId="{F55807D1-4B4C-41E4-BD06-544DA3D33C51}" destId="{66A28308-9C20-424A-A5C9-317287456F7E}" srcOrd="2" destOrd="0" presId="urn:microsoft.com/office/officeart/2018/2/layout/IconCircleList"/>
    <dgm:cxn modelId="{EECDE389-B5C2-4765-B487-11B712789558}" type="presParOf" srcId="{F55807D1-4B4C-41E4-BD06-544DA3D33C51}" destId="{671D2020-0312-40C6-83F9-D516BCCE68A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D3839F-EAC0-4DBD-9F94-7D38EFE8EC9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C2FCCD4-3E50-42CD-8B17-428BB58693C4}">
      <dgm:prSet/>
      <dgm:spPr/>
      <dgm:t>
        <a:bodyPr/>
        <a:lstStyle/>
        <a:p>
          <a:r>
            <a:rPr lang="en-IN" dirty="0"/>
            <a:t>The results indicated that adding weather-related features to a machine learning algorithm in predicting severity of an accident did not change the accuracy of the model. When adding three features of light condition, weather condition, and the condition of the road surface, the measures of recall, precision, and f1-score remained unchanged.</a:t>
          </a:r>
          <a:endParaRPr lang="en-US" dirty="0"/>
        </a:p>
      </dgm:t>
    </dgm:pt>
    <dgm:pt modelId="{99BAA170-C96D-4862-9772-A8AF824764E6}" type="parTrans" cxnId="{40AE98BD-5FC7-4AAC-8763-9A8224BBAEF1}">
      <dgm:prSet/>
      <dgm:spPr/>
      <dgm:t>
        <a:bodyPr/>
        <a:lstStyle/>
        <a:p>
          <a:endParaRPr lang="en-US"/>
        </a:p>
      </dgm:t>
    </dgm:pt>
    <dgm:pt modelId="{D64A85CC-6F1A-41C5-9E98-41262FECB00E}" type="sibTrans" cxnId="{40AE98BD-5FC7-4AAC-8763-9A8224BBAEF1}">
      <dgm:prSet/>
      <dgm:spPr/>
      <dgm:t>
        <a:bodyPr/>
        <a:lstStyle/>
        <a:p>
          <a:endParaRPr lang="en-US"/>
        </a:p>
      </dgm:t>
    </dgm:pt>
    <dgm:pt modelId="{4FDE11D4-3A07-49E8-A054-5F55702CCBD1}">
      <dgm:prSet/>
      <dgm:spPr/>
      <dgm:t>
        <a:bodyPr/>
        <a:lstStyle/>
        <a:p>
          <a:r>
            <a:rPr lang="en-IN" dirty="0"/>
            <a:t>When looking at the overall performance of all the algorithms, there was an increase in accuracy between the data with weather conditions when compared to data without weather related conditions. Namely, random forest algorithm increased performance by 0.59%. The previous top performer when no weather-related conditions were introduced, Logistic Regression, sustained the same level of accuracy. Hence, it was concluded to further scrutinize the recall, precision, and f1-score of random forest algorithm to see whether there was an actual change in prediction power.</a:t>
          </a:r>
          <a:endParaRPr lang="en-US" dirty="0"/>
        </a:p>
      </dgm:t>
    </dgm:pt>
    <dgm:pt modelId="{B745FC62-85BB-4F17-8B68-764543D3EA63}" type="parTrans" cxnId="{FBE93ADE-3C48-499D-BDDD-5B64297FC0E0}">
      <dgm:prSet/>
      <dgm:spPr/>
      <dgm:t>
        <a:bodyPr/>
        <a:lstStyle/>
        <a:p>
          <a:endParaRPr lang="en-US"/>
        </a:p>
      </dgm:t>
    </dgm:pt>
    <dgm:pt modelId="{29F1A039-2717-4296-9CBB-F0CD7288F5D1}" type="sibTrans" cxnId="{FBE93ADE-3C48-499D-BDDD-5B64297FC0E0}">
      <dgm:prSet/>
      <dgm:spPr/>
      <dgm:t>
        <a:bodyPr/>
        <a:lstStyle/>
        <a:p>
          <a:endParaRPr lang="en-US"/>
        </a:p>
      </dgm:t>
    </dgm:pt>
    <dgm:pt modelId="{ECF65A95-1725-4BF2-9247-042AB32B873F}" type="pres">
      <dgm:prSet presAssocID="{69D3839F-EAC0-4DBD-9F94-7D38EFE8EC96}" presName="hierChild1" presStyleCnt="0">
        <dgm:presLayoutVars>
          <dgm:chPref val="1"/>
          <dgm:dir/>
          <dgm:animOne val="branch"/>
          <dgm:animLvl val="lvl"/>
          <dgm:resizeHandles/>
        </dgm:presLayoutVars>
      </dgm:prSet>
      <dgm:spPr/>
    </dgm:pt>
    <dgm:pt modelId="{71E78142-6451-4073-A313-EE2BA9B52ED3}" type="pres">
      <dgm:prSet presAssocID="{8C2FCCD4-3E50-42CD-8B17-428BB58693C4}" presName="hierRoot1" presStyleCnt="0"/>
      <dgm:spPr/>
    </dgm:pt>
    <dgm:pt modelId="{632A8314-A03E-4E14-8CA7-FB6F1415B052}" type="pres">
      <dgm:prSet presAssocID="{8C2FCCD4-3E50-42CD-8B17-428BB58693C4}" presName="composite" presStyleCnt="0"/>
      <dgm:spPr/>
    </dgm:pt>
    <dgm:pt modelId="{E31E79D7-C561-421C-A1D6-7FB345B1B93D}" type="pres">
      <dgm:prSet presAssocID="{8C2FCCD4-3E50-42CD-8B17-428BB58693C4}" presName="background" presStyleLbl="node0" presStyleIdx="0" presStyleCnt="2"/>
      <dgm:spPr/>
    </dgm:pt>
    <dgm:pt modelId="{15617607-4518-4764-BEFA-7363B0057961}" type="pres">
      <dgm:prSet presAssocID="{8C2FCCD4-3E50-42CD-8B17-428BB58693C4}" presName="text" presStyleLbl="fgAcc0" presStyleIdx="0" presStyleCnt="2">
        <dgm:presLayoutVars>
          <dgm:chPref val="3"/>
        </dgm:presLayoutVars>
      </dgm:prSet>
      <dgm:spPr/>
    </dgm:pt>
    <dgm:pt modelId="{BC2F8B47-1C54-4A76-9188-980D9C30938D}" type="pres">
      <dgm:prSet presAssocID="{8C2FCCD4-3E50-42CD-8B17-428BB58693C4}" presName="hierChild2" presStyleCnt="0"/>
      <dgm:spPr/>
    </dgm:pt>
    <dgm:pt modelId="{055F5513-F291-46CE-8ABE-641828D29C11}" type="pres">
      <dgm:prSet presAssocID="{4FDE11D4-3A07-49E8-A054-5F55702CCBD1}" presName="hierRoot1" presStyleCnt="0"/>
      <dgm:spPr/>
    </dgm:pt>
    <dgm:pt modelId="{80A11BE3-0380-4E1D-AF34-95C74FABDF4A}" type="pres">
      <dgm:prSet presAssocID="{4FDE11D4-3A07-49E8-A054-5F55702CCBD1}" presName="composite" presStyleCnt="0"/>
      <dgm:spPr/>
    </dgm:pt>
    <dgm:pt modelId="{3965F167-82F9-43A4-AE2A-9E44B39B13FC}" type="pres">
      <dgm:prSet presAssocID="{4FDE11D4-3A07-49E8-A054-5F55702CCBD1}" presName="background" presStyleLbl="node0" presStyleIdx="1" presStyleCnt="2"/>
      <dgm:spPr/>
    </dgm:pt>
    <dgm:pt modelId="{0EE52230-1646-45D2-99CD-E1E004B1E2B6}" type="pres">
      <dgm:prSet presAssocID="{4FDE11D4-3A07-49E8-A054-5F55702CCBD1}" presName="text" presStyleLbl="fgAcc0" presStyleIdx="1" presStyleCnt="2">
        <dgm:presLayoutVars>
          <dgm:chPref val="3"/>
        </dgm:presLayoutVars>
      </dgm:prSet>
      <dgm:spPr/>
    </dgm:pt>
    <dgm:pt modelId="{15CECC41-FAEC-44C7-BAF3-C62952072881}" type="pres">
      <dgm:prSet presAssocID="{4FDE11D4-3A07-49E8-A054-5F55702CCBD1}" presName="hierChild2" presStyleCnt="0"/>
      <dgm:spPr/>
    </dgm:pt>
  </dgm:ptLst>
  <dgm:cxnLst>
    <dgm:cxn modelId="{997C594A-4FA4-4B99-BF03-50897458366A}" type="presOf" srcId="{8C2FCCD4-3E50-42CD-8B17-428BB58693C4}" destId="{15617607-4518-4764-BEFA-7363B0057961}" srcOrd="0" destOrd="0" presId="urn:microsoft.com/office/officeart/2005/8/layout/hierarchy1"/>
    <dgm:cxn modelId="{A6BCE66F-4CFE-4366-AD25-60AF76D530DD}" type="presOf" srcId="{69D3839F-EAC0-4DBD-9F94-7D38EFE8EC96}" destId="{ECF65A95-1725-4BF2-9247-042AB32B873F}" srcOrd="0" destOrd="0" presId="urn:microsoft.com/office/officeart/2005/8/layout/hierarchy1"/>
    <dgm:cxn modelId="{D3594BB1-4D6B-4EC7-B327-D1BE6E45F41F}" type="presOf" srcId="{4FDE11D4-3A07-49E8-A054-5F55702CCBD1}" destId="{0EE52230-1646-45D2-99CD-E1E004B1E2B6}" srcOrd="0" destOrd="0" presId="urn:microsoft.com/office/officeart/2005/8/layout/hierarchy1"/>
    <dgm:cxn modelId="{40AE98BD-5FC7-4AAC-8763-9A8224BBAEF1}" srcId="{69D3839F-EAC0-4DBD-9F94-7D38EFE8EC96}" destId="{8C2FCCD4-3E50-42CD-8B17-428BB58693C4}" srcOrd="0" destOrd="0" parTransId="{99BAA170-C96D-4862-9772-A8AF824764E6}" sibTransId="{D64A85CC-6F1A-41C5-9E98-41262FECB00E}"/>
    <dgm:cxn modelId="{FBE93ADE-3C48-499D-BDDD-5B64297FC0E0}" srcId="{69D3839F-EAC0-4DBD-9F94-7D38EFE8EC96}" destId="{4FDE11D4-3A07-49E8-A054-5F55702CCBD1}" srcOrd="1" destOrd="0" parTransId="{B745FC62-85BB-4F17-8B68-764543D3EA63}" sibTransId="{29F1A039-2717-4296-9CBB-F0CD7288F5D1}"/>
    <dgm:cxn modelId="{3DD00F91-BFD9-4C4D-9A3E-78F31165F223}" type="presParOf" srcId="{ECF65A95-1725-4BF2-9247-042AB32B873F}" destId="{71E78142-6451-4073-A313-EE2BA9B52ED3}" srcOrd="0" destOrd="0" presId="urn:microsoft.com/office/officeart/2005/8/layout/hierarchy1"/>
    <dgm:cxn modelId="{6C71304C-8301-49E7-8114-F008A0589DBB}" type="presParOf" srcId="{71E78142-6451-4073-A313-EE2BA9B52ED3}" destId="{632A8314-A03E-4E14-8CA7-FB6F1415B052}" srcOrd="0" destOrd="0" presId="urn:microsoft.com/office/officeart/2005/8/layout/hierarchy1"/>
    <dgm:cxn modelId="{AABE5D21-262F-40FC-A18D-CE236B41BD94}" type="presParOf" srcId="{632A8314-A03E-4E14-8CA7-FB6F1415B052}" destId="{E31E79D7-C561-421C-A1D6-7FB345B1B93D}" srcOrd="0" destOrd="0" presId="urn:microsoft.com/office/officeart/2005/8/layout/hierarchy1"/>
    <dgm:cxn modelId="{E64908CD-1A0F-4F03-91B0-7E72A7CD035C}" type="presParOf" srcId="{632A8314-A03E-4E14-8CA7-FB6F1415B052}" destId="{15617607-4518-4764-BEFA-7363B0057961}" srcOrd="1" destOrd="0" presId="urn:microsoft.com/office/officeart/2005/8/layout/hierarchy1"/>
    <dgm:cxn modelId="{7A9A07B6-ADFE-41FA-8D04-A759558F69CD}" type="presParOf" srcId="{71E78142-6451-4073-A313-EE2BA9B52ED3}" destId="{BC2F8B47-1C54-4A76-9188-980D9C30938D}" srcOrd="1" destOrd="0" presId="urn:microsoft.com/office/officeart/2005/8/layout/hierarchy1"/>
    <dgm:cxn modelId="{F45BBDC8-B749-4343-AF5D-3A14DA294DED}" type="presParOf" srcId="{ECF65A95-1725-4BF2-9247-042AB32B873F}" destId="{055F5513-F291-46CE-8ABE-641828D29C11}" srcOrd="1" destOrd="0" presId="urn:microsoft.com/office/officeart/2005/8/layout/hierarchy1"/>
    <dgm:cxn modelId="{3EBBBBF0-0CEB-4022-9030-5F0BB072E206}" type="presParOf" srcId="{055F5513-F291-46CE-8ABE-641828D29C11}" destId="{80A11BE3-0380-4E1D-AF34-95C74FABDF4A}" srcOrd="0" destOrd="0" presId="urn:microsoft.com/office/officeart/2005/8/layout/hierarchy1"/>
    <dgm:cxn modelId="{88BCE7B9-4548-437A-8B9F-DE42A9EE51C8}" type="presParOf" srcId="{80A11BE3-0380-4E1D-AF34-95C74FABDF4A}" destId="{3965F167-82F9-43A4-AE2A-9E44B39B13FC}" srcOrd="0" destOrd="0" presId="urn:microsoft.com/office/officeart/2005/8/layout/hierarchy1"/>
    <dgm:cxn modelId="{E2AC8D0B-3EDB-4BF7-B050-2A865402A63B}" type="presParOf" srcId="{80A11BE3-0380-4E1D-AF34-95C74FABDF4A}" destId="{0EE52230-1646-45D2-99CD-E1E004B1E2B6}" srcOrd="1" destOrd="0" presId="urn:microsoft.com/office/officeart/2005/8/layout/hierarchy1"/>
    <dgm:cxn modelId="{8741F498-E88E-41D8-A09F-ABFEE88E3D1E}" type="presParOf" srcId="{055F5513-F291-46CE-8ABE-641828D29C11}" destId="{15CECC41-FAEC-44C7-BAF3-C629520728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136B2-F6A6-4EA3-B6F9-C46BC8404EA2}">
      <dsp:nvSpPr>
        <dsp:cNvPr id="0" name=""/>
        <dsp:cNvSpPr/>
      </dsp:nvSpPr>
      <dsp:spPr>
        <a:xfrm>
          <a:off x="57937" y="310934"/>
          <a:ext cx="1494870" cy="14948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71E02F-2289-4DE6-8593-0DEF8CFB7E6E}">
      <dsp:nvSpPr>
        <dsp:cNvPr id="0" name=""/>
        <dsp:cNvSpPr/>
      </dsp:nvSpPr>
      <dsp:spPr>
        <a:xfrm>
          <a:off x="371860" y="624857"/>
          <a:ext cx="867024" cy="867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B6CB7B-BC2F-4E40-AA47-CCD6EEAD7D25}">
      <dsp:nvSpPr>
        <dsp:cNvPr id="0" name=""/>
        <dsp:cNvSpPr/>
      </dsp:nvSpPr>
      <dsp:spPr>
        <a:xfrm>
          <a:off x="1873137"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dirty="0"/>
            <a:t>For developing this project, below tools and technologies have been used. </a:t>
          </a:r>
          <a:endParaRPr lang="en-US" sz="1800" kern="1200" dirty="0"/>
        </a:p>
      </dsp:txBody>
      <dsp:txXfrm>
        <a:off x="1873137" y="310934"/>
        <a:ext cx="3523623" cy="1494870"/>
      </dsp:txXfrm>
    </dsp:sp>
    <dsp:sp modelId="{4EBAFCCF-F260-4DE6-B782-454DD9356ED0}">
      <dsp:nvSpPr>
        <dsp:cNvPr id="0" name=""/>
        <dsp:cNvSpPr/>
      </dsp:nvSpPr>
      <dsp:spPr>
        <a:xfrm>
          <a:off x="6010725" y="310934"/>
          <a:ext cx="1494870" cy="14948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FAB40-5957-4B2E-B06A-F9AF40284376}">
      <dsp:nvSpPr>
        <dsp:cNvPr id="0" name=""/>
        <dsp:cNvSpPr/>
      </dsp:nvSpPr>
      <dsp:spPr>
        <a:xfrm>
          <a:off x="6324648" y="624857"/>
          <a:ext cx="867024" cy="867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A64012-979F-4000-BA14-DDD732F55A3C}">
      <dsp:nvSpPr>
        <dsp:cNvPr id="0" name=""/>
        <dsp:cNvSpPr/>
      </dsp:nvSpPr>
      <dsp:spPr>
        <a:xfrm>
          <a:off x="7825925"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IN" sz="1500" b="1" kern="1200" dirty="0"/>
            <a:t>Python</a:t>
          </a:r>
          <a:r>
            <a:rPr lang="en-IN" sz="1500" kern="1200" dirty="0"/>
            <a:t>: </a:t>
          </a:r>
          <a:r>
            <a:rPr lang="en-IN" sz="1800" kern="1200" dirty="0"/>
            <a:t>Python is easy to understand language and has a rich set of libraries to use for data pre-processing, modelling, and evaluating the algorithms. Moreover, python has very good community support which is very useful for debugging the code</a:t>
          </a:r>
          <a:r>
            <a:rPr lang="en-IN" sz="1500" kern="1200" dirty="0"/>
            <a:t>. </a:t>
          </a:r>
          <a:endParaRPr lang="en-US" sz="1500" kern="1200" dirty="0"/>
        </a:p>
      </dsp:txBody>
      <dsp:txXfrm>
        <a:off x="7825925" y="310934"/>
        <a:ext cx="3523623" cy="1494870"/>
      </dsp:txXfrm>
    </dsp:sp>
    <dsp:sp modelId="{D79CC9DC-38C2-4C75-9A6D-8AA919A8F41F}">
      <dsp:nvSpPr>
        <dsp:cNvPr id="0" name=""/>
        <dsp:cNvSpPr/>
      </dsp:nvSpPr>
      <dsp:spPr>
        <a:xfrm>
          <a:off x="57937" y="2545532"/>
          <a:ext cx="1494870" cy="14948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FCE56A-A3DC-4CDC-AAD7-377729E157E7}">
      <dsp:nvSpPr>
        <dsp:cNvPr id="0" name=""/>
        <dsp:cNvSpPr/>
      </dsp:nvSpPr>
      <dsp:spPr>
        <a:xfrm>
          <a:off x="371860" y="2859455"/>
          <a:ext cx="867024" cy="867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073A85-AE15-46F8-BBA7-7668047DD090}">
      <dsp:nvSpPr>
        <dsp:cNvPr id="0" name=""/>
        <dsp:cNvSpPr/>
      </dsp:nvSpPr>
      <dsp:spPr>
        <a:xfrm>
          <a:off x="1873137"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b="1" kern="1200" dirty="0"/>
            <a:t>Jupyter Notebook</a:t>
          </a:r>
          <a:r>
            <a:rPr lang="en-IN" sz="1800" kern="1200" dirty="0"/>
            <a:t>: Jupyter notebook is a simple and interactive tool for running python code. Also, it has many different sets of features such as downloadable to .</a:t>
          </a:r>
          <a:r>
            <a:rPr lang="en-IN" sz="1800" kern="1200" dirty="0" err="1"/>
            <a:t>py</a:t>
          </a:r>
          <a:r>
            <a:rPr lang="en-IN" sz="1800" kern="1200" dirty="0"/>
            <a:t>, .</a:t>
          </a:r>
          <a:r>
            <a:rPr lang="en-IN" sz="1800" kern="1200" dirty="0" err="1"/>
            <a:t>ipynb</a:t>
          </a:r>
          <a:r>
            <a:rPr lang="en-IN" sz="1800" kern="1200" dirty="0"/>
            <a:t>, and .html files.</a:t>
          </a:r>
          <a:endParaRPr lang="en-US" sz="1800" kern="1200" dirty="0"/>
        </a:p>
      </dsp:txBody>
      <dsp:txXfrm>
        <a:off x="1873137" y="2545532"/>
        <a:ext cx="3523623" cy="1494870"/>
      </dsp:txXfrm>
    </dsp:sp>
    <dsp:sp modelId="{C2F4044F-D6B0-4FDF-83C3-7630808AEDA9}">
      <dsp:nvSpPr>
        <dsp:cNvPr id="0" name=""/>
        <dsp:cNvSpPr/>
      </dsp:nvSpPr>
      <dsp:spPr>
        <a:xfrm>
          <a:off x="6010725" y="2545532"/>
          <a:ext cx="1494870" cy="14948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C65EA-A820-44E6-BFC0-050FDE011E62}">
      <dsp:nvSpPr>
        <dsp:cNvPr id="0" name=""/>
        <dsp:cNvSpPr/>
      </dsp:nvSpPr>
      <dsp:spPr>
        <a:xfrm>
          <a:off x="6324648" y="2859455"/>
          <a:ext cx="867024" cy="867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1D2020-0312-40C6-83F9-D516BCCE68AC}">
      <dsp:nvSpPr>
        <dsp:cNvPr id="0" name=""/>
        <dsp:cNvSpPr/>
      </dsp:nvSpPr>
      <dsp:spPr>
        <a:xfrm>
          <a:off x="7825925"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dirty="0"/>
            <a:t>For publishing all Notebook and Reports : </a:t>
          </a:r>
          <a:r>
            <a:rPr lang="en-IN" sz="1800" kern="1200" dirty="0" err="1"/>
            <a:t>Github</a:t>
          </a:r>
          <a:endParaRPr lang="en-US" sz="1800" kern="1200" dirty="0"/>
        </a:p>
      </dsp:txBody>
      <dsp:txXfrm>
        <a:off x="7825925" y="2545532"/>
        <a:ext cx="3523623" cy="1494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E79D7-C561-421C-A1D6-7FB345B1B93D}">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617607-4518-4764-BEFA-7363B0057961}">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The results indicated that adding weather-related features to a machine learning algorithm in predicting severity of an accident did not change the accuracy of the model. When adding three features of light condition, weather condition, and the condition of the road surface, the measures of recall, precision, and f1-score remained unchanged.</a:t>
          </a:r>
          <a:endParaRPr lang="en-US" sz="1400" kern="1200" dirty="0"/>
        </a:p>
      </dsp:txBody>
      <dsp:txXfrm>
        <a:off x="678914" y="525899"/>
        <a:ext cx="4067491" cy="2525499"/>
      </dsp:txXfrm>
    </dsp:sp>
    <dsp:sp modelId="{3965F167-82F9-43A4-AE2A-9E44B39B13FC}">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E52230-1646-45D2-99CD-E1E004B1E2B6}">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When looking at the overall performance of all the algorithms, there was an increase in accuracy between the data with weather conditions when compared to data without weather related conditions. Namely, random forest algorithm increased performance by 0.59%. The previous top performer when no weather-related conditions were introduced, Logistic Regression, sustained the same level of accuracy. Hence, it was concluded to further scrutinize the recall, precision, and f1-score of random forest algorithm to see whether there was an actual change in prediction power.</a:t>
          </a:r>
          <a:endParaRPr lang="en-US" sz="1400" kern="1200" dirty="0"/>
        </a:p>
      </dsp:txBody>
      <dsp:txXfrm>
        <a:off x="5842357" y="525899"/>
        <a:ext cx="4067491" cy="252549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EFC1-5FF5-4B4B-8AEC-FD78159CA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EE6FF2-B6FC-4206-AADC-D9D5E9FC49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1A7BA0-9E63-4E62-A186-DD59EBE1961F}"/>
              </a:ext>
            </a:extLst>
          </p:cNvPr>
          <p:cNvSpPr>
            <a:spLocks noGrp="1"/>
          </p:cNvSpPr>
          <p:nvPr>
            <p:ph type="dt" sz="half" idx="10"/>
          </p:nvPr>
        </p:nvSpPr>
        <p:spPr/>
        <p:txBody>
          <a:bodyPr/>
          <a:lstStyle/>
          <a:p>
            <a:fld id="{0788E1EE-CAC6-4BD5-ACE3-7FC01A23C3F5}" type="datetimeFigureOut">
              <a:rPr lang="en-US" smtClean="0"/>
              <a:t>9/7/2020</a:t>
            </a:fld>
            <a:endParaRPr lang="en-US"/>
          </a:p>
        </p:txBody>
      </p:sp>
      <p:sp>
        <p:nvSpPr>
          <p:cNvPr id="5" name="Footer Placeholder 4">
            <a:extLst>
              <a:ext uri="{FF2B5EF4-FFF2-40B4-BE49-F238E27FC236}">
                <a16:creationId xmlns:a16="http://schemas.microsoft.com/office/drawing/2014/main" id="{0470172D-4C65-435C-93B1-7E786E892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158E8-DBEE-4B7E-9099-01187F461F1A}"/>
              </a:ext>
            </a:extLst>
          </p:cNvPr>
          <p:cNvSpPr>
            <a:spLocks noGrp="1"/>
          </p:cNvSpPr>
          <p:nvPr>
            <p:ph type="sldNum" sz="quarter" idx="12"/>
          </p:nvPr>
        </p:nvSpPr>
        <p:spPr/>
        <p:txBody>
          <a:bodyPr/>
          <a:lstStyle/>
          <a:p>
            <a:fld id="{20F91569-DC0D-4115-960D-7545CB86982D}" type="slidenum">
              <a:rPr lang="en-US" smtClean="0"/>
              <a:t>‹#›</a:t>
            </a:fld>
            <a:endParaRPr lang="en-US"/>
          </a:p>
        </p:txBody>
      </p:sp>
    </p:spTree>
    <p:extLst>
      <p:ext uri="{BB962C8B-B14F-4D97-AF65-F5344CB8AC3E}">
        <p14:creationId xmlns:p14="http://schemas.microsoft.com/office/powerpoint/2010/main" val="164008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0552-11C1-4E34-A4D0-7172C26568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DC9E76-EF8B-4535-96D9-99C9F407C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743440-6057-41BC-8F83-DA2AE3042615}"/>
              </a:ext>
            </a:extLst>
          </p:cNvPr>
          <p:cNvSpPr>
            <a:spLocks noGrp="1"/>
          </p:cNvSpPr>
          <p:nvPr>
            <p:ph type="dt" sz="half" idx="10"/>
          </p:nvPr>
        </p:nvSpPr>
        <p:spPr/>
        <p:txBody>
          <a:bodyPr/>
          <a:lstStyle/>
          <a:p>
            <a:fld id="{0788E1EE-CAC6-4BD5-ACE3-7FC01A23C3F5}" type="datetimeFigureOut">
              <a:rPr lang="en-US" smtClean="0"/>
              <a:t>9/7/2020</a:t>
            </a:fld>
            <a:endParaRPr lang="en-US"/>
          </a:p>
        </p:txBody>
      </p:sp>
      <p:sp>
        <p:nvSpPr>
          <p:cNvPr id="5" name="Footer Placeholder 4">
            <a:extLst>
              <a:ext uri="{FF2B5EF4-FFF2-40B4-BE49-F238E27FC236}">
                <a16:creationId xmlns:a16="http://schemas.microsoft.com/office/drawing/2014/main" id="{F4460EEE-C904-4E04-83E7-9889E3D6D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C102C-9418-4080-A930-5F667B0B3CC5}"/>
              </a:ext>
            </a:extLst>
          </p:cNvPr>
          <p:cNvSpPr>
            <a:spLocks noGrp="1"/>
          </p:cNvSpPr>
          <p:nvPr>
            <p:ph type="sldNum" sz="quarter" idx="12"/>
          </p:nvPr>
        </p:nvSpPr>
        <p:spPr/>
        <p:txBody>
          <a:bodyPr/>
          <a:lstStyle/>
          <a:p>
            <a:fld id="{20F91569-DC0D-4115-960D-7545CB86982D}" type="slidenum">
              <a:rPr lang="en-US" smtClean="0"/>
              <a:t>‹#›</a:t>
            </a:fld>
            <a:endParaRPr lang="en-US"/>
          </a:p>
        </p:txBody>
      </p:sp>
    </p:spTree>
    <p:extLst>
      <p:ext uri="{BB962C8B-B14F-4D97-AF65-F5344CB8AC3E}">
        <p14:creationId xmlns:p14="http://schemas.microsoft.com/office/powerpoint/2010/main" val="47844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19109F-555D-4775-A301-8CA58DBF48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04C146-E8ED-4B45-BC52-2CD2BF55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983739-8CA4-4788-996D-52558C197432}"/>
              </a:ext>
            </a:extLst>
          </p:cNvPr>
          <p:cNvSpPr>
            <a:spLocks noGrp="1"/>
          </p:cNvSpPr>
          <p:nvPr>
            <p:ph type="dt" sz="half" idx="10"/>
          </p:nvPr>
        </p:nvSpPr>
        <p:spPr/>
        <p:txBody>
          <a:bodyPr/>
          <a:lstStyle/>
          <a:p>
            <a:fld id="{0788E1EE-CAC6-4BD5-ACE3-7FC01A23C3F5}" type="datetimeFigureOut">
              <a:rPr lang="en-US" smtClean="0"/>
              <a:t>9/7/2020</a:t>
            </a:fld>
            <a:endParaRPr lang="en-US"/>
          </a:p>
        </p:txBody>
      </p:sp>
      <p:sp>
        <p:nvSpPr>
          <p:cNvPr id="5" name="Footer Placeholder 4">
            <a:extLst>
              <a:ext uri="{FF2B5EF4-FFF2-40B4-BE49-F238E27FC236}">
                <a16:creationId xmlns:a16="http://schemas.microsoft.com/office/drawing/2014/main" id="{F682CEF4-CC5D-4DA3-B51A-4739AFDF1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11ABB-3504-44DE-A597-FF60B44A34D0}"/>
              </a:ext>
            </a:extLst>
          </p:cNvPr>
          <p:cNvSpPr>
            <a:spLocks noGrp="1"/>
          </p:cNvSpPr>
          <p:nvPr>
            <p:ph type="sldNum" sz="quarter" idx="12"/>
          </p:nvPr>
        </p:nvSpPr>
        <p:spPr/>
        <p:txBody>
          <a:bodyPr/>
          <a:lstStyle/>
          <a:p>
            <a:fld id="{20F91569-DC0D-4115-960D-7545CB86982D}" type="slidenum">
              <a:rPr lang="en-US" smtClean="0"/>
              <a:t>‹#›</a:t>
            </a:fld>
            <a:endParaRPr lang="en-US"/>
          </a:p>
        </p:txBody>
      </p:sp>
    </p:spTree>
    <p:extLst>
      <p:ext uri="{BB962C8B-B14F-4D97-AF65-F5344CB8AC3E}">
        <p14:creationId xmlns:p14="http://schemas.microsoft.com/office/powerpoint/2010/main" val="299794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52D1-8DC1-4F7E-8592-4B86DD842B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498259-7EED-4BD0-A1BD-98C8EF0E88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DC46F-A8A4-4DE7-8125-5AAD0C435377}"/>
              </a:ext>
            </a:extLst>
          </p:cNvPr>
          <p:cNvSpPr>
            <a:spLocks noGrp="1"/>
          </p:cNvSpPr>
          <p:nvPr>
            <p:ph type="dt" sz="half" idx="10"/>
          </p:nvPr>
        </p:nvSpPr>
        <p:spPr/>
        <p:txBody>
          <a:bodyPr/>
          <a:lstStyle/>
          <a:p>
            <a:fld id="{0788E1EE-CAC6-4BD5-ACE3-7FC01A23C3F5}" type="datetimeFigureOut">
              <a:rPr lang="en-US" smtClean="0"/>
              <a:t>9/7/2020</a:t>
            </a:fld>
            <a:endParaRPr lang="en-US"/>
          </a:p>
        </p:txBody>
      </p:sp>
      <p:sp>
        <p:nvSpPr>
          <p:cNvPr id="5" name="Footer Placeholder 4">
            <a:extLst>
              <a:ext uri="{FF2B5EF4-FFF2-40B4-BE49-F238E27FC236}">
                <a16:creationId xmlns:a16="http://schemas.microsoft.com/office/drawing/2014/main" id="{85F83434-A3D7-4222-81E7-D9D84A8B0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42084-93F0-4092-806C-C8FA85B75BC9}"/>
              </a:ext>
            </a:extLst>
          </p:cNvPr>
          <p:cNvSpPr>
            <a:spLocks noGrp="1"/>
          </p:cNvSpPr>
          <p:nvPr>
            <p:ph type="sldNum" sz="quarter" idx="12"/>
          </p:nvPr>
        </p:nvSpPr>
        <p:spPr/>
        <p:txBody>
          <a:bodyPr/>
          <a:lstStyle/>
          <a:p>
            <a:fld id="{20F91569-DC0D-4115-960D-7545CB86982D}" type="slidenum">
              <a:rPr lang="en-US" smtClean="0"/>
              <a:t>‹#›</a:t>
            </a:fld>
            <a:endParaRPr lang="en-US"/>
          </a:p>
        </p:txBody>
      </p:sp>
    </p:spTree>
    <p:extLst>
      <p:ext uri="{BB962C8B-B14F-4D97-AF65-F5344CB8AC3E}">
        <p14:creationId xmlns:p14="http://schemas.microsoft.com/office/powerpoint/2010/main" val="19834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C36D-855F-44B7-9743-51A7BE55A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8C9575-0D08-4378-BA55-9630CAD578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00FF9-2965-4D83-BCD7-8469F664CAA1}"/>
              </a:ext>
            </a:extLst>
          </p:cNvPr>
          <p:cNvSpPr>
            <a:spLocks noGrp="1"/>
          </p:cNvSpPr>
          <p:nvPr>
            <p:ph type="dt" sz="half" idx="10"/>
          </p:nvPr>
        </p:nvSpPr>
        <p:spPr/>
        <p:txBody>
          <a:bodyPr/>
          <a:lstStyle/>
          <a:p>
            <a:fld id="{0788E1EE-CAC6-4BD5-ACE3-7FC01A23C3F5}" type="datetimeFigureOut">
              <a:rPr lang="en-US" smtClean="0"/>
              <a:t>9/7/2020</a:t>
            </a:fld>
            <a:endParaRPr lang="en-US"/>
          </a:p>
        </p:txBody>
      </p:sp>
      <p:sp>
        <p:nvSpPr>
          <p:cNvPr id="5" name="Footer Placeholder 4">
            <a:extLst>
              <a:ext uri="{FF2B5EF4-FFF2-40B4-BE49-F238E27FC236}">
                <a16:creationId xmlns:a16="http://schemas.microsoft.com/office/drawing/2014/main" id="{36D6356F-C80B-4DE8-ACF2-2207EE643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5B97E-1CAD-442A-A56A-BE42B3FB3802}"/>
              </a:ext>
            </a:extLst>
          </p:cNvPr>
          <p:cNvSpPr>
            <a:spLocks noGrp="1"/>
          </p:cNvSpPr>
          <p:nvPr>
            <p:ph type="sldNum" sz="quarter" idx="12"/>
          </p:nvPr>
        </p:nvSpPr>
        <p:spPr/>
        <p:txBody>
          <a:bodyPr/>
          <a:lstStyle/>
          <a:p>
            <a:fld id="{20F91569-DC0D-4115-960D-7545CB86982D}" type="slidenum">
              <a:rPr lang="en-US" smtClean="0"/>
              <a:t>‹#›</a:t>
            </a:fld>
            <a:endParaRPr lang="en-US"/>
          </a:p>
        </p:txBody>
      </p:sp>
    </p:spTree>
    <p:extLst>
      <p:ext uri="{BB962C8B-B14F-4D97-AF65-F5344CB8AC3E}">
        <p14:creationId xmlns:p14="http://schemas.microsoft.com/office/powerpoint/2010/main" val="117567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D8A6C-D934-4859-934E-97299100DA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95466-B67E-4582-A000-6DE64078C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5F7680-7A69-47B1-A9B6-D162D1B482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F1F559-C73F-4467-BD8B-7248F16B8E8D}"/>
              </a:ext>
            </a:extLst>
          </p:cNvPr>
          <p:cNvSpPr>
            <a:spLocks noGrp="1"/>
          </p:cNvSpPr>
          <p:nvPr>
            <p:ph type="dt" sz="half" idx="10"/>
          </p:nvPr>
        </p:nvSpPr>
        <p:spPr/>
        <p:txBody>
          <a:bodyPr/>
          <a:lstStyle/>
          <a:p>
            <a:fld id="{0788E1EE-CAC6-4BD5-ACE3-7FC01A23C3F5}" type="datetimeFigureOut">
              <a:rPr lang="en-US" smtClean="0"/>
              <a:t>9/7/2020</a:t>
            </a:fld>
            <a:endParaRPr lang="en-US"/>
          </a:p>
        </p:txBody>
      </p:sp>
      <p:sp>
        <p:nvSpPr>
          <p:cNvPr id="6" name="Footer Placeholder 5">
            <a:extLst>
              <a:ext uri="{FF2B5EF4-FFF2-40B4-BE49-F238E27FC236}">
                <a16:creationId xmlns:a16="http://schemas.microsoft.com/office/drawing/2014/main" id="{5D015044-8F2C-44C6-9F9D-6F773FB61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CCC17-EEDF-4805-B0DD-F07AFCC3A031}"/>
              </a:ext>
            </a:extLst>
          </p:cNvPr>
          <p:cNvSpPr>
            <a:spLocks noGrp="1"/>
          </p:cNvSpPr>
          <p:nvPr>
            <p:ph type="sldNum" sz="quarter" idx="12"/>
          </p:nvPr>
        </p:nvSpPr>
        <p:spPr/>
        <p:txBody>
          <a:bodyPr/>
          <a:lstStyle/>
          <a:p>
            <a:fld id="{20F91569-DC0D-4115-960D-7545CB86982D}" type="slidenum">
              <a:rPr lang="en-US" smtClean="0"/>
              <a:t>‹#›</a:t>
            </a:fld>
            <a:endParaRPr lang="en-US"/>
          </a:p>
        </p:txBody>
      </p:sp>
    </p:spTree>
    <p:extLst>
      <p:ext uri="{BB962C8B-B14F-4D97-AF65-F5344CB8AC3E}">
        <p14:creationId xmlns:p14="http://schemas.microsoft.com/office/powerpoint/2010/main" val="103445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4B0D-C4F4-4E54-B526-0E660CCAD0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6077E9-BD03-4BB0-9152-7EC4B233C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8ED05-DA7E-4A5F-9F57-BB4FBC5483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8A16D7-6E53-43A9-B436-6DFC12136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C5D006-8B0F-47BE-8C6D-5DC9C2604C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4F1BE6-A02D-4EE3-9D11-A1F7BEE3A2BB}"/>
              </a:ext>
            </a:extLst>
          </p:cNvPr>
          <p:cNvSpPr>
            <a:spLocks noGrp="1"/>
          </p:cNvSpPr>
          <p:nvPr>
            <p:ph type="dt" sz="half" idx="10"/>
          </p:nvPr>
        </p:nvSpPr>
        <p:spPr/>
        <p:txBody>
          <a:bodyPr/>
          <a:lstStyle/>
          <a:p>
            <a:fld id="{0788E1EE-CAC6-4BD5-ACE3-7FC01A23C3F5}" type="datetimeFigureOut">
              <a:rPr lang="en-US" smtClean="0"/>
              <a:t>9/7/2020</a:t>
            </a:fld>
            <a:endParaRPr lang="en-US"/>
          </a:p>
        </p:txBody>
      </p:sp>
      <p:sp>
        <p:nvSpPr>
          <p:cNvPr id="8" name="Footer Placeholder 7">
            <a:extLst>
              <a:ext uri="{FF2B5EF4-FFF2-40B4-BE49-F238E27FC236}">
                <a16:creationId xmlns:a16="http://schemas.microsoft.com/office/drawing/2014/main" id="{FD9E5CB5-FAEC-4BD4-9DD3-1F47AA60FE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E2C33B-05A1-4CED-8D5A-FBA1274EBFAE}"/>
              </a:ext>
            </a:extLst>
          </p:cNvPr>
          <p:cNvSpPr>
            <a:spLocks noGrp="1"/>
          </p:cNvSpPr>
          <p:nvPr>
            <p:ph type="sldNum" sz="quarter" idx="12"/>
          </p:nvPr>
        </p:nvSpPr>
        <p:spPr/>
        <p:txBody>
          <a:bodyPr/>
          <a:lstStyle/>
          <a:p>
            <a:fld id="{20F91569-DC0D-4115-960D-7545CB86982D}" type="slidenum">
              <a:rPr lang="en-US" smtClean="0"/>
              <a:t>‹#›</a:t>
            </a:fld>
            <a:endParaRPr lang="en-US"/>
          </a:p>
        </p:txBody>
      </p:sp>
    </p:spTree>
    <p:extLst>
      <p:ext uri="{BB962C8B-B14F-4D97-AF65-F5344CB8AC3E}">
        <p14:creationId xmlns:p14="http://schemas.microsoft.com/office/powerpoint/2010/main" val="307374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0904-EF04-4724-8793-BC5F550ABE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CBF506-F452-4CFF-A16E-C34B8965755A}"/>
              </a:ext>
            </a:extLst>
          </p:cNvPr>
          <p:cNvSpPr>
            <a:spLocks noGrp="1"/>
          </p:cNvSpPr>
          <p:nvPr>
            <p:ph type="dt" sz="half" idx="10"/>
          </p:nvPr>
        </p:nvSpPr>
        <p:spPr/>
        <p:txBody>
          <a:bodyPr/>
          <a:lstStyle/>
          <a:p>
            <a:fld id="{0788E1EE-CAC6-4BD5-ACE3-7FC01A23C3F5}" type="datetimeFigureOut">
              <a:rPr lang="en-US" smtClean="0"/>
              <a:t>9/7/2020</a:t>
            </a:fld>
            <a:endParaRPr lang="en-US"/>
          </a:p>
        </p:txBody>
      </p:sp>
      <p:sp>
        <p:nvSpPr>
          <p:cNvPr id="4" name="Footer Placeholder 3">
            <a:extLst>
              <a:ext uri="{FF2B5EF4-FFF2-40B4-BE49-F238E27FC236}">
                <a16:creationId xmlns:a16="http://schemas.microsoft.com/office/drawing/2014/main" id="{DB7F56A5-777A-423E-AFB2-3AD6D8D57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94A9D9-CD25-445E-BE20-914EAB053889}"/>
              </a:ext>
            </a:extLst>
          </p:cNvPr>
          <p:cNvSpPr>
            <a:spLocks noGrp="1"/>
          </p:cNvSpPr>
          <p:nvPr>
            <p:ph type="sldNum" sz="quarter" idx="12"/>
          </p:nvPr>
        </p:nvSpPr>
        <p:spPr/>
        <p:txBody>
          <a:bodyPr/>
          <a:lstStyle/>
          <a:p>
            <a:fld id="{20F91569-DC0D-4115-960D-7545CB86982D}" type="slidenum">
              <a:rPr lang="en-US" smtClean="0"/>
              <a:t>‹#›</a:t>
            </a:fld>
            <a:endParaRPr lang="en-US"/>
          </a:p>
        </p:txBody>
      </p:sp>
    </p:spTree>
    <p:extLst>
      <p:ext uri="{BB962C8B-B14F-4D97-AF65-F5344CB8AC3E}">
        <p14:creationId xmlns:p14="http://schemas.microsoft.com/office/powerpoint/2010/main" val="3089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14931-2D4F-4CAF-BA4B-A829C5AEE765}"/>
              </a:ext>
            </a:extLst>
          </p:cNvPr>
          <p:cNvSpPr>
            <a:spLocks noGrp="1"/>
          </p:cNvSpPr>
          <p:nvPr>
            <p:ph type="dt" sz="half" idx="10"/>
          </p:nvPr>
        </p:nvSpPr>
        <p:spPr/>
        <p:txBody>
          <a:bodyPr/>
          <a:lstStyle/>
          <a:p>
            <a:fld id="{0788E1EE-CAC6-4BD5-ACE3-7FC01A23C3F5}" type="datetimeFigureOut">
              <a:rPr lang="en-US" smtClean="0"/>
              <a:t>9/7/2020</a:t>
            </a:fld>
            <a:endParaRPr lang="en-US"/>
          </a:p>
        </p:txBody>
      </p:sp>
      <p:sp>
        <p:nvSpPr>
          <p:cNvPr id="3" name="Footer Placeholder 2">
            <a:extLst>
              <a:ext uri="{FF2B5EF4-FFF2-40B4-BE49-F238E27FC236}">
                <a16:creationId xmlns:a16="http://schemas.microsoft.com/office/drawing/2014/main" id="{7FA2CDD9-3532-4F26-9721-8D080A5197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BFCA7-BA95-47CB-A883-8C3ED8B42683}"/>
              </a:ext>
            </a:extLst>
          </p:cNvPr>
          <p:cNvSpPr>
            <a:spLocks noGrp="1"/>
          </p:cNvSpPr>
          <p:nvPr>
            <p:ph type="sldNum" sz="quarter" idx="12"/>
          </p:nvPr>
        </p:nvSpPr>
        <p:spPr/>
        <p:txBody>
          <a:bodyPr/>
          <a:lstStyle/>
          <a:p>
            <a:fld id="{20F91569-DC0D-4115-960D-7545CB86982D}" type="slidenum">
              <a:rPr lang="en-US" smtClean="0"/>
              <a:t>‹#›</a:t>
            </a:fld>
            <a:endParaRPr lang="en-US"/>
          </a:p>
        </p:txBody>
      </p:sp>
    </p:spTree>
    <p:extLst>
      <p:ext uri="{BB962C8B-B14F-4D97-AF65-F5344CB8AC3E}">
        <p14:creationId xmlns:p14="http://schemas.microsoft.com/office/powerpoint/2010/main" val="919036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B8ED-6DA4-4D62-9EA1-D75D68864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EE48FB-248B-4378-9F1D-F4DD5333E9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869A1D-0097-45F0-8775-16AF3C390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EE73C-577C-49C5-B2E5-031E932AE6DF}"/>
              </a:ext>
            </a:extLst>
          </p:cNvPr>
          <p:cNvSpPr>
            <a:spLocks noGrp="1"/>
          </p:cNvSpPr>
          <p:nvPr>
            <p:ph type="dt" sz="half" idx="10"/>
          </p:nvPr>
        </p:nvSpPr>
        <p:spPr/>
        <p:txBody>
          <a:bodyPr/>
          <a:lstStyle/>
          <a:p>
            <a:fld id="{0788E1EE-CAC6-4BD5-ACE3-7FC01A23C3F5}" type="datetimeFigureOut">
              <a:rPr lang="en-US" smtClean="0"/>
              <a:t>9/7/2020</a:t>
            </a:fld>
            <a:endParaRPr lang="en-US"/>
          </a:p>
        </p:txBody>
      </p:sp>
      <p:sp>
        <p:nvSpPr>
          <p:cNvPr id="6" name="Footer Placeholder 5">
            <a:extLst>
              <a:ext uri="{FF2B5EF4-FFF2-40B4-BE49-F238E27FC236}">
                <a16:creationId xmlns:a16="http://schemas.microsoft.com/office/drawing/2014/main" id="{AA2A217E-D8C3-484F-8E3F-1333ACA98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88462-8E93-4919-831F-5E7929C64BD1}"/>
              </a:ext>
            </a:extLst>
          </p:cNvPr>
          <p:cNvSpPr>
            <a:spLocks noGrp="1"/>
          </p:cNvSpPr>
          <p:nvPr>
            <p:ph type="sldNum" sz="quarter" idx="12"/>
          </p:nvPr>
        </p:nvSpPr>
        <p:spPr/>
        <p:txBody>
          <a:bodyPr/>
          <a:lstStyle/>
          <a:p>
            <a:fld id="{20F91569-DC0D-4115-960D-7545CB86982D}" type="slidenum">
              <a:rPr lang="en-US" smtClean="0"/>
              <a:t>‹#›</a:t>
            </a:fld>
            <a:endParaRPr lang="en-US"/>
          </a:p>
        </p:txBody>
      </p:sp>
    </p:spTree>
    <p:extLst>
      <p:ext uri="{BB962C8B-B14F-4D97-AF65-F5344CB8AC3E}">
        <p14:creationId xmlns:p14="http://schemas.microsoft.com/office/powerpoint/2010/main" val="254748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0D8A-1A92-4059-A02D-D61D0C568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27DB27-6A2F-43AB-8672-129F23231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000B25-BBBB-4B78-B5FB-CD5915595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FFD92-9A51-47CF-8F46-04F62F623E9A}"/>
              </a:ext>
            </a:extLst>
          </p:cNvPr>
          <p:cNvSpPr>
            <a:spLocks noGrp="1"/>
          </p:cNvSpPr>
          <p:nvPr>
            <p:ph type="dt" sz="half" idx="10"/>
          </p:nvPr>
        </p:nvSpPr>
        <p:spPr/>
        <p:txBody>
          <a:bodyPr/>
          <a:lstStyle/>
          <a:p>
            <a:fld id="{0788E1EE-CAC6-4BD5-ACE3-7FC01A23C3F5}" type="datetimeFigureOut">
              <a:rPr lang="en-US" smtClean="0"/>
              <a:t>9/7/2020</a:t>
            </a:fld>
            <a:endParaRPr lang="en-US"/>
          </a:p>
        </p:txBody>
      </p:sp>
      <p:sp>
        <p:nvSpPr>
          <p:cNvPr id="6" name="Footer Placeholder 5">
            <a:extLst>
              <a:ext uri="{FF2B5EF4-FFF2-40B4-BE49-F238E27FC236}">
                <a16:creationId xmlns:a16="http://schemas.microsoft.com/office/drawing/2014/main" id="{D36F2598-1E69-47A7-B9DD-B1D6CE638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06E00-6069-4A8A-8726-DC618FF0620A}"/>
              </a:ext>
            </a:extLst>
          </p:cNvPr>
          <p:cNvSpPr>
            <a:spLocks noGrp="1"/>
          </p:cNvSpPr>
          <p:nvPr>
            <p:ph type="sldNum" sz="quarter" idx="12"/>
          </p:nvPr>
        </p:nvSpPr>
        <p:spPr/>
        <p:txBody>
          <a:bodyPr/>
          <a:lstStyle/>
          <a:p>
            <a:fld id="{20F91569-DC0D-4115-960D-7545CB86982D}" type="slidenum">
              <a:rPr lang="en-US" smtClean="0"/>
              <a:t>‹#›</a:t>
            </a:fld>
            <a:endParaRPr lang="en-US"/>
          </a:p>
        </p:txBody>
      </p:sp>
    </p:spTree>
    <p:extLst>
      <p:ext uri="{BB962C8B-B14F-4D97-AF65-F5344CB8AC3E}">
        <p14:creationId xmlns:p14="http://schemas.microsoft.com/office/powerpoint/2010/main" val="254316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1EEAB-BBE8-477A-8E20-6E6A1C072D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0DDCFB-CFF8-4F45-A412-B8BCADA80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5276D-F997-432B-904A-5C65EDA1C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8E1EE-CAC6-4BD5-ACE3-7FC01A23C3F5}" type="datetimeFigureOut">
              <a:rPr lang="en-US" smtClean="0"/>
              <a:t>9/7/2020</a:t>
            </a:fld>
            <a:endParaRPr lang="en-US"/>
          </a:p>
        </p:txBody>
      </p:sp>
      <p:sp>
        <p:nvSpPr>
          <p:cNvPr id="5" name="Footer Placeholder 4">
            <a:extLst>
              <a:ext uri="{FF2B5EF4-FFF2-40B4-BE49-F238E27FC236}">
                <a16:creationId xmlns:a16="http://schemas.microsoft.com/office/drawing/2014/main" id="{0B83DCD9-CE90-41DC-BB67-B915948959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FFDA7-8AD9-492C-B05E-675AC2F94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91569-DC0D-4115-960D-7545CB86982D}" type="slidenum">
              <a:rPr lang="en-US" smtClean="0"/>
              <a:t>‹#›</a:t>
            </a:fld>
            <a:endParaRPr lang="en-US"/>
          </a:p>
        </p:txBody>
      </p:sp>
    </p:spTree>
    <p:extLst>
      <p:ext uri="{BB962C8B-B14F-4D97-AF65-F5344CB8AC3E}">
        <p14:creationId xmlns:p14="http://schemas.microsoft.com/office/powerpoint/2010/main" val="1671274326"/>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569B2B-6BAC-4BFD-87A5-C05F9616C1E5}"/>
              </a:ext>
            </a:extLst>
          </p:cNvPr>
          <p:cNvSpPr txBox="1"/>
          <p:nvPr/>
        </p:nvSpPr>
        <p:spPr>
          <a:xfrm>
            <a:off x="2035437" y="1422147"/>
            <a:ext cx="7880088" cy="1635378"/>
          </a:xfrm>
          <a:prstGeom prst="rect">
            <a:avLst/>
          </a:prstGeom>
        </p:spPr>
        <p:txBody>
          <a:bodyPr vert="horz" lIns="91440" tIns="45720" rIns="91440" bIns="45720" rtlCol="0" anchor="t">
            <a:noAutofit/>
          </a:bodyPr>
          <a:lstStyle/>
          <a:p>
            <a:pPr algn="ctr">
              <a:spcBef>
                <a:spcPts val="1000"/>
              </a:spcBef>
              <a:buClr>
                <a:schemeClr val="accent1"/>
              </a:buClr>
              <a:buSzPct val="80000"/>
            </a:pPr>
            <a:r>
              <a:rPr lang="en-US" sz="4800" dirty="0">
                <a:solidFill>
                  <a:schemeClr val="accent1">
                    <a:lumMod val="75000"/>
                  </a:schemeClr>
                </a:solidFill>
                <a:effectLst/>
                <a:latin typeface="Arial Black" panose="020B0A04020102020204" pitchFamily="34" charset="0"/>
              </a:rPr>
              <a:t>Prediction of Accident Severity</a:t>
            </a:r>
          </a:p>
        </p:txBody>
      </p:sp>
      <p:sp>
        <p:nvSpPr>
          <p:cNvPr id="2" name="Title 1">
            <a:extLst>
              <a:ext uri="{FF2B5EF4-FFF2-40B4-BE49-F238E27FC236}">
                <a16:creationId xmlns:a16="http://schemas.microsoft.com/office/drawing/2014/main" id="{B82E89C8-2575-4D51-A73B-5C595B887AD1}"/>
              </a:ext>
            </a:extLst>
          </p:cNvPr>
          <p:cNvSpPr>
            <a:spLocks noGrp="1"/>
          </p:cNvSpPr>
          <p:nvPr>
            <p:ph type="title"/>
          </p:nvPr>
        </p:nvSpPr>
        <p:spPr>
          <a:xfrm>
            <a:off x="2590799" y="3800476"/>
            <a:ext cx="6330779" cy="1732048"/>
          </a:xfrm>
        </p:spPr>
        <p:txBody>
          <a:bodyPr vert="horz" lIns="91440" tIns="45720" rIns="91440" bIns="45720" rtlCol="0" anchor="b">
            <a:normAutofit/>
          </a:bodyPr>
          <a:lstStyle/>
          <a:p>
            <a:pPr algn="ctr"/>
            <a:r>
              <a:rPr lang="en-US" sz="2000" b="1" dirty="0">
                <a:effectLst/>
                <a:latin typeface="Arial" panose="020B0604020202020204" pitchFamily="34" charset="0"/>
                <a:cs typeface="Arial" panose="020B0604020202020204" pitchFamily="34" charset="0"/>
              </a:rPr>
              <a:t>IBM Data Science Professional Certificate</a:t>
            </a:r>
            <a:br>
              <a:rPr lang="en-US" sz="5400" dirty="0">
                <a:effectLst/>
              </a:rPr>
            </a:br>
            <a:endParaRPr lang="en-US" sz="5400" b="1" dirty="0"/>
          </a:p>
        </p:txBody>
      </p:sp>
    </p:spTree>
    <p:extLst>
      <p:ext uri="{BB962C8B-B14F-4D97-AF65-F5344CB8AC3E}">
        <p14:creationId xmlns:p14="http://schemas.microsoft.com/office/powerpoint/2010/main" val="345724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812A75D-33E6-4788-82BF-04E6E791B965}"/>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r>
              <a:rPr lang="en-US" sz="4000" b="1" dirty="0">
                <a:solidFill>
                  <a:srgbClr val="FFFFFF"/>
                </a:solidFill>
                <a:latin typeface="+mn-lt"/>
              </a:rPr>
              <a:t>Predict the Car Accident Severity </a:t>
            </a:r>
            <a:endParaRPr lang="en-US" sz="4000" b="1" kern="1200" dirty="0">
              <a:solidFill>
                <a:srgbClr val="FFFFFF"/>
              </a:solidFill>
              <a:latin typeface="+mn-lt"/>
            </a:endParaRPr>
          </a:p>
        </p:txBody>
      </p:sp>
      <p:sp>
        <p:nvSpPr>
          <p:cNvPr id="3" name="Subtitle 2">
            <a:extLst>
              <a:ext uri="{FF2B5EF4-FFF2-40B4-BE49-F238E27FC236}">
                <a16:creationId xmlns:a16="http://schemas.microsoft.com/office/drawing/2014/main" id="{26F06FCE-7DE9-40EC-B34D-FCCE7B41FBAE}"/>
              </a:ext>
            </a:extLst>
          </p:cNvPr>
          <p:cNvSpPr>
            <a:spLocks noGrp="1"/>
          </p:cNvSpPr>
          <p:nvPr>
            <p:ph type="subTitle" idx="1"/>
          </p:nvPr>
        </p:nvSpPr>
        <p:spPr>
          <a:xfrm>
            <a:off x="1367624" y="2490436"/>
            <a:ext cx="9708995" cy="3567173"/>
          </a:xfrm>
        </p:spPr>
        <p:txBody>
          <a:bodyPr vert="horz" lIns="91440" tIns="45720" rIns="91440" bIns="45720" rtlCol="0" anchor="ctr">
            <a:normAutofit lnSpcReduction="10000"/>
          </a:bodyPr>
          <a:lstStyle/>
          <a:p>
            <a:pPr indent="-228600" algn="l">
              <a:buFont typeface="Arial" panose="020B0604020202020204" pitchFamily="34" charset="0"/>
              <a:buChar char="•"/>
            </a:pPr>
            <a:endParaRPr lang="en-US" sz="1900" dirty="0"/>
          </a:p>
          <a:p>
            <a:pPr marL="342900" indent="-228600" algn="l">
              <a:buFont typeface="Arial" panose="020B0604020202020204" pitchFamily="34" charset="0"/>
              <a:buChar char="•"/>
            </a:pPr>
            <a:r>
              <a:rPr lang="en-US" sz="2000" dirty="0">
                <a:cs typeface="Arial" panose="020B0604020202020204" pitchFamily="34" charset="0"/>
              </a:rPr>
              <a:t>Road accidents are a serious concern for the majority of nations around the world because accidents can cause severe injuries and fatalities.</a:t>
            </a:r>
          </a:p>
          <a:p>
            <a:pPr marL="342900" indent="-228600" algn="l">
              <a:buFont typeface="Arial" panose="020B0604020202020204" pitchFamily="34" charset="0"/>
              <a:buChar char="•"/>
            </a:pPr>
            <a:r>
              <a:rPr lang="en-US" sz="2000" dirty="0">
                <a:cs typeface="Arial" panose="020B0604020202020204" pitchFamily="34" charset="0"/>
              </a:rPr>
              <a:t>According to the World Health Organization’s Global Status Report, approximately 1.25 million people deaths happened per year are because of road accident injuries, and most fatality rates were in lower income countries</a:t>
            </a:r>
          </a:p>
          <a:p>
            <a:pPr marL="342900" indent="-228600" algn="l">
              <a:buFont typeface="Arial" panose="020B0604020202020204" pitchFamily="34" charset="0"/>
              <a:buChar char="•"/>
            </a:pPr>
            <a:r>
              <a:rPr lang="en-US" sz="2000" dirty="0">
                <a:cs typeface="Arial" panose="020B0604020202020204" pitchFamily="34" charset="0"/>
              </a:rPr>
              <a:t>Our motivation is to predict the accident severity of any road, which will play a crucial factor for traffic control authorities to take proactive precautionary measures.</a:t>
            </a:r>
          </a:p>
          <a:p>
            <a:pPr marL="342900" indent="-228600" algn="l">
              <a:buFont typeface="Arial" panose="020B0604020202020204" pitchFamily="34" charset="0"/>
              <a:buChar char="•"/>
            </a:pPr>
            <a:r>
              <a:rPr lang="en-US" sz="2000" dirty="0">
                <a:cs typeface="Arial" panose="020B0604020202020204" pitchFamily="34" charset="0"/>
              </a:rPr>
              <a:t>This machine learning pipeline will be exploring whether weather, light, and road conditions – that increase the amount of information available about the situation – can increase the accuracy of predicting the severity of an accident.</a:t>
            </a:r>
          </a:p>
          <a:p>
            <a:pPr marL="342900" indent="-228600" algn="l">
              <a:buFont typeface="Arial" panose="020B0604020202020204" pitchFamily="34" charset="0"/>
              <a:buChar char="•"/>
            </a:pPr>
            <a:endParaRPr lang="en-US" sz="2000" dirty="0"/>
          </a:p>
          <a:p>
            <a:pPr marL="342900" indent="-228600" algn="l">
              <a:buFont typeface="Arial" panose="020B0604020202020204" pitchFamily="34" charset="0"/>
              <a:buChar char="•"/>
            </a:pPr>
            <a:endParaRPr lang="en-US" sz="1900" dirty="0"/>
          </a:p>
        </p:txBody>
      </p:sp>
    </p:spTree>
    <p:extLst>
      <p:ext uri="{BB962C8B-B14F-4D97-AF65-F5344CB8AC3E}">
        <p14:creationId xmlns:p14="http://schemas.microsoft.com/office/powerpoint/2010/main" val="34051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A75D-33E6-4788-82BF-04E6E791B965}"/>
              </a:ext>
            </a:extLst>
          </p:cNvPr>
          <p:cNvSpPr>
            <a:spLocks noGrp="1"/>
          </p:cNvSpPr>
          <p:nvPr>
            <p:ph type="ctrTitle"/>
          </p:nvPr>
        </p:nvSpPr>
        <p:spPr>
          <a:xfrm>
            <a:off x="1913468" y="365125"/>
            <a:ext cx="9440332" cy="1325563"/>
          </a:xfrm>
        </p:spPr>
        <p:txBody>
          <a:bodyPr vert="horz" lIns="91440" tIns="45720" rIns="91440" bIns="45720" rtlCol="0" anchor="ctr">
            <a:normAutofit/>
          </a:bodyPr>
          <a:lstStyle/>
          <a:p>
            <a:pPr algn="l"/>
            <a:r>
              <a:rPr lang="en-US" sz="4000" b="1" kern="1200" dirty="0">
                <a:solidFill>
                  <a:schemeClr val="accent1">
                    <a:lumMod val="75000"/>
                  </a:schemeClr>
                </a:solidFill>
                <a:latin typeface="+mn-lt"/>
                <a:ea typeface="+mj-ea"/>
                <a:cs typeface="+mj-cs"/>
              </a:rPr>
              <a:t>Data Acquisition </a:t>
            </a:r>
          </a:p>
        </p:txBody>
      </p:sp>
      <p:sp>
        <p:nvSpPr>
          <p:cNvPr id="29" name="Rectangle 28">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6" name="Graphic 25" descr="Database">
            <a:extLst>
              <a:ext uri="{FF2B5EF4-FFF2-40B4-BE49-F238E27FC236}">
                <a16:creationId xmlns:a16="http://schemas.microsoft.com/office/drawing/2014/main" id="{5A8657D4-76EA-4655-AD10-E5C43DCE3F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5" name="Subtitle 4">
            <a:extLst>
              <a:ext uri="{FF2B5EF4-FFF2-40B4-BE49-F238E27FC236}">
                <a16:creationId xmlns:a16="http://schemas.microsoft.com/office/drawing/2014/main" id="{BF2BF715-F127-45ED-A706-DE742F826B7E}"/>
              </a:ext>
            </a:extLst>
          </p:cNvPr>
          <p:cNvSpPr>
            <a:spLocks noGrp="1"/>
          </p:cNvSpPr>
          <p:nvPr>
            <p:ph type="subTitle" idx="1"/>
          </p:nvPr>
        </p:nvSpPr>
        <p:spPr>
          <a:xfrm>
            <a:off x="838200" y="1825625"/>
            <a:ext cx="10515600" cy="4351338"/>
          </a:xfrm>
        </p:spPr>
        <p:txBody>
          <a:bodyPr vert="horz" lIns="91440" tIns="45720" rIns="91440" bIns="45720" rtlCol="0">
            <a:normAutofit/>
          </a:bodyPr>
          <a:lstStyle/>
          <a:p>
            <a:pPr algn="l"/>
            <a:r>
              <a:rPr lang="en-US" sz="2000" dirty="0">
                <a:effectLst/>
              </a:rPr>
              <a:t>    Dataset Used :</a:t>
            </a:r>
          </a:p>
          <a:p>
            <a:pPr marL="285750" indent="-228600" algn="l">
              <a:buFont typeface="Arial" panose="020B0604020202020204" pitchFamily="34" charset="0"/>
              <a:buChar char="•"/>
            </a:pPr>
            <a:r>
              <a:rPr lang="en-US" sz="2000" dirty="0">
                <a:effectLst/>
              </a:rPr>
              <a:t>Data has been fetched from Open Data platform UK. It Captures Road Accidents in UK between 1979 and 2015 has 70 features/columns and about 250K rows. </a:t>
            </a:r>
          </a:p>
          <a:p>
            <a:pPr marL="285750" indent="-228600" algn="l">
              <a:buFont typeface="Arial" panose="020B0604020202020204" pitchFamily="34" charset="0"/>
              <a:buChar char="•"/>
            </a:pPr>
            <a:r>
              <a:rPr lang="en-US" sz="2000" dirty="0"/>
              <a:t>It has  around 70 features/Columns and about 250K rows.</a:t>
            </a:r>
          </a:p>
          <a:p>
            <a:pPr marL="285750" indent="-228600" algn="l">
              <a:buFont typeface="Arial" panose="020B0604020202020204" pitchFamily="34" charset="0"/>
              <a:buChar char="•"/>
            </a:pPr>
            <a:r>
              <a:rPr lang="en-US" sz="2000" dirty="0">
                <a:effectLst/>
              </a:rPr>
              <a:t>The Data set contains column including weather conditions, Road class, road type, junction details, road surface conditions, light conditions, etc.</a:t>
            </a:r>
          </a:p>
          <a:p>
            <a:pPr marL="285750" indent="-228600" algn="l">
              <a:buFont typeface="Arial" panose="020B0604020202020204" pitchFamily="34" charset="0"/>
              <a:buChar char="•"/>
            </a:pPr>
            <a:r>
              <a:rPr lang="en-US" sz="2000" b="0" i="0" dirty="0">
                <a:effectLst/>
              </a:rPr>
              <a:t>Data has been fetched from Open Data Platform UK and is being shared under Open Government License.</a:t>
            </a:r>
          </a:p>
          <a:p>
            <a:pPr marL="285750" indent="-228600" algn="l">
              <a:buFont typeface="Arial" panose="020B0604020202020204" pitchFamily="34" charset="0"/>
              <a:buChar char="•"/>
            </a:pPr>
            <a:r>
              <a:rPr lang="en-US" sz="2000" dirty="0"/>
              <a:t>We have cleaned data for further analysis using different methods.</a:t>
            </a:r>
            <a:endParaRPr lang="en-US" sz="2000" b="0" i="0" dirty="0">
              <a:effectLst/>
            </a:endParaRPr>
          </a:p>
          <a:p>
            <a:pPr marL="285750"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dirty="0">
              <a:effectLst/>
            </a:endParaRPr>
          </a:p>
          <a:p>
            <a:pPr indent="-228600" algn="l">
              <a:buFont typeface="Arial" panose="020B0604020202020204" pitchFamily="34" charset="0"/>
              <a:buChar char="•"/>
            </a:pPr>
            <a:endParaRPr lang="en-US" b="1" i="0" u="none" strike="noStrike" baseline="0" dirty="0"/>
          </a:p>
          <a:p>
            <a:pPr indent="-228600" algn="l">
              <a:buFont typeface="Arial" panose="020B0604020202020204" pitchFamily="34" charset="0"/>
              <a:buChar char="•"/>
            </a:pPr>
            <a:endParaRPr lang="en-US" b="1" dirty="0"/>
          </a:p>
          <a:p>
            <a:pPr marL="342900" indent="-228600" algn="l">
              <a:buFont typeface="Arial" panose="020B0604020202020204" pitchFamily="34" charset="0"/>
              <a:buChar char="•"/>
            </a:pPr>
            <a:endParaRPr lang="en-US" b="1" dirty="0"/>
          </a:p>
          <a:p>
            <a:pPr marL="342900"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326290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69CB6-4E0A-44A4-BBBC-CE0902C4F94C}"/>
              </a:ext>
            </a:extLst>
          </p:cNvPr>
          <p:cNvSpPr>
            <a:spLocks noGrp="1"/>
          </p:cNvSpPr>
          <p:nvPr>
            <p:ph idx="1"/>
          </p:nvPr>
        </p:nvSpPr>
        <p:spPr>
          <a:xfrm>
            <a:off x="314325" y="338613"/>
            <a:ext cx="10439400" cy="5557361"/>
          </a:xfrm>
        </p:spPr>
        <p:txBody>
          <a:bodyPr/>
          <a:lstStyle/>
          <a:p>
            <a:pPr marL="0" indent="0" algn="ctr">
              <a:buNone/>
            </a:pPr>
            <a:r>
              <a:rPr lang="en-US" sz="4000" b="1" dirty="0">
                <a:solidFill>
                  <a:schemeClr val="accent1">
                    <a:lumMod val="75000"/>
                  </a:schemeClr>
                </a:solidFill>
                <a:cs typeface="Arial" panose="020B0604020202020204" pitchFamily="34" charset="0"/>
              </a:rPr>
              <a:t>Legacy Data Enrichment</a:t>
            </a:r>
          </a:p>
          <a:p>
            <a:pPr marL="0" indent="0">
              <a:buNone/>
            </a:pPr>
            <a:endParaRPr lang="en-US" sz="1800" b="1" i="0" u="none" strike="noStrike" baseline="0" dirty="0">
              <a:solidFill>
                <a:srgbClr val="000000"/>
              </a:solidFill>
            </a:endParaRPr>
          </a:p>
          <a:p>
            <a:pPr>
              <a:buFont typeface="Wingdings" panose="05000000000000000000" pitchFamily="2" charset="2"/>
              <a:buChar char="v"/>
            </a:pPr>
            <a:endParaRPr lang="en-US" sz="1800" b="1" i="0" u="none" strike="noStrike" baseline="0" dirty="0">
              <a:solidFill>
                <a:srgbClr val="000000"/>
              </a:solidFill>
            </a:endParaRPr>
          </a:p>
          <a:p>
            <a:pPr marL="0" indent="0">
              <a:buNone/>
            </a:pPr>
            <a:endParaRPr lang="en-US" dirty="0"/>
          </a:p>
        </p:txBody>
      </p:sp>
      <p:pic>
        <p:nvPicPr>
          <p:cNvPr id="4" name="Picture 3">
            <a:extLst>
              <a:ext uri="{FF2B5EF4-FFF2-40B4-BE49-F238E27FC236}">
                <a16:creationId xmlns:a16="http://schemas.microsoft.com/office/drawing/2014/main" id="{0DAD8A5E-38EC-43BC-84F7-F6ED5106D623}"/>
              </a:ext>
            </a:extLst>
          </p:cNvPr>
          <p:cNvPicPr>
            <a:picLocks noChangeAspect="1"/>
          </p:cNvPicPr>
          <p:nvPr/>
        </p:nvPicPr>
        <p:blipFill>
          <a:blip r:embed="rId2"/>
          <a:stretch>
            <a:fillRect/>
          </a:stretch>
        </p:blipFill>
        <p:spPr>
          <a:xfrm>
            <a:off x="314325" y="1093740"/>
            <a:ext cx="5578955" cy="3704209"/>
          </a:xfrm>
          <a:prstGeom prst="rect">
            <a:avLst/>
          </a:prstGeom>
        </p:spPr>
      </p:pic>
      <p:pic>
        <p:nvPicPr>
          <p:cNvPr id="6" name="Picture 5">
            <a:extLst>
              <a:ext uri="{FF2B5EF4-FFF2-40B4-BE49-F238E27FC236}">
                <a16:creationId xmlns:a16="http://schemas.microsoft.com/office/drawing/2014/main" id="{379D3774-F7BB-49C4-8F20-FB03AA590FAB}"/>
              </a:ext>
            </a:extLst>
          </p:cNvPr>
          <p:cNvPicPr>
            <a:picLocks noChangeAspect="1"/>
          </p:cNvPicPr>
          <p:nvPr/>
        </p:nvPicPr>
        <p:blipFill>
          <a:blip r:embed="rId3"/>
          <a:stretch>
            <a:fillRect/>
          </a:stretch>
        </p:blipFill>
        <p:spPr>
          <a:xfrm>
            <a:off x="6516767" y="857251"/>
            <a:ext cx="5360908" cy="3704209"/>
          </a:xfrm>
          <a:prstGeom prst="rect">
            <a:avLst/>
          </a:prstGeom>
        </p:spPr>
      </p:pic>
      <p:sp>
        <p:nvSpPr>
          <p:cNvPr id="2" name="TextBox 1">
            <a:extLst>
              <a:ext uri="{FF2B5EF4-FFF2-40B4-BE49-F238E27FC236}">
                <a16:creationId xmlns:a16="http://schemas.microsoft.com/office/drawing/2014/main" id="{482D3C09-E285-4AE3-9275-28ED0A73E5FB}"/>
              </a:ext>
            </a:extLst>
          </p:cNvPr>
          <p:cNvSpPr txBox="1"/>
          <p:nvPr/>
        </p:nvSpPr>
        <p:spPr>
          <a:xfrm>
            <a:off x="1209675" y="5553075"/>
            <a:ext cx="8858250" cy="646331"/>
          </a:xfrm>
          <a:prstGeom prst="rect">
            <a:avLst/>
          </a:prstGeom>
          <a:noFill/>
        </p:spPr>
        <p:txBody>
          <a:bodyPr wrap="square" rtlCol="0">
            <a:spAutoFit/>
          </a:bodyPr>
          <a:lstStyle/>
          <a:p>
            <a:r>
              <a:rPr lang="en-US" i="0" dirty="0">
                <a:effectLst/>
              </a:rPr>
              <a:t>taking the logarithm of both the age of the driver and age of the vehicle improved the fit by altering the scale and making the variables more "normally" distributed.</a:t>
            </a:r>
            <a:endParaRPr lang="en-IN" dirty="0"/>
          </a:p>
        </p:txBody>
      </p:sp>
    </p:spTree>
    <p:extLst>
      <p:ext uri="{BB962C8B-B14F-4D97-AF65-F5344CB8AC3E}">
        <p14:creationId xmlns:p14="http://schemas.microsoft.com/office/powerpoint/2010/main" val="330868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A75D-33E6-4788-82BF-04E6E791B965}"/>
              </a:ext>
            </a:extLst>
          </p:cNvPr>
          <p:cNvSpPr>
            <a:spLocks noGrp="1"/>
          </p:cNvSpPr>
          <p:nvPr>
            <p:ph type="ctrTitle"/>
          </p:nvPr>
        </p:nvSpPr>
        <p:spPr>
          <a:xfrm>
            <a:off x="1362075" y="214615"/>
            <a:ext cx="9144000" cy="762708"/>
          </a:xfrm>
        </p:spPr>
        <p:txBody>
          <a:bodyPr>
            <a:noAutofit/>
          </a:bodyPr>
          <a:lstStyle/>
          <a:p>
            <a:br>
              <a:rPr lang="en-US" sz="4000" dirty="0">
                <a:latin typeface="Arial Black" panose="020B0A04020102020204" pitchFamily="34" charset="0"/>
              </a:rPr>
            </a:br>
            <a:br>
              <a:rPr lang="en-US" sz="4000" dirty="0">
                <a:latin typeface="Arial Black" panose="020B0A04020102020204" pitchFamily="34" charset="0"/>
              </a:rPr>
            </a:br>
            <a:br>
              <a:rPr lang="en-US" sz="4000" dirty="0">
                <a:latin typeface="Arial Black" panose="020B0A04020102020204" pitchFamily="34" charset="0"/>
              </a:rPr>
            </a:br>
            <a:br>
              <a:rPr lang="en-US" sz="4000" dirty="0">
                <a:latin typeface="Arial Black" panose="020B0A04020102020204" pitchFamily="34" charset="0"/>
              </a:rPr>
            </a:br>
            <a:br>
              <a:rPr lang="en-US" sz="4000" dirty="0">
                <a:latin typeface="Arial Black" panose="020B0A04020102020204" pitchFamily="34" charset="0"/>
              </a:rPr>
            </a:br>
            <a:br>
              <a:rPr lang="en-US" sz="4000" dirty="0">
                <a:latin typeface="Arial Black" panose="020B0A04020102020204" pitchFamily="34" charset="0"/>
              </a:rPr>
            </a:br>
            <a:br>
              <a:rPr lang="en-US" sz="4000" dirty="0">
                <a:latin typeface="Arial Black" panose="020B0A04020102020204" pitchFamily="34" charset="0"/>
              </a:rPr>
            </a:br>
            <a:br>
              <a:rPr lang="en-US" sz="4000" dirty="0">
                <a:latin typeface="Arial Black" panose="020B0A04020102020204" pitchFamily="34" charset="0"/>
              </a:rPr>
            </a:br>
            <a:r>
              <a:rPr lang="en-US" sz="4000" b="1" dirty="0">
                <a:solidFill>
                  <a:schemeClr val="accent1">
                    <a:lumMod val="75000"/>
                  </a:schemeClr>
                </a:solidFill>
                <a:latin typeface="+mn-lt"/>
                <a:cs typeface="Arial" panose="020B0604020202020204" pitchFamily="34" charset="0"/>
              </a:rPr>
              <a:t>Alteryx Workflow</a:t>
            </a:r>
          </a:p>
        </p:txBody>
      </p:sp>
      <p:sp>
        <p:nvSpPr>
          <p:cNvPr id="3" name="Subtitle 2">
            <a:extLst>
              <a:ext uri="{FF2B5EF4-FFF2-40B4-BE49-F238E27FC236}">
                <a16:creationId xmlns:a16="http://schemas.microsoft.com/office/drawing/2014/main" id="{26F06FCE-7DE9-40EC-B34D-FCCE7B41FBAE}"/>
              </a:ext>
            </a:extLst>
          </p:cNvPr>
          <p:cNvSpPr>
            <a:spLocks noGrp="1"/>
          </p:cNvSpPr>
          <p:nvPr>
            <p:ph type="subTitle" idx="1"/>
          </p:nvPr>
        </p:nvSpPr>
        <p:spPr>
          <a:xfrm>
            <a:off x="341542" y="977323"/>
            <a:ext cx="11269433" cy="5099627"/>
          </a:xfrm>
        </p:spPr>
        <p:txBody>
          <a:bodyPr>
            <a:normAutofit/>
          </a:bodyPr>
          <a:lstStyle/>
          <a:p>
            <a:pPr algn="l"/>
            <a:endParaRPr lang="en-US" i="0" dirty="0">
              <a:solidFill>
                <a:srgbClr val="222222"/>
              </a:solidFill>
              <a:effectLst/>
            </a:endParaRPr>
          </a:p>
          <a:p>
            <a:pPr algn="just"/>
            <a:endParaRPr lang="en-US" b="1" i="0" dirty="0">
              <a:solidFill>
                <a:srgbClr val="222222"/>
              </a:solidFill>
              <a:effectLst/>
            </a:endParaRPr>
          </a:p>
          <a:p>
            <a:pPr marL="342900" indent="-342900" algn="just">
              <a:buFont typeface="Courier New" panose="02070309020205020404" pitchFamily="49" charset="0"/>
              <a:buChar char="o"/>
            </a:pPr>
            <a:endParaRPr lang="en-US" sz="1800" b="1" dirty="0">
              <a:solidFill>
                <a:srgbClr val="222222"/>
              </a:solidFill>
            </a:endParaRPr>
          </a:p>
          <a:p>
            <a:pPr algn="just"/>
            <a:endParaRPr lang="en-US" b="1" dirty="0">
              <a:solidFill>
                <a:srgbClr val="222222"/>
              </a:solidFill>
            </a:endParaRPr>
          </a:p>
          <a:p>
            <a:pPr marL="342900" indent="-342900" algn="just">
              <a:buFont typeface="Arial" panose="020B0604020202020204" pitchFamily="34" charset="0"/>
              <a:buChar char="•"/>
            </a:pPr>
            <a:endParaRPr lang="en-US" b="1" i="0" dirty="0">
              <a:solidFill>
                <a:srgbClr val="222222"/>
              </a:solidFill>
              <a:effectLst/>
            </a:endParaRPr>
          </a:p>
          <a:p>
            <a:pPr marL="342900" indent="-342900" algn="just">
              <a:buFont typeface="Wingdings" panose="05000000000000000000" pitchFamily="2" charset="2"/>
              <a:buChar char="v"/>
            </a:pPr>
            <a:endParaRPr lang="en-US" b="1" i="0" dirty="0">
              <a:solidFill>
                <a:srgbClr val="222222"/>
              </a:solidFill>
              <a:effectLst/>
            </a:endParaRPr>
          </a:p>
          <a:p>
            <a:pPr algn="just"/>
            <a:endParaRPr lang="en-US" b="1" i="0" dirty="0">
              <a:solidFill>
                <a:srgbClr val="222222"/>
              </a:solidFill>
              <a:effectLst/>
            </a:endParaRPr>
          </a:p>
          <a:p>
            <a:pPr marL="342900" indent="-342900" algn="just">
              <a:buFont typeface="Wingdings" panose="05000000000000000000" pitchFamily="2" charset="2"/>
              <a:buChar char="ü"/>
            </a:pPr>
            <a:endParaRPr lang="en-US" dirty="0">
              <a:solidFill>
                <a:srgbClr val="222222"/>
              </a:solidFill>
              <a:latin typeface="arial" panose="020B0604020202020204" pitchFamily="34" charset="0"/>
            </a:endParaRPr>
          </a:p>
          <a:p>
            <a:pPr algn="just"/>
            <a:endParaRPr lang="en-US" i="0" dirty="0">
              <a:solidFill>
                <a:srgbClr val="222222"/>
              </a:solidFill>
              <a:effectLst/>
              <a:latin typeface="arial" panose="020B0604020202020204" pitchFamily="34" charset="0"/>
            </a:endParaRPr>
          </a:p>
        </p:txBody>
      </p:sp>
      <p:pic>
        <p:nvPicPr>
          <p:cNvPr id="5" name="Picture 4">
            <a:extLst>
              <a:ext uri="{FF2B5EF4-FFF2-40B4-BE49-F238E27FC236}">
                <a16:creationId xmlns:a16="http://schemas.microsoft.com/office/drawing/2014/main" id="{597EAD12-2A45-49BC-AE32-457070E65CBC}"/>
              </a:ext>
            </a:extLst>
          </p:cNvPr>
          <p:cNvPicPr>
            <a:picLocks noChangeAspect="1"/>
          </p:cNvPicPr>
          <p:nvPr/>
        </p:nvPicPr>
        <p:blipFill>
          <a:blip r:embed="rId2"/>
          <a:stretch>
            <a:fillRect/>
          </a:stretch>
        </p:blipFill>
        <p:spPr>
          <a:xfrm>
            <a:off x="695324" y="977323"/>
            <a:ext cx="5083909" cy="3559633"/>
          </a:xfrm>
          <a:prstGeom prst="rect">
            <a:avLst/>
          </a:prstGeom>
        </p:spPr>
      </p:pic>
      <p:pic>
        <p:nvPicPr>
          <p:cNvPr id="7" name="Picture 6">
            <a:extLst>
              <a:ext uri="{FF2B5EF4-FFF2-40B4-BE49-F238E27FC236}">
                <a16:creationId xmlns:a16="http://schemas.microsoft.com/office/drawing/2014/main" id="{113A404E-8E1F-495E-8474-50FDF65F490E}"/>
              </a:ext>
            </a:extLst>
          </p:cNvPr>
          <p:cNvPicPr>
            <a:picLocks noChangeAspect="1"/>
          </p:cNvPicPr>
          <p:nvPr/>
        </p:nvPicPr>
        <p:blipFill>
          <a:blip r:embed="rId3"/>
          <a:stretch>
            <a:fillRect/>
          </a:stretch>
        </p:blipFill>
        <p:spPr>
          <a:xfrm>
            <a:off x="6328402" y="781050"/>
            <a:ext cx="5198206" cy="3671887"/>
          </a:xfrm>
          <a:prstGeom prst="rect">
            <a:avLst/>
          </a:prstGeom>
        </p:spPr>
      </p:pic>
      <p:sp>
        <p:nvSpPr>
          <p:cNvPr id="4" name="TextBox 3">
            <a:extLst>
              <a:ext uri="{FF2B5EF4-FFF2-40B4-BE49-F238E27FC236}">
                <a16:creationId xmlns:a16="http://schemas.microsoft.com/office/drawing/2014/main" id="{F255E8A6-4411-47B3-AB2C-3610AFD0C118}"/>
              </a:ext>
            </a:extLst>
          </p:cNvPr>
          <p:cNvSpPr txBox="1"/>
          <p:nvPr/>
        </p:nvSpPr>
        <p:spPr>
          <a:xfrm>
            <a:off x="1133475" y="5219700"/>
            <a:ext cx="9067800" cy="923330"/>
          </a:xfrm>
          <a:prstGeom prst="rect">
            <a:avLst/>
          </a:prstGeom>
          <a:noFill/>
        </p:spPr>
        <p:txBody>
          <a:bodyPr wrap="square" rtlCol="0">
            <a:spAutoFit/>
          </a:bodyPr>
          <a:lstStyle/>
          <a:p>
            <a:r>
              <a:rPr lang="en-US" i="0" dirty="0">
                <a:effectLst/>
              </a:rPr>
              <a:t>The increases the performance of machine learning algorithms, as the numerical values do not have disproportionate amounts of computing value compared to all the other categorical variables.</a:t>
            </a:r>
            <a:endParaRPr lang="en-IN" dirty="0"/>
          </a:p>
        </p:txBody>
      </p:sp>
    </p:spTree>
    <p:extLst>
      <p:ext uri="{BB962C8B-B14F-4D97-AF65-F5344CB8AC3E}">
        <p14:creationId xmlns:p14="http://schemas.microsoft.com/office/powerpoint/2010/main" val="130366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C6A784-8BC3-4C76-9921-849294F4A883}"/>
              </a:ext>
            </a:extLst>
          </p:cNvPr>
          <p:cNvSpPr>
            <a:spLocks noGrp="1"/>
          </p:cNvSpPr>
          <p:nvPr>
            <p:ph type="title"/>
          </p:nvPr>
        </p:nvSpPr>
        <p:spPr>
          <a:xfrm>
            <a:off x="1046746" y="567772"/>
            <a:ext cx="3560252" cy="1645920"/>
          </a:xfrm>
        </p:spPr>
        <p:txBody>
          <a:bodyPr>
            <a:normAutofit/>
          </a:bodyPr>
          <a:lstStyle/>
          <a:p>
            <a:r>
              <a:rPr lang="en-US" sz="4000" b="1" dirty="0">
                <a:solidFill>
                  <a:schemeClr val="accent1">
                    <a:lumMod val="75000"/>
                  </a:schemeClr>
                </a:solidFill>
                <a:latin typeface="+mn-lt"/>
                <a:cs typeface="Arial" panose="020B0604020202020204" pitchFamily="34" charset="0"/>
              </a:rPr>
              <a:t>Score </a:t>
            </a:r>
            <a:br>
              <a:rPr lang="en-US" sz="4000" b="1" dirty="0">
                <a:solidFill>
                  <a:schemeClr val="accent1">
                    <a:lumMod val="75000"/>
                  </a:schemeClr>
                </a:solidFill>
                <a:latin typeface="+mn-lt"/>
                <a:cs typeface="Arial" panose="020B0604020202020204" pitchFamily="34" charset="0"/>
              </a:rPr>
            </a:br>
            <a:endParaRPr lang="en-US" sz="4000" dirty="0">
              <a:solidFill>
                <a:schemeClr val="accent1">
                  <a:lumMod val="75000"/>
                </a:schemeClr>
              </a:solidFill>
              <a:latin typeface="+mn-lt"/>
              <a:cs typeface="Arial" panose="020B0604020202020204" pitchFamily="34" charset="0"/>
            </a:endParaRP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6E86BEC-D6D5-44E5-8FCC-88D648F45854}"/>
              </a:ext>
            </a:extLst>
          </p:cNvPr>
          <p:cNvSpPr>
            <a:spLocks noGrp="1"/>
          </p:cNvSpPr>
          <p:nvPr>
            <p:ph idx="1"/>
          </p:nvPr>
        </p:nvSpPr>
        <p:spPr>
          <a:xfrm>
            <a:off x="5351164" y="567772"/>
            <a:ext cx="6002636" cy="1645920"/>
          </a:xfrm>
        </p:spPr>
        <p:txBody>
          <a:bodyPr anchor="ctr">
            <a:normAutofit/>
          </a:bodyPr>
          <a:lstStyle/>
          <a:p>
            <a:endParaRPr lang="en-US" sz="1800" b="1" dirty="0"/>
          </a:p>
          <a:p>
            <a:pPr marL="0" indent="0">
              <a:buNone/>
            </a:pPr>
            <a:endParaRPr lang="en-US" sz="1800" dirty="0"/>
          </a:p>
        </p:txBody>
      </p:sp>
      <p:graphicFrame>
        <p:nvGraphicFramePr>
          <p:cNvPr id="7" name="Table 6">
            <a:extLst>
              <a:ext uri="{FF2B5EF4-FFF2-40B4-BE49-F238E27FC236}">
                <a16:creationId xmlns:a16="http://schemas.microsoft.com/office/drawing/2014/main" id="{031AB497-27B9-4FED-98EF-D4926E9A10BC}"/>
              </a:ext>
            </a:extLst>
          </p:cNvPr>
          <p:cNvGraphicFramePr>
            <a:graphicFrameLocks noGrp="1"/>
          </p:cNvGraphicFramePr>
          <p:nvPr>
            <p:extLst>
              <p:ext uri="{D42A27DB-BD31-4B8C-83A1-F6EECF244321}">
                <p14:modId xmlns:p14="http://schemas.microsoft.com/office/powerpoint/2010/main" val="4276025697"/>
              </p:ext>
            </p:extLst>
          </p:nvPr>
        </p:nvGraphicFramePr>
        <p:xfrm>
          <a:off x="557784" y="3013340"/>
          <a:ext cx="11164826" cy="2925303"/>
        </p:xfrm>
        <a:graphic>
          <a:graphicData uri="http://schemas.openxmlformats.org/drawingml/2006/table">
            <a:tbl>
              <a:tblPr firstRow="1" firstCol="1" bandRow="1"/>
              <a:tblGrid>
                <a:gridCol w="4012867">
                  <a:extLst>
                    <a:ext uri="{9D8B030D-6E8A-4147-A177-3AD203B41FA5}">
                      <a16:colId xmlns:a16="http://schemas.microsoft.com/office/drawing/2014/main" val="882207476"/>
                    </a:ext>
                  </a:extLst>
                </a:gridCol>
                <a:gridCol w="1877238">
                  <a:extLst>
                    <a:ext uri="{9D8B030D-6E8A-4147-A177-3AD203B41FA5}">
                      <a16:colId xmlns:a16="http://schemas.microsoft.com/office/drawing/2014/main" val="1331438436"/>
                    </a:ext>
                  </a:extLst>
                </a:gridCol>
                <a:gridCol w="3514318">
                  <a:extLst>
                    <a:ext uri="{9D8B030D-6E8A-4147-A177-3AD203B41FA5}">
                      <a16:colId xmlns:a16="http://schemas.microsoft.com/office/drawing/2014/main" val="2265452699"/>
                    </a:ext>
                  </a:extLst>
                </a:gridCol>
                <a:gridCol w="1760403">
                  <a:extLst>
                    <a:ext uri="{9D8B030D-6E8A-4147-A177-3AD203B41FA5}">
                      <a16:colId xmlns:a16="http://schemas.microsoft.com/office/drawing/2014/main" val="2111023286"/>
                    </a:ext>
                  </a:extLst>
                </a:gridCol>
              </a:tblGrid>
              <a:tr h="442073">
                <a:tc gridSpan="2">
                  <a:txBody>
                    <a:bodyPr/>
                    <a:lstStyle/>
                    <a:p>
                      <a:pPr algn="ctr" fontAlgn="ctr"/>
                      <a:r>
                        <a:rPr lang="en-IN" sz="1300" b="1" i="0" u="none" strike="noStrike" dirty="0">
                          <a:solidFill>
                            <a:srgbClr val="000000"/>
                          </a:solidFill>
                          <a:effectLst/>
                          <a:latin typeface="+mn-lt"/>
                        </a:rPr>
                        <a:t>Machine Learning algorithm scores without weather related conditions</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gridSpan="2">
                  <a:txBody>
                    <a:bodyPr/>
                    <a:lstStyle/>
                    <a:p>
                      <a:pPr algn="ctr" fontAlgn="ctr"/>
                      <a:r>
                        <a:rPr lang="en-IN" sz="1300" b="1" i="0" u="none" strike="noStrike">
                          <a:solidFill>
                            <a:srgbClr val="000000"/>
                          </a:solidFill>
                          <a:effectLst/>
                          <a:latin typeface="+mn-lt"/>
                        </a:rPr>
                        <a:t>Machine Learning algorithm scores without weather related conditions</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extLst>
                  <a:ext uri="{0D108BD9-81ED-4DB2-BD59-A6C34878D82A}">
                    <a16:rowId xmlns:a16="http://schemas.microsoft.com/office/drawing/2014/main" val="2455800757"/>
                  </a:ext>
                </a:extLst>
              </a:tr>
              <a:tr h="248323">
                <a:tc>
                  <a:txBody>
                    <a:bodyPr/>
                    <a:lstStyle/>
                    <a:p>
                      <a:pPr algn="ctr" fontAlgn="ctr"/>
                      <a:r>
                        <a:rPr lang="en-IN" sz="1300" b="1" i="0" u="none" strike="noStrike" dirty="0">
                          <a:solidFill>
                            <a:srgbClr val="000000"/>
                          </a:solidFill>
                          <a:effectLst/>
                          <a:latin typeface="+mn-lt"/>
                        </a:rPr>
                        <a:t>Model</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300" b="1" i="0" u="none" strike="noStrike">
                          <a:solidFill>
                            <a:srgbClr val="000000"/>
                          </a:solidFill>
                          <a:effectLst/>
                          <a:latin typeface="+mn-lt"/>
                        </a:rPr>
                        <a:t>Score</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300" b="1" i="0" u="none" strike="noStrike">
                          <a:solidFill>
                            <a:srgbClr val="000000"/>
                          </a:solidFill>
                          <a:effectLst/>
                          <a:latin typeface="+mn-lt"/>
                        </a:rPr>
                        <a:t>Model</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300" b="1" i="0" u="none" strike="noStrike">
                          <a:solidFill>
                            <a:srgbClr val="000000"/>
                          </a:solidFill>
                          <a:effectLst/>
                          <a:latin typeface="+mn-lt"/>
                        </a:rPr>
                        <a:t>Score</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100091488"/>
                  </a:ext>
                </a:extLst>
              </a:tr>
              <a:tr h="248323">
                <a:tc>
                  <a:txBody>
                    <a:bodyPr/>
                    <a:lstStyle/>
                    <a:p>
                      <a:pPr algn="l" fontAlgn="ctr"/>
                      <a:r>
                        <a:rPr lang="en-IN" sz="1300" b="0" i="0" u="none" strike="noStrike" dirty="0">
                          <a:solidFill>
                            <a:srgbClr val="000000"/>
                          </a:solidFill>
                          <a:effectLst/>
                          <a:latin typeface="+mn-lt"/>
                        </a:rPr>
                        <a:t>Logistic Regression</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92.47</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Logistic Regression</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92.47</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06056327"/>
                  </a:ext>
                </a:extLst>
              </a:tr>
              <a:tr h="248323">
                <a:tc>
                  <a:txBody>
                    <a:bodyPr/>
                    <a:lstStyle/>
                    <a:p>
                      <a:pPr algn="l" fontAlgn="ctr"/>
                      <a:r>
                        <a:rPr lang="en-IN" sz="1300" b="0" i="0" u="none" strike="noStrike">
                          <a:solidFill>
                            <a:srgbClr val="000000"/>
                          </a:solidFill>
                          <a:effectLst/>
                          <a:latin typeface="+mn-lt"/>
                        </a:rPr>
                        <a:t>Random Forest</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dirty="0">
                          <a:solidFill>
                            <a:srgbClr val="000000"/>
                          </a:solidFill>
                          <a:effectLst/>
                          <a:latin typeface="+mn-lt"/>
                        </a:rPr>
                        <a:t>92.26</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dirty="0">
                          <a:solidFill>
                            <a:srgbClr val="000000"/>
                          </a:solidFill>
                          <a:effectLst/>
                          <a:latin typeface="+mn-lt"/>
                        </a:rPr>
                        <a:t>Random Forest</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92.59</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9267593"/>
                  </a:ext>
                </a:extLst>
              </a:tr>
              <a:tr h="248323">
                <a:tc>
                  <a:txBody>
                    <a:bodyPr/>
                    <a:lstStyle/>
                    <a:p>
                      <a:pPr algn="l" fontAlgn="ctr"/>
                      <a:r>
                        <a:rPr lang="en-IN" sz="1300" b="0" i="0" u="none" strike="noStrike">
                          <a:solidFill>
                            <a:srgbClr val="000000"/>
                          </a:solidFill>
                          <a:effectLst/>
                          <a:latin typeface="+mn-lt"/>
                        </a:rPr>
                        <a:t>Support Vector Machines</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92.06</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dirty="0">
                          <a:solidFill>
                            <a:srgbClr val="000000"/>
                          </a:solidFill>
                          <a:effectLst/>
                          <a:latin typeface="+mn-lt"/>
                        </a:rPr>
                        <a:t>Support Vector Machines</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92.12</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70941389"/>
                  </a:ext>
                </a:extLst>
              </a:tr>
              <a:tr h="248323">
                <a:tc>
                  <a:txBody>
                    <a:bodyPr/>
                    <a:lstStyle/>
                    <a:p>
                      <a:pPr algn="l" fontAlgn="ctr"/>
                      <a:r>
                        <a:rPr lang="en-IN" sz="1300" b="0" i="0" u="none" strike="noStrike">
                          <a:solidFill>
                            <a:srgbClr val="000000"/>
                          </a:solidFill>
                          <a:effectLst/>
                          <a:latin typeface="+mn-lt"/>
                        </a:rPr>
                        <a:t>Stochastic Gradient Decent</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92.06</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dirty="0">
                          <a:solidFill>
                            <a:srgbClr val="000000"/>
                          </a:solidFill>
                          <a:effectLst/>
                          <a:latin typeface="+mn-lt"/>
                        </a:rPr>
                        <a:t>Stochastic Gradient Decent</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dirty="0">
                          <a:solidFill>
                            <a:srgbClr val="000000"/>
                          </a:solidFill>
                          <a:effectLst/>
                          <a:latin typeface="+mn-lt"/>
                        </a:rPr>
                        <a:t>92.04</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6144831"/>
                  </a:ext>
                </a:extLst>
              </a:tr>
              <a:tr h="248323">
                <a:tc>
                  <a:txBody>
                    <a:bodyPr/>
                    <a:lstStyle/>
                    <a:p>
                      <a:pPr algn="l" fontAlgn="ctr"/>
                      <a:r>
                        <a:rPr lang="en-IN" sz="1300" b="0" i="0" u="none" strike="noStrike">
                          <a:solidFill>
                            <a:srgbClr val="000000"/>
                          </a:solidFill>
                          <a:effectLst/>
                          <a:latin typeface="+mn-lt"/>
                        </a:rPr>
                        <a:t>Linear SVC</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92.06</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Linear SVC</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dirty="0">
                          <a:solidFill>
                            <a:srgbClr val="000000"/>
                          </a:solidFill>
                          <a:effectLst/>
                          <a:latin typeface="+mn-lt"/>
                        </a:rPr>
                        <a:t>92.06</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65022495"/>
                  </a:ext>
                </a:extLst>
              </a:tr>
              <a:tr h="248323">
                <a:tc>
                  <a:txBody>
                    <a:bodyPr/>
                    <a:lstStyle/>
                    <a:p>
                      <a:pPr algn="l" fontAlgn="ctr"/>
                      <a:r>
                        <a:rPr lang="en-IN" sz="1300" b="0" i="0" u="none" strike="noStrike">
                          <a:solidFill>
                            <a:srgbClr val="000000"/>
                          </a:solidFill>
                          <a:effectLst/>
                          <a:latin typeface="+mn-lt"/>
                        </a:rPr>
                        <a:t>Perceptron</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92</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Perceptron</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dirty="0">
                          <a:solidFill>
                            <a:srgbClr val="000000"/>
                          </a:solidFill>
                          <a:effectLst/>
                          <a:latin typeface="+mn-lt"/>
                        </a:rPr>
                        <a:t>92.06</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6305422"/>
                  </a:ext>
                </a:extLst>
              </a:tr>
              <a:tr h="248323">
                <a:tc>
                  <a:txBody>
                    <a:bodyPr/>
                    <a:lstStyle/>
                    <a:p>
                      <a:pPr algn="l" fontAlgn="ctr"/>
                      <a:r>
                        <a:rPr lang="en-IN" sz="1300" b="0" i="0" u="none" strike="noStrike">
                          <a:solidFill>
                            <a:srgbClr val="000000"/>
                          </a:solidFill>
                          <a:effectLst/>
                          <a:latin typeface="+mn-lt"/>
                        </a:rPr>
                        <a:t>KNN</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90.4</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KNN</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dirty="0">
                          <a:solidFill>
                            <a:srgbClr val="000000"/>
                          </a:solidFill>
                          <a:effectLst/>
                          <a:latin typeface="+mn-lt"/>
                        </a:rPr>
                        <a:t>90.2</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05690646"/>
                  </a:ext>
                </a:extLst>
              </a:tr>
              <a:tr h="248323">
                <a:tc>
                  <a:txBody>
                    <a:bodyPr/>
                    <a:lstStyle/>
                    <a:p>
                      <a:pPr algn="l" fontAlgn="ctr"/>
                      <a:r>
                        <a:rPr lang="en-IN" sz="1300" b="0" i="0" u="none" strike="noStrike">
                          <a:solidFill>
                            <a:srgbClr val="000000"/>
                          </a:solidFill>
                          <a:effectLst/>
                          <a:latin typeface="+mn-lt"/>
                        </a:rPr>
                        <a:t>Naive Bayes</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90</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Naive Bayes</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dirty="0">
                          <a:solidFill>
                            <a:srgbClr val="000000"/>
                          </a:solidFill>
                          <a:effectLst/>
                          <a:latin typeface="+mn-lt"/>
                        </a:rPr>
                        <a:t>87.94</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60278459"/>
                  </a:ext>
                </a:extLst>
              </a:tr>
              <a:tr h="248323">
                <a:tc>
                  <a:txBody>
                    <a:bodyPr/>
                    <a:lstStyle/>
                    <a:p>
                      <a:pPr algn="l" fontAlgn="ctr"/>
                      <a:r>
                        <a:rPr lang="en-IN" sz="1300" b="0" i="0" u="none" strike="noStrike">
                          <a:solidFill>
                            <a:srgbClr val="000000"/>
                          </a:solidFill>
                          <a:effectLst/>
                          <a:latin typeface="+mn-lt"/>
                        </a:rPr>
                        <a:t>Decision Tree</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86.4</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a:solidFill>
                            <a:srgbClr val="000000"/>
                          </a:solidFill>
                          <a:effectLst/>
                          <a:latin typeface="+mn-lt"/>
                        </a:rPr>
                        <a:t>Decision Tree</a:t>
                      </a:r>
                    </a:p>
                  </a:txBody>
                  <a:tcPr marL="8073"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sz="1300" b="0" i="0" u="none" strike="noStrike" dirty="0">
                          <a:solidFill>
                            <a:srgbClr val="000000"/>
                          </a:solidFill>
                          <a:effectLst/>
                          <a:latin typeface="+mn-lt"/>
                        </a:rPr>
                        <a:t>86.18</a:t>
                      </a:r>
                    </a:p>
                  </a:txBody>
                  <a:tcPr marL="242187" marR="8073" marT="8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74625318"/>
                  </a:ext>
                </a:extLst>
              </a:tr>
            </a:tbl>
          </a:graphicData>
        </a:graphic>
      </p:graphicFrame>
    </p:spTree>
    <p:extLst>
      <p:ext uri="{BB962C8B-B14F-4D97-AF65-F5344CB8AC3E}">
        <p14:creationId xmlns:p14="http://schemas.microsoft.com/office/powerpoint/2010/main" val="423031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D436-21AD-492E-AD08-C8FD4B7C4C1F}"/>
              </a:ext>
            </a:extLst>
          </p:cNvPr>
          <p:cNvSpPr>
            <a:spLocks noGrp="1"/>
          </p:cNvSpPr>
          <p:nvPr>
            <p:ph type="title"/>
          </p:nvPr>
        </p:nvSpPr>
        <p:spPr>
          <a:xfrm>
            <a:off x="396573" y="320675"/>
            <a:ext cx="11407487" cy="1325563"/>
          </a:xfrm>
        </p:spPr>
        <p:txBody>
          <a:bodyPr>
            <a:normAutofit/>
          </a:bodyPr>
          <a:lstStyle/>
          <a:p>
            <a:r>
              <a:rPr lang="en-IN" sz="4000" b="1" dirty="0">
                <a:solidFill>
                  <a:schemeClr val="accent1">
                    <a:lumMod val="75000"/>
                  </a:schemeClr>
                </a:solidFill>
                <a:effectLst/>
                <a:latin typeface="+mn-lt"/>
                <a:ea typeface="Calibri" panose="020F0502020204030204" pitchFamily="34" charset="0"/>
                <a:cs typeface="Times New Roman" panose="02020603050405020304" pitchFamily="18" charset="0"/>
              </a:rPr>
              <a:t>Technologies &amp; Tools used </a:t>
            </a:r>
            <a:br>
              <a:rPr lang="en-IN" sz="4000" dirty="0">
                <a:solidFill>
                  <a:schemeClr val="accent1">
                    <a:lumMod val="75000"/>
                  </a:schemeClr>
                </a:solidFill>
                <a:effectLst/>
                <a:latin typeface="+mn-lt"/>
                <a:ea typeface="Calibri" panose="020F0502020204030204" pitchFamily="34" charset="0"/>
                <a:cs typeface="Times New Roman" panose="02020603050405020304" pitchFamily="18" charset="0"/>
              </a:rPr>
            </a:br>
            <a:endParaRPr lang="en-US" sz="4000" dirty="0">
              <a:solidFill>
                <a:schemeClr val="accent1">
                  <a:lumMod val="75000"/>
                </a:schemeClr>
              </a:solidFill>
              <a:latin typeface="+mn-lt"/>
            </a:endParaRPr>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7A3B186-052F-46A9-96C1-42104CD13904}"/>
              </a:ext>
            </a:extLst>
          </p:cNvPr>
          <p:cNvGraphicFramePr>
            <a:graphicFrameLocks noGrp="1"/>
          </p:cNvGraphicFramePr>
          <p:nvPr>
            <p:ph idx="1"/>
            <p:extLst>
              <p:ext uri="{D42A27DB-BD31-4B8C-83A1-F6EECF244321}">
                <p14:modId xmlns:p14="http://schemas.microsoft.com/office/powerpoint/2010/main" val="1969039826"/>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962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2F5602-6586-46E4-8645-2CDA442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434B85-DB0D-4010-A6A1-147F28D47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368E54E-9BA7-419B-BA23-CFB35464D6E9}"/>
              </a:ext>
            </a:extLst>
          </p:cNvPr>
          <p:cNvSpPr>
            <a:spLocks noGrp="1"/>
          </p:cNvSpPr>
          <p:nvPr>
            <p:ph type="title"/>
          </p:nvPr>
        </p:nvSpPr>
        <p:spPr>
          <a:xfrm>
            <a:off x="1179226" y="320231"/>
            <a:ext cx="9833548" cy="1325563"/>
          </a:xfrm>
        </p:spPr>
        <p:txBody>
          <a:bodyPr>
            <a:normAutofit/>
          </a:bodyPr>
          <a:lstStyle/>
          <a:p>
            <a:pPr algn="ctr"/>
            <a:r>
              <a:rPr lang="en-IN" sz="4000" b="1" dirty="0">
                <a:solidFill>
                  <a:schemeClr val="tx2"/>
                </a:solidFill>
                <a:latin typeface="Arial" panose="020B0604020202020204" pitchFamily="34" charset="0"/>
                <a:cs typeface="Arial" panose="020B0604020202020204" pitchFamily="34" charset="0"/>
              </a:rPr>
              <a:t>         </a:t>
            </a:r>
            <a:r>
              <a:rPr lang="en-IN" sz="4000" b="1" dirty="0">
                <a:solidFill>
                  <a:schemeClr val="accent1">
                    <a:lumMod val="75000"/>
                  </a:schemeClr>
                </a:solidFill>
                <a:effectLst/>
                <a:latin typeface="+mn-lt"/>
                <a:ea typeface="Calibri" panose="020F0502020204030204" pitchFamily="34" charset="0"/>
                <a:cs typeface="Times New Roman" panose="02020603050405020304" pitchFamily="18" charset="0"/>
              </a:rPr>
              <a:t>Conclusion and Future work: </a:t>
            </a:r>
            <a:br>
              <a:rPr lang="en-IN" sz="4000" dirty="0">
                <a:solidFill>
                  <a:schemeClr val="accent1">
                    <a:lumMod val="75000"/>
                  </a:schemeClr>
                </a:solidFill>
                <a:effectLst/>
                <a:latin typeface="+mn-lt"/>
                <a:ea typeface="Calibri" panose="020F0502020204030204" pitchFamily="34" charset="0"/>
                <a:cs typeface="Times New Roman" panose="02020603050405020304" pitchFamily="18" charset="0"/>
              </a:rPr>
            </a:br>
            <a:endParaRPr lang="en-IN" sz="4000" b="1" dirty="0">
              <a:solidFill>
                <a:schemeClr val="accent1">
                  <a:lumMod val="75000"/>
                </a:schemeClr>
              </a:solidFill>
              <a:latin typeface="+mn-lt"/>
              <a:cs typeface="Arial" panose="020B0604020202020204" pitchFamily="34" charset="0"/>
            </a:endParaRPr>
          </a:p>
        </p:txBody>
      </p:sp>
      <p:grpSp>
        <p:nvGrpSpPr>
          <p:cNvPr id="13" name="Group 12">
            <a:extLst>
              <a:ext uri="{FF2B5EF4-FFF2-40B4-BE49-F238E27FC236}">
                <a16:creationId xmlns:a16="http://schemas.microsoft.com/office/drawing/2014/main" id="{F2E5F4F0-80C0-49F3-84A2-453DE42F20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915607" cy="2187829"/>
            <a:chOff x="-305" y="-1"/>
            <a:chExt cx="3832880" cy="2876136"/>
          </a:xfrm>
        </p:grpSpPr>
        <p:sp>
          <p:nvSpPr>
            <p:cNvPr id="14" name="Freeform: Shape 13">
              <a:extLst>
                <a:ext uri="{FF2B5EF4-FFF2-40B4-BE49-F238E27FC236}">
                  <a16:creationId xmlns:a16="http://schemas.microsoft.com/office/drawing/2014/main" id="{342FEDB6-5432-4162-8648-3827572A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9FE345E-092D-4A20-A43A-0F9258D96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313FCF-0EE7-4C6B-BAB3-EFC9451D3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B9ECD02-BE1B-4347-8C2E-EEA69008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2AD52FFB-1A01-4F51-A517-BCC16A5FF63B}"/>
              </a:ext>
            </a:extLst>
          </p:cNvPr>
          <p:cNvGraphicFramePr>
            <a:graphicFrameLocks noGrp="1"/>
          </p:cNvGraphicFramePr>
          <p:nvPr>
            <p:ph idx="1"/>
            <p:extLst>
              <p:ext uri="{D42A27DB-BD31-4B8C-83A1-F6EECF244321}">
                <p14:modId xmlns:p14="http://schemas.microsoft.com/office/powerpoint/2010/main" val="122489325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424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7" name="Graphic 6" descr="Smiling Face with No Fill">
            <a:extLst>
              <a:ext uri="{FF2B5EF4-FFF2-40B4-BE49-F238E27FC236}">
                <a16:creationId xmlns:a16="http://schemas.microsoft.com/office/drawing/2014/main" id="{904AAF64-8A9A-4A55-8806-618B20CA9B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445" y="1719913"/>
            <a:ext cx="3427091" cy="342709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3" name="Content Placeholder 2">
            <a:extLst>
              <a:ext uri="{FF2B5EF4-FFF2-40B4-BE49-F238E27FC236}">
                <a16:creationId xmlns:a16="http://schemas.microsoft.com/office/drawing/2014/main" id="{9E1EFEA4-07D5-435F-ABB0-A92E962E48C6}"/>
              </a:ext>
            </a:extLst>
          </p:cNvPr>
          <p:cNvSpPr>
            <a:spLocks noGrp="1"/>
          </p:cNvSpPr>
          <p:nvPr>
            <p:ph idx="1"/>
          </p:nvPr>
        </p:nvSpPr>
        <p:spPr>
          <a:xfrm>
            <a:off x="913774" y="2367092"/>
            <a:ext cx="6564207" cy="3881309"/>
          </a:xfrm>
        </p:spPr>
        <p:txBody>
          <a:bodyPr>
            <a:normAutofit/>
          </a:bodyPr>
          <a:lstStyle/>
          <a:p>
            <a:pPr marL="0" indent="0">
              <a:buNone/>
            </a:pPr>
            <a:r>
              <a:rPr lang="en-IN" dirty="0"/>
              <a:t>Thank you</a:t>
            </a:r>
          </a:p>
        </p:txBody>
      </p:sp>
    </p:spTree>
    <p:extLst>
      <p:ext uri="{BB962C8B-B14F-4D97-AF65-F5344CB8AC3E}">
        <p14:creationId xmlns:p14="http://schemas.microsoft.com/office/powerpoint/2010/main" val="2977938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665</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vt:lpstr>
      <vt:lpstr>Arial Black</vt:lpstr>
      <vt:lpstr>Calibri</vt:lpstr>
      <vt:lpstr>Calibri Light</vt:lpstr>
      <vt:lpstr>Courier New</vt:lpstr>
      <vt:lpstr>Wingdings</vt:lpstr>
      <vt:lpstr>Office Theme</vt:lpstr>
      <vt:lpstr>IBM Data Science Professional Certificate </vt:lpstr>
      <vt:lpstr>Predict the Car Accident Severity </vt:lpstr>
      <vt:lpstr>Data Acquisition </vt:lpstr>
      <vt:lpstr>PowerPoint Presentation</vt:lpstr>
      <vt:lpstr>        Alteryx Workflow</vt:lpstr>
      <vt:lpstr>Score  </vt:lpstr>
      <vt:lpstr>Technologies &amp; Tools used  </vt:lpstr>
      <vt:lpstr>         Conclusion and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Professional Certificate </dc:title>
  <dc:creator>Nimbalkar, Shraddha</dc:creator>
  <cp:lastModifiedBy>Nimbalkar, Shraddha</cp:lastModifiedBy>
  <cp:revision>20</cp:revision>
  <dcterms:created xsi:type="dcterms:W3CDTF">2020-09-07T17:30:41Z</dcterms:created>
  <dcterms:modified xsi:type="dcterms:W3CDTF">2020-09-07T17:58:59Z</dcterms:modified>
</cp:coreProperties>
</file>