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7" r:id="rId6"/>
    <p:sldId id="266" r:id="rId7"/>
    <p:sldId id="259" r:id="rId8"/>
    <p:sldId id="263" r:id="rId9"/>
    <p:sldId id="264" r:id="rId10"/>
    <p:sldId id="265" r:id="rId11"/>
    <p:sldId id="268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A99"/>
    <a:srgbClr val="338494"/>
    <a:srgbClr val="133245"/>
    <a:srgbClr val="FFFFFF"/>
    <a:srgbClr val="14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527-96CE-46AF-9143-56AFC006D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C3F73-406A-4501-BFE6-CB1F58EAE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0E8B-B759-4A6F-A710-A13ADCBE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B967-F69E-4B8E-8C41-C1B5BBA2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2C04-42D2-426C-9C4E-232854B1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2F5A-5958-4CC5-8FE6-EC4989D6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CE376-E43E-4FEA-94F2-C971C62F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8E0A-CA4B-47D9-A1E9-E7AEFC87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48075-2BF9-4F73-939E-2B8F47E7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24B3-D1A6-41FA-974E-9E2ED23F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32D89-BD44-4991-B075-48C4A40EE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112E7-85F1-479E-BF02-C2886F64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F71F3-6F71-4457-8EC2-B689C04F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A4BD-E03D-4B1C-A0B4-1127B4EC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D34F-B8D5-467A-BB17-F96FB679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55B5-FF49-4614-B701-2F294676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9843-A942-4768-89EE-64D9BFF0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4DB1-D4B6-40D9-839E-12F2584A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6BB3-E6A8-4136-B0C4-4F88812F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70CE-EA76-4BB4-B1C6-94716829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0485-9150-41C3-A781-7C2761E2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D276-9EC7-4280-973D-3502D602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5994-6649-41DE-B380-F58E9A68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50F8-216B-43D8-8BC3-AF2AC6D0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BC1A-0498-4501-A30B-A6563BCE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6D0F-F432-47FC-AAAB-8FC09F67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18EC-74DE-43F5-8178-665AE1162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245A7-9C32-481E-A7D7-D83FAD7E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99B0-7DB2-45C2-8DC8-30E625D7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65C09-FFA4-438C-AD2E-AC685747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C5263-5715-4D9A-A46A-6DEFC59B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561E-E00B-48F6-BFF5-F2D0DCEC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DBE53-5E25-410E-BED5-4699B2AB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66D2-FF3A-48C4-B167-6BB68E8E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7DC0D-ACEF-4112-B2F9-C1C048BB3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97EFE-49E2-4709-B0CF-90ABABCD4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87B4A-5E03-45E9-8C44-B20EF05B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CF004-20C3-46AA-B5B7-7C9D09CA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86DC6-D68C-4A6B-9AB8-C347C872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7FC-D766-436A-A21B-A347CD54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1590B-59F5-4830-8CB7-4FE4135D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E0E93-09A7-4376-BFB3-BB44297D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63D6E-2EDD-4E4D-8D0C-29A75ABA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B7CC-98A3-441B-97BD-8B346972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57208-4D64-4FEB-863C-5A4A39EF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1D3C8-D1C0-4553-8DD8-340CA50A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0900-8A0E-41A5-BCAF-89D070AB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B1B2-E948-43F8-880D-787A5D0E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8C079-02B8-4DA1-9B35-8019E420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3A76A-82D8-4F2F-BD3A-24BD3D6A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DAEFE-BD66-4D29-A086-AE318C64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8A735-2F1F-44E6-A324-DE630031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9F71-90FE-4EA4-91D2-0DF0DB17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EC59D-0502-41B0-B9EF-39DEB17A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C1DDD-2E95-48C4-A0C1-9F4BD5C6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83AB-B2EB-4B75-8943-C1302A91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61042-2263-4870-A179-B0B84ACD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64E1-F14D-41C8-A9FF-7052B850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AFBBD-E359-4623-BDEE-9B7F3299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7068-A757-444B-8208-1DD76801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634E-169B-441D-955C-F4791AAB8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FA69-16CD-4D5C-98C2-998389EDC2F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79D0-FEC1-4094-B9EF-7C62FE5D2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DA32-9AD7-49D4-AFA4-33442B63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88A5-B1D2-4DAF-B48E-7DA36FFB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1D3878F-3662-43A5-8EDC-1973DA941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5DB59-881B-4A2B-98D2-95DD3BCF8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280" y="4612946"/>
            <a:ext cx="4163137" cy="20119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</a:t>
            </a:r>
          </a:p>
          <a:p>
            <a:pPr algn="l"/>
            <a:r>
              <a:rPr lang="en-US" sz="1600" dirty="0" err="1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Anupreeta</a:t>
            </a:r>
            <a:r>
              <a:rPr lang="en-US" sz="1600" dirty="0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Mishra</a:t>
            </a:r>
          </a:p>
          <a:p>
            <a:pPr algn="l"/>
            <a:r>
              <a:rPr lang="en-US" sz="1600" dirty="0" err="1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Parinita</a:t>
            </a:r>
            <a:r>
              <a:rPr lang="en-US" sz="1600" dirty="0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Mahindrakar</a:t>
            </a:r>
            <a:endParaRPr lang="en-US" sz="1600" dirty="0">
              <a:solidFill>
                <a:srgbClr val="338A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Siddharth Mani</a:t>
            </a:r>
          </a:p>
          <a:p>
            <a:pPr algn="l"/>
            <a:r>
              <a:rPr lang="en-US" sz="1600" dirty="0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 </a:t>
            </a:r>
            <a:r>
              <a:rPr lang="en-US" sz="1600" dirty="0" err="1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Adsar</a:t>
            </a:r>
            <a:endParaRPr lang="en-US" sz="1600" dirty="0">
              <a:solidFill>
                <a:srgbClr val="338A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Shraddha Gopalakrishnan</a:t>
            </a:r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21A6166-73E8-499A-85EF-E24AA66E82BD}"/>
              </a:ext>
            </a:extLst>
          </p:cNvPr>
          <p:cNvSpPr txBox="1">
            <a:spLocks/>
          </p:cNvSpPr>
          <p:nvPr/>
        </p:nvSpPr>
        <p:spPr>
          <a:xfrm>
            <a:off x="229570" y="3715266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7990F6-5163-4ADB-95B1-E9B9EF7A2A26}"/>
              </a:ext>
            </a:extLst>
          </p:cNvPr>
          <p:cNvSpPr txBox="1">
            <a:spLocks/>
          </p:cNvSpPr>
          <p:nvPr/>
        </p:nvSpPr>
        <p:spPr>
          <a:xfrm>
            <a:off x="292016" y="332965"/>
            <a:ext cx="4221408" cy="73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1437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Communicate/Visual Data Analysis- ALY6070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A8F8439-1696-497C-B4B6-64C0DA3817A6}"/>
              </a:ext>
            </a:extLst>
          </p:cNvPr>
          <p:cNvSpPr txBox="1">
            <a:spLocks/>
          </p:cNvSpPr>
          <p:nvPr/>
        </p:nvSpPr>
        <p:spPr>
          <a:xfrm>
            <a:off x="292016" y="1669668"/>
            <a:ext cx="4337134" cy="94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338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 Sharing Dataset</a:t>
            </a:r>
          </a:p>
        </p:txBody>
      </p:sp>
    </p:spTree>
    <p:extLst>
      <p:ext uri="{BB962C8B-B14F-4D97-AF65-F5344CB8AC3E}">
        <p14:creationId xmlns:p14="http://schemas.microsoft.com/office/powerpoint/2010/main" val="186399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9C53-E762-47EA-BD10-981F199C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&amp; Temperature Trend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5890CD-2390-4755-BEEE-1C227ECA8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127" y="1616075"/>
            <a:ext cx="6389648" cy="37264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6BE40D-9C04-4554-BB4E-6B792D1CDD22}"/>
              </a:ext>
            </a:extLst>
          </p:cNvPr>
          <p:cNvSpPr txBox="1"/>
          <p:nvPr/>
        </p:nvSpPr>
        <p:spPr>
          <a:xfrm>
            <a:off x="1176759" y="2349506"/>
            <a:ext cx="3319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weather of 30-32 degree Celsius was preferred for renting bikes.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bike rentals were on the lower end for extreme temperatures while 20-35 degree Celsius was preferred across different weather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C9AAB1C-53BD-4BB3-89C6-2DD95BEB3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10" r="3984" b="32209"/>
          <a:stretch/>
        </p:blipFill>
        <p:spPr>
          <a:xfrm>
            <a:off x="5488955" y="5488827"/>
            <a:ext cx="5967066" cy="1004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670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0574-C8A3-45D4-ADA1-0DAB472D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Rentals vs Weather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17DAC-E3AA-4334-917F-B9BB8ECF4318}"/>
              </a:ext>
            </a:extLst>
          </p:cNvPr>
          <p:cNvSpPr txBox="1"/>
          <p:nvPr/>
        </p:nvSpPr>
        <p:spPr>
          <a:xfrm>
            <a:off x="562396" y="2230437"/>
            <a:ext cx="3566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here see the average rentals was dependent on the average  temperature (Feeling temperature) and windspeed.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Higher temperatures and lower windspeed favored more rentals.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seems to be no association between Humidity and Rentals.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0BCA-76E2-4833-84F4-5881E91F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11" y="1757362"/>
            <a:ext cx="7747093" cy="41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2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8ADA9-1333-4E46-83FD-6F811EA8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09" y="281781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2517-1473-4C2F-98FA-60139D83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158" y="728662"/>
            <a:ext cx="6906491" cy="581025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How will you convert casual rides to registered rides?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and making contract with companies for commuting purpose of employees will increase the count of registered users for working days.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offers for registered users during holidays.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How does the season and time affect the demand for bikes?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seem to ride bikes more during Fall as the temperature ranges between 30 and 32 degree Celsius.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Fall attracts more tourists hence increasing the bike rentals.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and Partly Cloudy weather provides a pleasant and safe environment for riding bikes.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Why is there an increase of bike rentals over the two years?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have become more environment, health and money conscious.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is a safer option, people started preferring bike rentals.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Rentals are a cheaper alternative for students as compared to other transportation services.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0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4E187-5278-494E-AF7E-6413F4EA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338A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1442-BE7E-4E53-AB37-3F772988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C87D3-0DD8-45E2-BB96-10ECBC67C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15" y="597612"/>
            <a:ext cx="2997721" cy="5394486"/>
          </a:xfr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B4FAD3-3658-47FC-AEC8-BCC73E100875}"/>
              </a:ext>
            </a:extLst>
          </p:cNvPr>
          <p:cNvSpPr txBox="1"/>
          <p:nvPr/>
        </p:nvSpPr>
        <p:spPr>
          <a:xfrm>
            <a:off x="838200" y="1690688"/>
            <a:ext cx="699611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the data for Bike Rentals with respect to seasons, holidays, year, weather, and registered rides in the form of a csv 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representation of data in the PPT we have used Tableau.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graph depicts whether the bike rentals are by casual or registered users and shows the count of the rides for the year 2011 and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 that the count for 2011-2012 Casual Rides are 247,252 and 372,765 respectively. About the Registered Rides, the figures are 995.8K (2011) and 167.6K(2012).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Users were responsible for around 4 times as many trips as Casual over the three months.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8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1442-BE7E-4E53-AB37-3F772988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/>
          </a:bodyPr>
          <a:lstStyle/>
          <a:p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Year On Year Analysis of Bike Rides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F105E49-B45D-4B47-AF5E-828531AC1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1" y="1279053"/>
            <a:ext cx="6363878" cy="5043816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B832FF-5651-4DB3-B248-F33430C30B7D}"/>
              </a:ext>
            </a:extLst>
          </p:cNvPr>
          <p:cNvSpPr txBox="1"/>
          <p:nvPr/>
        </p:nvSpPr>
        <p:spPr>
          <a:xfrm>
            <a:off x="7032396" y="2268868"/>
            <a:ext cx="4626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chart besides portrays total count of the bike rides for the highlighted months January, June, September and October with peak count of 218.5K in September.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can be observed that in 2012 the numbers have increased than that in 2011 maybe beacause people started becoming health conscious and more aware of the environment.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5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92D19E3-2F18-4072-9AB8-C39B92AC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0" y="1163032"/>
            <a:ext cx="7932833" cy="440713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59F55-BE68-4202-9543-C877051602BF}"/>
              </a:ext>
            </a:extLst>
          </p:cNvPr>
          <p:cNvSpPr txBox="1"/>
          <p:nvPr/>
        </p:nvSpPr>
        <p:spPr>
          <a:xfrm>
            <a:off x="8323229" y="1859339"/>
            <a:ext cx="34722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analyze that the count for both is highest for the hour 5 PM due to nice natural light and good evening weather.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peak for average registered users around 8 AM which shows these rides could be regular bikers practicing for a nearing competition.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E1DC27-D5D8-4497-82BF-B1D8F925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79401"/>
            <a:ext cx="10515600" cy="69215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vs Registered Hourly Trend</a:t>
            </a:r>
          </a:p>
        </p:txBody>
      </p:sp>
    </p:spTree>
    <p:extLst>
      <p:ext uri="{BB962C8B-B14F-4D97-AF65-F5344CB8AC3E}">
        <p14:creationId xmlns:p14="http://schemas.microsoft.com/office/powerpoint/2010/main" val="214414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4749-DE4F-416C-A02D-800A7289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CC41E-7A4B-4A32-887E-63175A812428}"/>
              </a:ext>
            </a:extLst>
          </p:cNvPr>
          <p:cNvSpPr txBox="1"/>
          <p:nvPr/>
        </p:nvSpPr>
        <p:spPr>
          <a:xfrm>
            <a:off x="441096" y="2125993"/>
            <a:ext cx="3878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users follow a seasonal pattern for working and non-working days.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observed, the count of bike rides for casual users for working and non-working days was similar.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of rides on working days for registered users is higher because of a fixed routine.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148382-1A91-4350-8954-D9DB9660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58" y="1690688"/>
            <a:ext cx="7424735" cy="4125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71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B6F-FD93-408B-B53F-1A46A24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Map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FC33C-7FAF-4E6C-8987-F30C93C3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13" y="1561702"/>
            <a:ext cx="7247855" cy="40770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F37E32-9DA0-41B7-849B-F0C7E2B22132}"/>
              </a:ext>
            </a:extLst>
          </p:cNvPr>
          <p:cNvSpPr txBox="1"/>
          <p:nvPr/>
        </p:nvSpPr>
        <p:spPr>
          <a:xfrm>
            <a:off x="452858" y="2074862"/>
            <a:ext cx="40252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rentals observed in working days.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hours of working days show highest count of rentals, as these are the hours during which people commuted to work from home and vice versa.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non-working days, highest count of rentals is 12-4 PM for leisure.</a:t>
            </a:r>
          </a:p>
        </p:txBody>
      </p:sp>
    </p:spTree>
    <p:extLst>
      <p:ext uri="{BB962C8B-B14F-4D97-AF65-F5344CB8AC3E}">
        <p14:creationId xmlns:p14="http://schemas.microsoft.com/office/powerpoint/2010/main" val="20718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FD301E0-0BAC-41B2-97D6-8F615BD4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25" y="1598565"/>
            <a:ext cx="4801308" cy="48411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75634-F789-4392-AD01-C1A242DC78F9}"/>
              </a:ext>
            </a:extLst>
          </p:cNvPr>
          <p:cNvSpPr txBox="1"/>
          <p:nvPr/>
        </p:nvSpPr>
        <p:spPr>
          <a:xfrm>
            <a:off x="6358358" y="2197956"/>
            <a:ext cx="40252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shows bike rentals for the four seasons where the darkest color indicates the highest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seen from the chart, Fall is the most appropriate weather for bike rentals followed by Summer, Winter and Spring.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has the maximum count with 1.06M rides and Spring with 471.3K rides has the least count.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0AC3B6-A395-4096-94F5-8E91B86C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65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Count over Season</a:t>
            </a:r>
          </a:p>
        </p:txBody>
      </p:sp>
    </p:spTree>
    <p:extLst>
      <p:ext uri="{BB962C8B-B14F-4D97-AF65-F5344CB8AC3E}">
        <p14:creationId xmlns:p14="http://schemas.microsoft.com/office/powerpoint/2010/main" val="381305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03EA07-822A-4F5A-A0B2-A4E70E70D243}"/>
              </a:ext>
            </a:extLst>
          </p:cNvPr>
          <p:cNvSpPr txBox="1"/>
          <p:nvPr/>
        </p:nvSpPr>
        <p:spPr>
          <a:xfrm>
            <a:off x="874741" y="1914966"/>
            <a:ext cx="4025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distributing rides based on weather, we get a beautiful Pie-chart depicting percentages of ride counts during different weather.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noted that 71.01% of bike rentals happen on a Partly Cloudy weather followed by Cloudy and Misty weather at 24.17%.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obvious reason for highest bike rentals on a Partly Cloudy weather is clear vision and track conditions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7BD52A-7D7B-4488-8A2B-A12DA70E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331788"/>
            <a:ext cx="10296525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CD4E5-9A42-4432-A531-9B67E06A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23" y="1500000"/>
            <a:ext cx="5109653" cy="4305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94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F734-EA2A-48A5-A7D3-5F030F51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345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Rentals by Season/Weather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F50A4E-6A06-48BA-83E7-8ED2CC301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810" r="3984" b="32209"/>
          <a:stretch/>
        </p:blipFill>
        <p:spPr>
          <a:xfrm>
            <a:off x="828709" y="5254591"/>
            <a:ext cx="5967066" cy="1004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21F47-1523-471A-84F5-113285A9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1274295"/>
            <a:ext cx="7207624" cy="3889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2DC63B-560F-4DAE-8B19-7A35C48BEE19}"/>
              </a:ext>
            </a:extLst>
          </p:cNvPr>
          <p:cNvSpPr txBox="1"/>
          <p:nvPr/>
        </p:nvSpPr>
        <p:spPr>
          <a:xfrm>
            <a:off x="7568033" y="2226532"/>
            <a:ext cx="3728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Rentals observed for Partly Clouded Weather followed by Mist + Cloudy and Light Snow.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Rental observed in Spring for Thunderstorm.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weather during Fall season had the maximum number of Bike Rentals.</a:t>
            </a:r>
          </a:p>
        </p:txBody>
      </p:sp>
    </p:spTree>
    <p:extLst>
      <p:ext uri="{BB962C8B-B14F-4D97-AF65-F5344CB8AC3E}">
        <p14:creationId xmlns:p14="http://schemas.microsoft.com/office/powerpoint/2010/main" val="236325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783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Year On Year Analysis of Bike Rides</vt:lpstr>
      <vt:lpstr>Casual vs Registered Hourly Trend</vt:lpstr>
      <vt:lpstr>Trend Analysis</vt:lpstr>
      <vt:lpstr>Tree Map </vt:lpstr>
      <vt:lpstr>Rental Count over Season</vt:lpstr>
      <vt:lpstr>Weather Distribution</vt:lpstr>
      <vt:lpstr>Bike Rentals by Season/Weather</vt:lpstr>
      <vt:lpstr>Weather &amp; Temperature Trend</vt:lpstr>
      <vt:lpstr>Rentals vs Weather Parameters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Shraddha G</dc:creator>
  <cp:lastModifiedBy>Shraddha G</cp:lastModifiedBy>
  <cp:revision>7</cp:revision>
  <dcterms:created xsi:type="dcterms:W3CDTF">2020-03-26T04:33:19Z</dcterms:created>
  <dcterms:modified xsi:type="dcterms:W3CDTF">2020-03-26T14:45:16Z</dcterms:modified>
</cp:coreProperties>
</file>