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78" d="100"/>
          <a:sy n="78" d="100"/>
        </p:scale>
        <p:origin x="591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7BA90-7A89-7241-BBCE-05F67059B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D8FEB6-24FB-EA8D-4FF7-2E3C1B7E26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7CB8C-4308-893C-F0D1-EC34AC5A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BA6C-4D7A-B6F7-FE9B-32B179C66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FEB1F-EE97-4C76-7A5D-EC50AE090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228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AB0A6-C21D-E807-7115-2B6748539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03E92D-8EEC-E1C1-DBDC-FF1DB05AC8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0F7E-236F-F4A6-1C58-A20E00613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597C-6C5F-88AB-77AC-478B58589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37E33-8784-8663-C846-63A06233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959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37CEED-9C8A-9B16-D969-A5DA164C8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A1B1B-7ED7-10D4-8289-B03C399C9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CB95A-A209-C401-2DE3-D5F319D08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67C1-A53E-A71A-BB0C-760F6BE6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6DF1-6673-2D64-099F-7B5F141CE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35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DCA2E-A3E1-25F6-5DF5-8648122E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61632-D264-626E-AE04-3965D0877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1A6A1-64F5-E500-4FCC-B0F1D821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65A6D-0B57-C497-E0DA-ACE966799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A1D9-F308-2483-76AF-479F9E4B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5973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3F86F-7CB3-90CB-D96C-E2619E34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60A3-F96B-931E-FDD9-BE98B882D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2330F-0CAF-68C2-7F0A-0E4F43D5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6930D-E1B7-2A65-46F5-C592E236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FBF7-CEB1-E125-3070-F3D52A51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484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06A2-08B9-C334-795B-82E7B3714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13F44-10EC-9353-D42E-41A51828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D93E7-C5FC-B3D8-A5EC-D06176CC4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EEB86-FCA4-704B-0E80-CD6D6C44B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B0400E-D8D3-276F-473B-B909D6BB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93211-84FB-8162-A743-62957426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738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A8101-38FF-4138-E6E0-8654E06E9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171AF-CB49-94D9-4855-4ADDD70171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12F3B-AC70-3AFF-231B-3167572F58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DADCC6-D0B5-6B58-A309-BCB7A45A2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37395-2932-9858-16EB-14208303FF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9CDBC9-ADA4-C78E-35A8-AB069D60B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010AD-3A2F-1031-8825-73CC58DDE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EE26BE-66BA-F488-7EDC-9E01E9E9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9339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91F6-2967-7649-A5AC-05A36D53E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5BB16F-B089-2F43-5802-EFF17F349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37395E-33ED-8E4C-63EB-B5E27D427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3790E-F1C5-9448-C02B-C6E0979DF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68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D1D7D-A5C0-4D61-1BA1-CAFC1B2B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931CB-CCEC-E373-47B4-9968EEF8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995DCB-0FA3-A899-ED5E-51BE215BD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705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C3FB-A3E8-601A-7FA6-D510E1BF6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2F309-CEBB-D8D0-D04A-8AE0C2D78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18843-45FF-3109-3513-383868E4E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5DC661-6FAC-57F8-9CC5-0BBDB9A23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5A2C8-1E5F-6D9D-9670-DC11D7BE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986FC-61D5-0293-3B49-47D10514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977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1A4D-3302-3AEB-1557-117EA4D7A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1BA09A-6AC9-DC42-A78E-EB02D295A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0328-EF3C-41E9-010C-F2BB99EDC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542A1-862C-187B-DAFF-35FDD5294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B00C3-E3D9-DE43-4325-AE53A498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FC5D0-0DAF-C982-FD78-597B8543A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8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38791B-FCD5-4BA4-EA21-BE8CCD4CB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03D63-2AC6-EFC2-E729-03B635786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9155A4-51E6-E5EA-8343-8A3BC82D91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40E7A-BA0B-4A8D-8715-90F480547ABC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C14A5-5114-9F56-E448-BC83F1552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764A6-335C-05E8-F333-E3A2E6800E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D1D2A-1C83-4113-9E32-9334A7B995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6508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471D-86C9-544A-A89D-47191AEB7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679"/>
            <a:ext cx="10515600" cy="5623209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200" b="1" dirty="0">
                <a:latin typeface="+mn-lt"/>
              </a:rPr>
              <a:t>Calculating WACC for Avenue Super Mart</a:t>
            </a:r>
            <a:br>
              <a:rPr lang="en-IN" sz="3200" b="1" dirty="0">
                <a:latin typeface="+mn-lt"/>
              </a:rPr>
            </a:br>
            <a:br>
              <a:rPr lang="en-IN" sz="3200" b="1" dirty="0">
                <a:latin typeface="+mn-lt"/>
              </a:rPr>
            </a:br>
            <a:r>
              <a:rPr lang="en-IN" sz="3200" b="1" dirty="0">
                <a:latin typeface="+mn-lt"/>
              </a:rPr>
              <a:t>Formulas Used</a:t>
            </a:r>
            <a:br>
              <a:rPr lang="en-IN" sz="2000" b="1" dirty="0">
                <a:latin typeface="+mn-lt"/>
              </a:rPr>
            </a:b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WACC = [(Weight of Equity * Cost of Equity) + (Weight of Debt * Cost of Debt)] </a:t>
            </a:r>
            <a:br>
              <a:rPr lang="en-IN" sz="2000" b="1" dirty="0">
                <a:latin typeface="+mn-lt"/>
              </a:rPr>
            </a:b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Cost of Equity = Risk Free Rate (Rf) + Levered Beta (β) * Equity Risk Premium (Rm-Rf)</a:t>
            </a:r>
            <a:br>
              <a:rPr lang="en-IN" sz="2000" b="1" dirty="0">
                <a:latin typeface="+mn-lt"/>
              </a:rPr>
            </a:br>
            <a:br>
              <a:rPr lang="en-IN" sz="2000" b="1" dirty="0">
                <a:latin typeface="+mn-lt"/>
              </a:rPr>
            </a:b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Unlevered Beta = Covariance (Ri, Rm)/Variance (Rm)</a:t>
            </a:r>
            <a:br>
              <a:rPr lang="en-IN" sz="2000" b="1" dirty="0">
                <a:latin typeface="+mn-lt"/>
              </a:rPr>
            </a:b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Risk Free Rate (Rf) = Returns from a 10 Year Bond (Hard-Coded; Source – Investing.com)</a:t>
            </a:r>
            <a:b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Levered Beta (β) = Comparable Median Unlevered beta * [1+(1-Tax Rate)*Target Debt/Equity]</a:t>
            </a:r>
            <a:b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Total Market Return (Rf) = Average Returns + Dividend Yield (Hard-Coded)</a:t>
            </a:r>
            <a:b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b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IN" sz="2000" b="1" dirty="0">
                <a:latin typeface="+mn-lt"/>
              </a:rPr>
              <a:t>Cost of Debt = Pre-Tax Cost of Debt – Tax Rate </a:t>
            </a:r>
            <a:br>
              <a:rPr lang="en-IN" sz="2000" b="1" dirty="0">
                <a:latin typeface="+mn-lt"/>
              </a:rPr>
            </a:br>
            <a:br>
              <a:rPr lang="en-IN" sz="2000" b="1" dirty="0">
                <a:latin typeface="+mn-lt"/>
              </a:rPr>
            </a:b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Pre-Tax Cost of Debt = (Total Interest/Total Debt)*100 </a:t>
            </a:r>
            <a:b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Tax Rate = Hard-Coded (Long Term Tax Rate)</a:t>
            </a:r>
            <a:b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br>
              <a:rPr lang="en-IN" sz="2000" b="1" dirty="0">
                <a:solidFill>
                  <a:schemeClr val="accent1">
                    <a:lumMod val="50000"/>
                  </a:schemeClr>
                </a:solidFill>
                <a:latin typeface="+mn-lt"/>
              </a:rPr>
            </a:br>
            <a:r>
              <a:rPr lang="en-IN" sz="2000" b="1" dirty="0">
                <a:latin typeface="+mn-lt"/>
              </a:rPr>
              <a:t>Weight of Debt = Target Debt = Average Debt/Capital Ratio for comparable companies.</a:t>
            </a:r>
            <a:br>
              <a:rPr lang="en-IN" sz="2000" b="1" dirty="0">
                <a:latin typeface="+mn-lt"/>
              </a:rPr>
            </a:br>
            <a:r>
              <a:rPr lang="en-IN" sz="2000" b="1" dirty="0">
                <a:latin typeface="+mn-lt"/>
              </a:rPr>
              <a:t>Weight of Equity =  100 – Weight of Debt</a:t>
            </a:r>
          </a:p>
        </p:txBody>
      </p:sp>
    </p:spTree>
    <p:extLst>
      <p:ext uri="{BB962C8B-B14F-4D97-AF65-F5344CB8AC3E}">
        <p14:creationId xmlns:p14="http://schemas.microsoft.com/office/powerpoint/2010/main" val="291032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2612E-D3EB-C220-1B03-42CDAF2E4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ABABE0-3019-DD3B-C627-171D3C16D6BD}"/>
              </a:ext>
            </a:extLst>
          </p:cNvPr>
          <p:cNvSpPr txBox="1"/>
          <p:nvPr/>
        </p:nvSpPr>
        <p:spPr>
          <a:xfrm>
            <a:off x="1911909" y="742082"/>
            <a:ext cx="8674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9: Populating “Weighted Average Cost of Capital (WACC)”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96BA7-AC94-C929-8ACD-F7837B111519}"/>
              </a:ext>
            </a:extLst>
          </p:cNvPr>
          <p:cNvSpPr txBox="1"/>
          <p:nvPr/>
        </p:nvSpPr>
        <p:spPr>
          <a:xfrm>
            <a:off x="7299732" y="2130700"/>
            <a:ext cx="35994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Cost of Debt </a:t>
            </a:r>
          </a:p>
          <a:p>
            <a:pPr algn="ctr"/>
            <a:r>
              <a:rPr lang="en-IN" sz="1400" dirty="0"/>
              <a:t>(from cost of debt)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Cost of Equity </a:t>
            </a:r>
          </a:p>
          <a:p>
            <a:pPr algn="ctr"/>
            <a:r>
              <a:rPr lang="en-IN" sz="1400" dirty="0"/>
              <a:t>(from cost of equity)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Weight of Debt </a:t>
            </a:r>
          </a:p>
          <a:p>
            <a:pPr algn="ctr"/>
            <a:r>
              <a:rPr lang="en-IN" sz="1400" dirty="0"/>
              <a:t>(From capital structure)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Weight of Equity </a:t>
            </a:r>
          </a:p>
          <a:p>
            <a:pPr algn="ctr"/>
            <a:r>
              <a:rPr lang="en-IN" sz="1400" dirty="0"/>
              <a:t>(From capital structure)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WACC = </a:t>
            </a:r>
          </a:p>
          <a:p>
            <a:pPr algn="ctr"/>
            <a:r>
              <a:rPr lang="en-IN" sz="1400" dirty="0"/>
              <a:t>(Cost of Debt * Weight of Debt) + (Cost of Equity * Weight of Equity)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E3E31F5-A587-B97F-8F1F-A8C97DAE2D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861" t="80916" b="3120"/>
          <a:stretch/>
        </p:blipFill>
        <p:spPr>
          <a:xfrm>
            <a:off x="1292842" y="1773568"/>
            <a:ext cx="5839483" cy="1798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2CC77-4833-9FD1-430B-BADC6827A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2254" y="3656572"/>
            <a:ext cx="5265907" cy="1798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2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C55BD-B3FE-BFE9-4B2F-CBA6E0F79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901CDE-BFAD-D19B-6C0D-DAC06A1DFEC1}"/>
              </a:ext>
            </a:extLst>
          </p:cNvPr>
          <p:cNvSpPr txBox="1"/>
          <p:nvPr/>
        </p:nvSpPr>
        <p:spPr>
          <a:xfrm>
            <a:off x="3053750" y="411001"/>
            <a:ext cx="60844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10: Final Output</a:t>
            </a:r>
          </a:p>
          <a:p>
            <a:pPr algn="ctr"/>
            <a:r>
              <a:rPr lang="en-IN" dirty="0"/>
              <a:t>WACC for Avenue Super Mart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86136F-1FC8-336A-7F23-F7A5E56D5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4863" y="1370594"/>
            <a:ext cx="4862273" cy="482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9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F2093-D0AE-17CC-4F26-8C63ACC6EF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751"/>
          <a:stretch/>
        </p:blipFill>
        <p:spPr>
          <a:xfrm>
            <a:off x="635186" y="1065610"/>
            <a:ext cx="4695939" cy="50463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8A58A-F515-DE03-5ACC-76174FDB7FC8}"/>
              </a:ext>
            </a:extLst>
          </p:cNvPr>
          <p:cNvSpPr txBox="1"/>
          <p:nvPr/>
        </p:nvSpPr>
        <p:spPr>
          <a:xfrm>
            <a:off x="3053751" y="472371"/>
            <a:ext cx="608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1: Calculating Unlevered Beta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FC1969-4A99-6BA6-065B-0A680BCFE0D3}"/>
              </a:ext>
            </a:extLst>
          </p:cNvPr>
          <p:cNvSpPr txBox="1"/>
          <p:nvPr/>
        </p:nvSpPr>
        <p:spPr>
          <a:xfrm>
            <a:off x="8103668" y="2427929"/>
            <a:ext cx="340713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Historical Data from Yahoo Finance 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Beta 2 = Levered Raw Beta = </a:t>
            </a:r>
          </a:p>
          <a:p>
            <a:pPr algn="ctr"/>
            <a:r>
              <a:rPr lang="en-IN" sz="1400" dirty="0"/>
              <a:t>Covariance (Avenue Supermarket Weekly Returns, NIFTY Weekly Returns)/ Variance (NIFTY Weekly Returns)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Adjusted Beta = Unlevered Beta = </a:t>
            </a:r>
          </a:p>
          <a:p>
            <a:pPr algn="ctr"/>
            <a:r>
              <a:rPr lang="en-IN" sz="1400" dirty="0"/>
              <a:t>(Levered Raw Beta*Raw Beta Weight) + (Market Beta*Market Beta Weight)</a:t>
            </a:r>
          </a:p>
          <a:p>
            <a:endParaRPr lang="en-IN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DD58F-0514-F808-6AFD-25BF27EF7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241" y="2382677"/>
            <a:ext cx="2400318" cy="255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36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928FE-2282-FA44-A405-7D988F333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17608E-9746-2414-9781-345E38437EE7}"/>
              </a:ext>
            </a:extLst>
          </p:cNvPr>
          <p:cNvSpPr txBox="1"/>
          <p:nvPr/>
        </p:nvSpPr>
        <p:spPr>
          <a:xfrm>
            <a:off x="3053751" y="472371"/>
            <a:ext cx="608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2: Creating a Template to Calculate WACC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3968E-B414-E67C-5ABE-EF0B3384F9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231" y="1068668"/>
            <a:ext cx="5896018" cy="501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47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27F76-4BFE-E4CD-CAB3-0468CCA2B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49962C-B49E-37B5-8737-BF78756BA13D}"/>
              </a:ext>
            </a:extLst>
          </p:cNvPr>
          <p:cNvSpPr txBox="1"/>
          <p:nvPr/>
        </p:nvSpPr>
        <p:spPr>
          <a:xfrm>
            <a:off x="3053751" y="662616"/>
            <a:ext cx="608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3: Populating the “Peer Comp” Section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190046-135F-3102-83EE-2B93FC5A12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87" b="52092"/>
          <a:stretch/>
        </p:blipFill>
        <p:spPr>
          <a:xfrm>
            <a:off x="930745" y="1580255"/>
            <a:ext cx="5896018" cy="18533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758DE8-5CF5-BEA3-2B95-94AC3795C7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015" y="3645828"/>
            <a:ext cx="5829478" cy="21596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C9F99F-9416-B88B-DC99-F850AF2843B7}"/>
              </a:ext>
            </a:extLst>
          </p:cNvPr>
          <p:cNvSpPr txBox="1"/>
          <p:nvPr/>
        </p:nvSpPr>
        <p:spPr>
          <a:xfrm>
            <a:off x="7397923" y="1986071"/>
            <a:ext cx="359942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 gather information on comparable companies: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Screener.com &gt; Avenue Super Mart &gt; Peers (Retail) &gt; Filters Added (Debt, Market Cap, Debt/Equity) &gt; Sort by highest Market Cap &gt; Copy &amp; Paste top 5 companies to Excel.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Tax Rate – Hard Coded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Debt/Capital = Total Debt/(Total Debt + Total Equity)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Levered and Unlevered beta can be calculated for each of these companies using the method in slide 2. </a:t>
            </a:r>
          </a:p>
        </p:txBody>
      </p:sp>
    </p:spTree>
    <p:extLst>
      <p:ext uri="{BB962C8B-B14F-4D97-AF65-F5344CB8AC3E}">
        <p14:creationId xmlns:p14="http://schemas.microsoft.com/office/powerpoint/2010/main" val="1546530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0F4E8-5CC8-C3CD-CDC7-7C7C13ED0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A99942-A63D-601F-6723-C9886B93376E}"/>
              </a:ext>
            </a:extLst>
          </p:cNvPr>
          <p:cNvSpPr txBox="1"/>
          <p:nvPr/>
        </p:nvSpPr>
        <p:spPr>
          <a:xfrm>
            <a:off x="3053751" y="472371"/>
            <a:ext cx="608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4: Calculating Returns on Market (Rm)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D1DE59-0D94-F393-D3C1-DD3B25FD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114" y="1075220"/>
            <a:ext cx="3933854" cy="495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41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068164-6758-4AE3-76FC-1E751295D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4DF0EA-8172-FA33-78A6-87F0E5963EDD}"/>
              </a:ext>
            </a:extLst>
          </p:cNvPr>
          <p:cNvSpPr txBox="1"/>
          <p:nvPr/>
        </p:nvSpPr>
        <p:spPr>
          <a:xfrm>
            <a:off x="3262031" y="484645"/>
            <a:ext cx="608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5: Populating “Capital Structure”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ACDC92-90D2-E1E6-8ACE-656E9CC807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700" r="47678" b="14071"/>
          <a:stretch/>
        </p:blipFill>
        <p:spPr>
          <a:xfrm>
            <a:off x="1774443" y="1405352"/>
            <a:ext cx="4448786" cy="16815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5A08A-401A-8899-84E8-A686EBCD7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4443" y="3404535"/>
            <a:ext cx="4529837" cy="20448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4A7D595-E713-02BE-8AA7-8CAF01DD914E}"/>
              </a:ext>
            </a:extLst>
          </p:cNvPr>
          <p:cNvSpPr txBox="1"/>
          <p:nvPr/>
        </p:nvSpPr>
        <p:spPr>
          <a:xfrm>
            <a:off x="7158583" y="1828375"/>
            <a:ext cx="359942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Total Debt and Total Equity (From Peer Comp) (For Avenue Super Mart)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Current Debt Weight = Total Debt/ Total Capital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Current Equity Weight = Total Market Cap/Total Capital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Target Debt  = Average Debt/Capital (From Peer Comp)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Target Equity  = 100 – Target Debt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Target Debt/Equity Ratio = Target  Debt/Target Equity</a:t>
            </a:r>
          </a:p>
        </p:txBody>
      </p:sp>
    </p:spTree>
    <p:extLst>
      <p:ext uri="{BB962C8B-B14F-4D97-AF65-F5344CB8AC3E}">
        <p14:creationId xmlns:p14="http://schemas.microsoft.com/office/powerpoint/2010/main" val="3075073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9BA3D-16B9-1477-A8FD-361543A19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D75F6-D94B-6D02-50C9-3E6ECBD2386D}"/>
              </a:ext>
            </a:extLst>
          </p:cNvPr>
          <p:cNvSpPr txBox="1"/>
          <p:nvPr/>
        </p:nvSpPr>
        <p:spPr>
          <a:xfrm>
            <a:off x="3169977" y="750601"/>
            <a:ext cx="608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6: Populating “Levered Beta”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A09D6-43FD-E0CE-3E69-33BEDAE4572A}"/>
              </a:ext>
            </a:extLst>
          </p:cNvPr>
          <p:cNvSpPr txBox="1"/>
          <p:nvPr/>
        </p:nvSpPr>
        <p:spPr>
          <a:xfrm>
            <a:off x="7244500" y="2305381"/>
            <a:ext cx="35994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Comps Median Unlevered Beta (From Peer Comp)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Target Debt/Beta (From Capital Structure)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Tax Rate (Hard-Coded)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Levered Beta = </a:t>
            </a:r>
          </a:p>
          <a:p>
            <a:pPr algn="ctr"/>
            <a:r>
              <a:rPr lang="en-IN" sz="1400" dirty="0"/>
              <a:t>Comps Median Unlevered Beta *[1+(1-Tax Rate)* Target Debt/Beta]</a:t>
            </a:r>
          </a:p>
          <a:p>
            <a:pPr algn="ctr"/>
            <a:endParaRPr lang="en-IN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4159EE-7AC7-100F-96AA-F72DD586BF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174" t="62456" r="1776" b="19695"/>
          <a:stretch/>
        </p:blipFill>
        <p:spPr>
          <a:xfrm>
            <a:off x="1153740" y="1534453"/>
            <a:ext cx="5539871" cy="20020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DC4E7A-F0EF-E748-5136-57A94449B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074" y="3536487"/>
            <a:ext cx="5311648" cy="167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7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831CA-355C-0699-8DC7-D9B76F3E8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B868F-B898-19B4-DE09-8C2D682D6D74}"/>
              </a:ext>
            </a:extLst>
          </p:cNvPr>
          <p:cNvSpPr txBox="1"/>
          <p:nvPr/>
        </p:nvSpPr>
        <p:spPr>
          <a:xfrm>
            <a:off x="3169977" y="750601"/>
            <a:ext cx="608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7: Populating “Cost of Equity”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8EB84A-2924-63EF-838E-D5209A9F8A67}"/>
              </a:ext>
            </a:extLst>
          </p:cNvPr>
          <p:cNvSpPr txBox="1"/>
          <p:nvPr/>
        </p:nvSpPr>
        <p:spPr>
          <a:xfrm>
            <a:off x="7244500" y="2305381"/>
            <a:ext cx="359942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Risk Free Rate = Return on 10 Year Bond (From Investor.com India)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Levered Beta (From Levered Beta)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Equity Risk Premium (Rm-Rf)</a:t>
            </a:r>
          </a:p>
          <a:p>
            <a:pPr algn="ctr"/>
            <a:r>
              <a:rPr lang="en-IN" sz="1400" dirty="0"/>
              <a:t>Rm = Slide 5</a:t>
            </a:r>
          </a:p>
          <a:p>
            <a:pPr algn="ctr"/>
            <a:r>
              <a:rPr lang="en-IN" sz="1400" dirty="0"/>
              <a:t>Rf = Risk Free Rate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Cost of Equity = Risk Free Rate + Equity Risk Premium * Levered Beta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234A5C-C050-D13F-9B7B-AF9DE8EF77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12" t="43262" b="38644"/>
          <a:stretch/>
        </p:blipFill>
        <p:spPr>
          <a:xfrm>
            <a:off x="671146" y="1549610"/>
            <a:ext cx="6147751" cy="2086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1CB08A-142B-165F-F2FB-D28EF020B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044" y="3675080"/>
            <a:ext cx="5539722" cy="198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12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92FA6-320E-2023-04BC-458468E55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A42D51-D9F8-00CD-4683-5C7BEE0B5F11}"/>
              </a:ext>
            </a:extLst>
          </p:cNvPr>
          <p:cNvSpPr txBox="1"/>
          <p:nvPr/>
        </p:nvSpPr>
        <p:spPr>
          <a:xfrm>
            <a:off x="3169977" y="750601"/>
            <a:ext cx="6084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/>
              <a:t>Step 8: Populating “Cost of Debt”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06BA34-4130-7762-1195-8C3E3B47A0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406" r="47574" b="41212"/>
          <a:stretch/>
        </p:blipFill>
        <p:spPr>
          <a:xfrm>
            <a:off x="1174090" y="1679416"/>
            <a:ext cx="5428780" cy="1444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CFBBCD-CD27-7696-1D15-AEBE06475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090" y="3245145"/>
            <a:ext cx="5682013" cy="1738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88E4063-9F64-89D5-BB47-B346693EB1F6}"/>
              </a:ext>
            </a:extLst>
          </p:cNvPr>
          <p:cNvSpPr txBox="1"/>
          <p:nvPr/>
        </p:nvSpPr>
        <p:spPr>
          <a:xfrm>
            <a:off x="7312006" y="2513721"/>
            <a:ext cx="359942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/>
              <a:t>Pre-Tax Cost of Debt = Total Interest/Total Debt (From Screener.com for Avenue Super Mart)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Tax Rate = Hard-Coded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Post Tax Cost of Debt = </a:t>
            </a:r>
          </a:p>
          <a:p>
            <a:pPr algn="ctr"/>
            <a:r>
              <a:rPr lang="en-IN" sz="1400" dirty="0"/>
              <a:t>Pre-Tax Cost of Debt - Tax Rate </a:t>
            </a:r>
          </a:p>
        </p:txBody>
      </p:sp>
    </p:spTree>
    <p:extLst>
      <p:ext uri="{BB962C8B-B14F-4D97-AF65-F5344CB8AC3E}">
        <p14:creationId xmlns:p14="http://schemas.microsoft.com/office/powerpoint/2010/main" val="3938723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682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Calculating WACC for Avenue Super Mart  Formulas Used  WACC = [(Weight of Equity * Cost of Equity) + (Weight of Debt * Cost of Debt)]   Cost of Equity = Risk Free Rate (Rf) + Levered Beta (β) * Equity Risk Premium (Rm-Rf)  Unlevered Beta = Covariance (Ri, Rm)/Variance (Rm) Risk Free Rate (Rf) = Returns from a 10 Year Bond (Hard-Coded; Source – Investing.com) Levered Beta (β) = Comparable Median Unlevered beta * [1+(1-Tax Rate)*Target Debt/Equity] Total Market Return (Rf) = Average Returns + Dividend Yield (Hard-Coded)  Cost of Debt = Pre-Tax Cost of Debt – Tax Rate   Pre-Tax Cost of Debt = (Total Interest/Total Debt)*100  Tax Rate = Hard-Coded (Long Term Tax Rate)  Weight of Debt = Target Debt = Average Debt/Capital Ratio for comparable companies. Weight of Equity =  100 – Weight of Debt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Shraddha Ganesh</dc:creator>
  <cp:lastModifiedBy>Shraddha Ganesh</cp:lastModifiedBy>
  <cp:revision>1</cp:revision>
  <dcterms:created xsi:type="dcterms:W3CDTF">2024-12-02T20:39:31Z</dcterms:created>
  <dcterms:modified xsi:type="dcterms:W3CDTF">2024-12-02T22:10:09Z</dcterms:modified>
</cp:coreProperties>
</file>