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154244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256795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6574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132286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423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444007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283364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14868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391457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9E5B4-2378-4776-B359-EA02FEBB43B2}"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3064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59E5B4-2378-4776-B359-EA02FEBB43B2}"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67280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59E5B4-2378-4776-B359-EA02FEBB43B2}"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105923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59E5B4-2378-4776-B359-EA02FEBB43B2}"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27358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9E5B4-2378-4776-B359-EA02FEBB43B2}"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227980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9E5B4-2378-4776-B359-EA02FEBB43B2}"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24154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59E5B4-2378-4776-B359-EA02FEBB43B2}"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DF5252-91EF-4B92-BAB7-EF6E619EE2CF}" type="slidenum">
              <a:rPr lang="en-IN" smtClean="0"/>
              <a:t>‹#›</a:t>
            </a:fld>
            <a:endParaRPr lang="en-IN"/>
          </a:p>
        </p:txBody>
      </p:sp>
    </p:spTree>
    <p:extLst>
      <p:ext uri="{BB962C8B-B14F-4D97-AF65-F5344CB8AC3E}">
        <p14:creationId xmlns:p14="http://schemas.microsoft.com/office/powerpoint/2010/main" val="332002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59E5B4-2378-4776-B359-EA02FEBB43B2}" type="datetimeFigureOut">
              <a:rPr lang="en-IN" smtClean="0"/>
              <a:t>10-05-2021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DF5252-91EF-4B92-BAB7-EF6E619EE2CF}" type="slidenum">
              <a:rPr lang="en-IN" smtClean="0"/>
              <a:t>‹#›</a:t>
            </a:fld>
            <a:endParaRPr lang="en-IN"/>
          </a:p>
        </p:txBody>
      </p:sp>
    </p:spTree>
    <p:extLst>
      <p:ext uri="{BB962C8B-B14F-4D97-AF65-F5344CB8AC3E}">
        <p14:creationId xmlns:p14="http://schemas.microsoft.com/office/powerpoint/2010/main" val="1790891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_v1/Geospatial_Coordinates.csv"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A97E1D-9C22-4077-A0BE-FCCC52BBE6EB}"/>
              </a:ext>
            </a:extLst>
          </p:cNvPr>
          <p:cNvSpPr>
            <a:spLocks noGrp="1"/>
          </p:cNvSpPr>
          <p:nvPr>
            <p:ph type="title"/>
          </p:nvPr>
        </p:nvSpPr>
        <p:spPr>
          <a:xfrm>
            <a:off x="1298771" y="2615953"/>
            <a:ext cx="8596668" cy="1320800"/>
          </a:xfrm>
        </p:spPr>
        <p:txBody>
          <a:bodyPr>
            <a:noAutofit/>
          </a:bodyPr>
          <a:lstStyle/>
          <a:p>
            <a:pPr algn="ctr"/>
            <a:r>
              <a:rPr lang="en-US" sz="4400" dirty="0"/>
              <a:t>Analysis for opening a new Asian Restaurant</a:t>
            </a:r>
            <a:endParaRPr lang="en-IN" sz="4400" dirty="0"/>
          </a:p>
        </p:txBody>
      </p:sp>
    </p:spTree>
    <p:extLst>
      <p:ext uri="{BB962C8B-B14F-4D97-AF65-F5344CB8AC3E}">
        <p14:creationId xmlns:p14="http://schemas.microsoft.com/office/powerpoint/2010/main" val="413962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50D1-1B1F-4D0D-93CC-3C8C16EAFE9D}"/>
              </a:ext>
            </a:extLst>
          </p:cNvPr>
          <p:cNvSpPr>
            <a:spLocks noGrp="1"/>
          </p:cNvSpPr>
          <p:nvPr>
            <p:ph type="ctrTitle"/>
          </p:nvPr>
        </p:nvSpPr>
        <p:spPr>
          <a:xfrm>
            <a:off x="1302880" y="107040"/>
            <a:ext cx="7766936" cy="727461"/>
          </a:xfrm>
        </p:spPr>
        <p:txBody>
          <a:bodyPr/>
          <a:lstStyle/>
          <a:p>
            <a:pPr algn="l"/>
            <a:r>
              <a:rPr lang="en-US" sz="3200" dirty="0"/>
              <a:t>Discussion</a:t>
            </a:r>
            <a:endParaRPr lang="en-IN" sz="3200" dirty="0"/>
          </a:p>
        </p:txBody>
      </p:sp>
      <p:sp>
        <p:nvSpPr>
          <p:cNvPr id="3" name="Subtitle 2">
            <a:extLst>
              <a:ext uri="{FF2B5EF4-FFF2-40B4-BE49-F238E27FC236}">
                <a16:creationId xmlns:a16="http://schemas.microsoft.com/office/drawing/2014/main" id="{DC23A9DC-9A99-41FA-A6A5-8DD071BB9806}"/>
              </a:ext>
            </a:extLst>
          </p:cNvPr>
          <p:cNvSpPr>
            <a:spLocks noGrp="1"/>
          </p:cNvSpPr>
          <p:nvPr>
            <p:ph type="subTitle" idx="1"/>
          </p:nvPr>
        </p:nvSpPr>
        <p:spPr>
          <a:xfrm>
            <a:off x="956652" y="1360899"/>
            <a:ext cx="7766936" cy="4720305"/>
          </a:xfrm>
        </p:spPr>
        <p:txBody>
          <a:bodyPr>
            <a:normAutofit/>
          </a:bodyPr>
          <a:lstStyle/>
          <a:p>
            <a:pPr marL="285750" indent="-285750" algn="l">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Based on the results of our analysis, Downtown Toronto have multiple neighbourhoods with good number of restaurants which suggests that people ideally choose any of the neighbourhoods from this borough for dining. </a:t>
            </a:r>
          </a:p>
          <a:p>
            <a:pPr algn="l"/>
            <a:endPar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endParaRPr>
          </a:p>
          <a:p>
            <a:pPr marL="285750" indent="-285750" algn="l">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On the contrary, neighbourhood in West Toronto have good possibility for opening new Asian Restaurant as it has only few in the neighbourhood of Little Portugal Trinity. Thus, opening a new Asian Restaurant in West Toronto will provide people with another option to try Asian cuisines.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gn="l"/>
            <a:endParaRPr lang="en-IN" sz="2000" dirty="0"/>
          </a:p>
        </p:txBody>
      </p:sp>
    </p:spTree>
    <p:extLst>
      <p:ext uri="{BB962C8B-B14F-4D97-AF65-F5344CB8AC3E}">
        <p14:creationId xmlns:p14="http://schemas.microsoft.com/office/powerpoint/2010/main" val="1585007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82C9-418A-4D7C-BC60-24962A896C81}"/>
              </a:ext>
            </a:extLst>
          </p:cNvPr>
          <p:cNvSpPr>
            <a:spLocks noGrp="1"/>
          </p:cNvSpPr>
          <p:nvPr>
            <p:ph type="ctrTitle"/>
          </p:nvPr>
        </p:nvSpPr>
        <p:spPr>
          <a:xfrm>
            <a:off x="1338392" y="282771"/>
            <a:ext cx="7766936" cy="764794"/>
          </a:xfrm>
        </p:spPr>
        <p:txBody>
          <a:bodyPr/>
          <a:lstStyle/>
          <a:p>
            <a:pPr algn="l"/>
            <a:r>
              <a:rPr lang="en-US" sz="3200" dirty="0"/>
              <a:t>Conclusion</a:t>
            </a:r>
            <a:endParaRPr lang="en-IN" sz="3200" dirty="0"/>
          </a:p>
        </p:txBody>
      </p:sp>
      <p:sp>
        <p:nvSpPr>
          <p:cNvPr id="3" name="Subtitle 2">
            <a:extLst>
              <a:ext uri="{FF2B5EF4-FFF2-40B4-BE49-F238E27FC236}">
                <a16:creationId xmlns:a16="http://schemas.microsoft.com/office/drawing/2014/main" id="{E416E7B6-7DA6-4DBE-AD6A-75B04DBC6DC0}"/>
              </a:ext>
            </a:extLst>
          </p:cNvPr>
          <p:cNvSpPr>
            <a:spLocks noGrp="1"/>
          </p:cNvSpPr>
          <p:nvPr>
            <p:ph type="subTitle" idx="1"/>
          </p:nvPr>
        </p:nvSpPr>
        <p:spPr>
          <a:xfrm>
            <a:off x="1134205" y="1431921"/>
            <a:ext cx="7766936" cy="4427341"/>
          </a:xfrm>
        </p:spPr>
        <p:txBody>
          <a:bodyPr>
            <a:normAutofit/>
          </a:bodyPr>
          <a:lstStyle/>
          <a:p>
            <a:pPr algn="l"/>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 this project, we have performed </a:t>
            </a:r>
          </a:p>
          <a:p>
            <a:pPr marL="285750" indent="-285750" algn="l">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D</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ata extraction, </a:t>
            </a:r>
          </a:p>
          <a:p>
            <a:pPr marL="285750" indent="-285750" algn="l">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D</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ata pre-processing –transformed extracted data into dataframes, filtered required data, merged different dataframes</a:t>
            </a:r>
          </a:p>
          <a:p>
            <a:pPr marL="285750" indent="-285750" algn="l">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Performed analysis on filtered data</a:t>
            </a:r>
            <a:endPar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pPr marL="285750" indent="-285750" algn="l">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R</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ecommendations based on the analysis. </a:t>
            </a:r>
          </a:p>
          <a:p>
            <a:pPr marL="285750" indent="-285750" algn="l">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Used different python libraries to perform the task. </a:t>
            </a:r>
          </a:p>
          <a:p>
            <a:pPr marL="285750" indent="-285750" algn="l">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findings of this project will help investors to understand in a better way, the advantages and disadvantages of different boroughs and neighbourhoods of Toronto in order to open new Asian Restaurant.</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algn="l"/>
            <a:endParaRPr lang="en-IN" sz="2000" dirty="0"/>
          </a:p>
        </p:txBody>
      </p:sp>
    </p:spTree>
    <p:extLst>
      <p:ext uri="{BB962C8B-B14F-4D97-AF65-F5344CB8AC3E}">
        <p14:creationId xmlns:p14="http://schemas.microsoft.com/office/powerpoint/2010/main" val="358462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1D65-C3B0-458A-81EE-437CE5822A0D}"/>
              </a:ext>
            </a:extLst>
          </p:cNvPr>
          <p:cNvSpPr>
            <a:spLocks noGrp="1"/>
          </p:cNvSpPr>
          <p:nvPr>
            <p:ph type="ctrTitle"/>
          </p:nvPr>
        </p:nvSpPr>
        <p:spPr>
          <a:xfrm>
            <a:off x="905523" y="346229"/>
            <a:ext cx="8824404" cy="985421"/>
          </a:xfrm>
        </p:spPr>
        <p:txBody>
          <a:bodyPr/>
          <a:lstStyle/>
          <a:p>
            <a:pPr algn="l"/>
            <a:r>
              <a:rPr lang="en-US" sz="3200" dirty="0"/>
              <a:t>Choosing right location for opening new Asian Restaurant in Toronto</a:t>
            </a:r>
            <a:endParaRPr lang="en-IN" sz="3200" dirty="0"/>
          </a:p>
        </p:txBody>
      </p:sp>
      <p:sp>
        <p:nvSpPr>
          <p:cNvPr id="3" name="Subtitle 2">
            <a:extLst>
              <a:ext uri="{FF2B5EF4-FFF2-40B4-BE49-F238E27FC236}">
                <a16:creationId xmlns:a16="http://schemas.microsoft.com/office/drawing/2014/main" id="{873AE19C-5A27-4972-9C26-769E6954853E}"/>
              </a:ext>
            </a:extLst>
          </p:cNvPr>
          <p:cNvSpPr>
            <a:spLocks noGrp="1"/>
          </p:cNvSpPr>
          <p:nvPr>
            <p:ph type="subTitle" idx="1"/>
          </p:nvPr>
        </p:nvSpPr>
        <p:spPr>
          <a:xfrm>
            <a:off x="905523" y="1553591"/>
            <a:ext cx="8430624" cy="4749554"/>
          </a:xfrm>
        </p:spPr>
        <p:txBody>
          <a:bodyPr>
            <a:normAutofit/>
          </a:bodyPr>
          <a:lstStyle/>
          <a:p>
            <a:pPr marL="0" marR="0" algn="l">
              <a:lnSpc>
                <a:spcPct val="107000"/>
              </a:lnSpc>
              <a:spcBef>
                <a:spcPts val="1200"/>
              </a:spcBef>
              <a:spcAft>
                <a:spcPts val="0"/>
              </a:spcAf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Prior launching any restaurant, it is important to know if the business has a good opportunity. The factors we have to take into consideration are as follows,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685800" algn="l"/>
              </a:tabLs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Market Places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685800" algn="l"/>
              </a:tabLs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Competition in particular location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685800" algn="l"/>
              </a:tabLs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Aiding places that make people come to restaurants like Gym, Entertaining Public places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685800" algn="l"/>
              </a:tabLs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Population</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685800" algn="l"/>
              </a:tabLs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Menu from competitors</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685800" algn="l"/>
              </a:tabLs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Income of people residing in the neighbourhood</a:t>
            </a: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38289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FA49-F741-497E-B48E-555FEE72414E}"/>
              </a:ext>
            </a:extLst>
          </p:cNvPr>
          <p:cNvSpPr>
            <a:spLocks noGrp="1"/>
          </p:cNvSpPr>
          <p:nvPr>
            <p:ph type="ctrTitle"/>
          </p:nvPr>
        </p:nvSpPr>
        <p:spPr>
          <a:xfrm>
            <a:off x="1444923" y="270769"/>
            <a:ext cx="7766936" cy="705269"/>
          </a:xfrm>
        </p:spPr>
        <p:txBody>
          <a:bodyPr/>
          <a:lstStyle/>
          <a:p>
            <a:pPr algn="l"/>
            <a:r>
              <a:rPr lang="en-US" sz="3200" dirty="0"/>
              <a:t>Data Acquisition and Cleaning</a:t>
            </a:r>
            <a:endParaRPr lang="en-IN" sz="3200" dirty="0"/>
          </a:p>
        </p:txBody>
      </p:sp>
      <p:sp>
        <p:nvSpPr>
          <p:cNvPr id="3" name="Subtitle 2">
            <a:extLst>
              <a:ext uri="{FF2B5EF4-FFF2-40B4-BE49-F238E27FC236}">
                <a16:creationId xmlns:a16="http://schemas.microsoft.com/office/drawing/2014/main" id="{34D4CA65-0A1F-4D44-91CF-27A6B1C8C4F0}"/>
              </a:ext>
            </a:extLst>
          </p:cNvPr>
          <p:cNvSpPr>
            <a:spLocks noGrp="1"/>
          </p:cNvSpPr>
          <p:nvPr>
            <p:ph type="subTitle" idx="1"/>
          </p:nvPr>
        </p:nvSpPr>
        <p:spPr>
          <a:xfrm>
            <a:off x="1169716" y="1276054"/>
            <a:ext cx="7858874" cy="5554807"/>
          </a:xfrm>
        </p:spPr>
        <p:txBody>
          <a:bodyPr>
            <a:noAutofit/>
          </a:bodyPr>
          <a:lstStyle/>
          <a:p>
            <a:pPr marL="285750" indent="-285750" algn="l">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Data for neighbourhoods and boroughs </a:t>
            </a:r>
            <a:r>
              <a:rPr lang="en-IN" sz="2000" u="sng"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2"/>
              </a:rPr>
              <a:t>https://en.wikipedia.org/wiki/List_of_postal_codes_of_Canada:_M</a:t>
            </a:r>
            <a:endParaRPr lang="en-IN" sz="2000" u="sng" dirty="0">
              <a:solidFill>
                <a:srgbClr val="000000"/>
              </a:solidFill>
              <a:latin typeface="Times New Roman" panose="02020603050405020304" pitchFamily="18" charset="0"/>
              <a:ea typeface="Times New Roman" panose="02020603050405020304" pitchFamily="18" charset="0"/>
              <a:cs typeface="Mangal" panose="02040503050203030202" pitchFamily="18" charset="0"/>
            </a:endParaRPr>
          </a:p>
          <a:p>
            <a:pPr marL="285750" indent="-285750" algn="l">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Data for longitude-latitu</a:t>
            </a: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de coordinates of neighbourhoods                        </a:t>
            </a:r>
            <a:r>
              <a:rPr lang="en-IN" sz="2000" u="sng"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hlinkClick r:id="rId3"/>
              </a:rPr>
              <a:t>https://cf-courses-data.s3.us.cloud-object-storage.appdomain.cloud/IBMDeveloperSkillsNetwork-DS0701EN-SkillsNetwork/labs_v1/Geospatial_Coordinates.csv</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p>
          <a:p>
            <a:pPr marL="285750" indent="-285750" algn="l">
              <a:buFont typeface="Arial" panose="020B0604020202020204" pitchFamily="34" charset="0"/>
              <a:buChar char="•"/>
            </a:pP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a:t>
            </a:r>
            <a:r>
              <a:rPr lang="en-IN" sz="2000" b="1"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BeautifulSoup</a:t>
            </a:r>
            <a:r>
              <a:rPr lang="en-IN" sz="2000"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 library is used to extract data, and this data is stored in dataframe</a:t>
            </a:r>
          </a:p>
          <a:p>
            <a:pPr marL="285750" indent="-285750" algn="l">
              <a:buFont typeface="Arial" panose="020B0604020202020204" pitchFamily="34" charset="0"/>
              <a:buChar char="•"/>
            </a:pPr>
            <a:r>
              <a:rPr lang="en-IN" sz="2000" dirty="0">
                <a:solidFill>
                  <a:schemeClr val="tx1"/>
                </a:solidFill>
                <a:effectLst/>
                <a:latin typeface="Times New Roman" panose="02020603050405020304" pitchFamily="18" charset="0"/>
                <a:ea typeface="Times New Roman" panose="02020603050405020304" pitchFamily="18" charset="0"/>
              </a:rPr>
              <a:t>‘</a:t>
            </a:r>
            <a:r>
              <a:rPr lang="en-IN" sz="2000" b="1" dirty="0">
                <a:solidFill>
                  <a:schemeClr val="tx1"/>
                </a:solidFill>
                <a:effectLst/>
                <a:latin typeface="Times New Roman" panose="02020603050405020304" pitchFamily="18" charset="0"/>
                <a:ea typeface="Times New Roman" panose="02020603050405020304" pitchFamily="18" charset="0"/>
              </a:rPr>
              <a:t>Foursquare API</a:t>
            </a:r>
            <a:r>
              <a:rPr lang="en-IN" sz="2000" dirty="0">
                <a:solidFill>
                  <a:schemeClr val="tx1"/>
                </a:solidFill>
                <a:effectLst/>
                <a:latin typeface="Times New Roman" panose="02020603050405020304" pitchFamily="18" charset="0"/>
                <a:ea typeface="Times New Roman" panose="02020603050405020304" pitchFamily="18" charset="0"/>
              </a:rPr>
              <a:t>’ is used to locate all venues for the neighbourhoods in Toronto.</a:t>
            </a:r>
          </a:p>
          <a:p>
            <a:pPr marL="285750" indent="-285750" algn="l">
              <a:buFont typeface="Arial" panose="020B0604020202020204" pitchFamily="34" charset="0"/>
              <a:buChar char="•"/>
            </a:pPr>
            <a:r>
              <a:rPr lang="en-IN" sz="2000" dirty="0">
                <a:solidFill>
                  <a:schemeClr val="tx1"/>
                </a:solidFill>
                <a:latin typeface="Times New Roman" panose="02020603050405020304" pitchFamily="18" charset="0"/>
                <a:ea typeface="Times New Roman" panose="02020603050405020304" pitchFamily="18" charset="0"/>
              </a:rPr>
              <a:t>In total, there are 2111 rows and 8 columns in raw data.</a:t>
            </a:r>
            <a:endParaRPr lang="en-IN" sz="2000" dirty="0">
              <a:solidFill>
                <a:schemeClr val="tx1"/>
              </a:solidFill>
              <a:effectLst/>
              <a:latin typeface="Times New Roman" panose="02020603050405020304" pitchFamily="18" charset="0"/>
              <a:ea typeface="Times New Roman" panose="02020603050405020304" pitchFamily="18" charset="0"/>
            </a:endParaRPr>
          </a:p>
          <a:p>
            <a:pPr marL="285750" indent="-285750" algn="l">
              <a:buFont typeface="Arial" panose="020B0604020202020204" pitchFamily="34" charset="0"/>
              <a:buChar char="•"/>
            </a:pPr>
            <a:r>
              <a:rPr lang="en-IN" sz="2000" dirty="0">
                <a:solidFill>
                  <a:schemeClr val="tx1"/>
                </a:solidFill>
                <a:latin typeface="Times New Roman" panose="02020603050405020304" pitchFamily="18" charset="0"/>
                <a:ea typeface="Times New Roman" panose="02020603050405020304" pitchFamily="18" charset="0"/>
                <a:cs typeface="Mangal" panose="02040503050203030202" pitchFamily="18" charset="0"/>
              </a:rPr>
              <a:t>Data is pre-processed; duplicate data, unnecessary data is dropped and the dataframes are merged to obtain the required dataframe.</a:t>
            </a:r>
            <a:endParaRPr lang="en-IN" sz="2000"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endParaRPr>
          </a:p>
          <a:p>
            <a:pPr marL="285750" indent="-285750" algn="l">
              <a:buFont typeface="Arial" panose="020B0604020202020204" pitchFamily="34" charset="0"/>
              <a:buChar char="•"/>
            </a:pPr>
            <a:endParaRPr lang="en-IN" sz="2000" dirty="0">
              <a:effectLst/>
              <a:latin typeface="Calibri" panose="020F0502020204030204" pitchFamily="34" charset="0"/>
              <a:ea typeface="Times New Roman" panose="02020603050405020304" pitchFamily="18" charset="0"/>
              <a:cs typeface="Mangal" panose="02040503050203030202" pitchFamily="18" charset="0"/>
            </a:endParaRPr>
          </a:p>
          <a:p>
            <a:pPr marL="285750" indent="-285750" algn="l">
              <a:buFont typeface="Arial" panose="020B0604020202020204" pitchFamily="34" charset="0"/>
              <a:buChar char="•"/>
            </a:pPr>
            <a:endParaRPr lang="en-IN" sz="2000" dirty="0"/>
          </a:p>
        </p:txBody>
      </p:sp>
    </p:spTree>
    <p:extLst>
      <p:ext uri="{BB962C8B-B14F-4D97-AF65-F5344CB8AC3E}">
        <p14:creationId xmlns:p14="http://schemas.microsoft.com/office/powerpoint/2010/main" val="110419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DC74-0711-4720-8FCE-A81BC982E777}"/>
              </a:ext>
            </a:extLst>
          </p:cNvPr>
          <p:cNvSpPr>
            <a:spLocks noGrp="1"/>
          </p:cNvSpPr>
          <p:nvPr>
            <p:ph type="title"/>
          </p:nvPr>
        </p:nvSpPr>
        <p:spPr>
          <a:xfrm>
            <a:off x="677334" y="609601"/>
            <a:ext cx="8596668" cy="784194"/>
          </a:xfrm>
        </p:spPr>
        <p:txBody>
          <a:bodyPr>
            <a:normAutofit/>
          </a:bodyPr>
          <a:lstStyle/>
          <a:p>
            <a:r>
              <a:rPr lang="en-US" dirty="0"/>
              <a:t>Data Analysis and Data Visualization</a:t>
            </a:r>
            <a:endParaRPr lang="en-IN" dirty="0"/>
          </a:p>
        </p:txBody>
      </p:sp>
      <p:sp>
        <p:nvSpPr>
          <p:cNvPr id="3" name="Content Placeholder 2">
            <a:extLst>
              <a:ext uri="{FF2B5EF4-FFF2-40B4-BE49-F238E27FC236}">
                <a16:creationId xmlns:a16="http://schemas.microsoft.com/office/drawing/2014/main" id="{10290CD2-88D1-43B9-AA5F-CAB5072C7B45}"/>
              </a:ext>
            </a:extLst>
          </p:cNvPr>
          <p:cNvSpPr>
            <a:spLocks noGrp="1"/>
          </p:cNvSpPr>
          <p:nvPr>
            <p:ph idx="1"/>
          </p:nvPr>
        </p:nvSpPr>
        <p:spPr>
          <a:xfrm>
            <a:off x="677334" y="1645684"/>
            <a:ext cx="8596668" cy="4602715"/>
          </a:xfrm>
        </p:spPr>
        <p:txBody>
          <a:bodyPr>
            <a:norm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matplotlib.pyplot </a:t>
            </a:r>
            <a:r>
              <a:rPr lang="en-US" sz="2000" dirty="0">
                <a:latin typeface="Times New Roman" panose="02020603050405020304" pitchFamily="18" charset="0"/>
                <a:cs typeface="Times New Roman" panose="02020603050405020304" pitchFamily="18" charset="0"/>
              </a:rPr>
              <a:t>library is used to plot the graphs based on the data analysis.</a:t>
            </a:r>
          </a:p>
          <a:p>
            <a:pPr marL="0" marR="0">
              <a:lnSpc>
                <a:spcPct val="107000"/>
              </a:lnSpc>
              <a:spcBef>
                <a:spcPts val="1200"/>
              </a:spcBef>
              <a:spcAft>
                <a:spcPts val="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Folium map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used to plot the map of all the restaurants data and Asian restaurants data which helps with visualization.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1200"/>
              </a:spcBef>
              <a:spcAft>
                <a:spcPts val="0"/>
              </a:spcAft>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77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F98E-EC1D-4065-917A-456270E419F9}"/>
              </a:ext>
            </a:extLst>
          </p:cNvPr>
          <p:cNvSpPr>
            <a:spLocks noGrp="1"/>
          </p:cNvSpPr>
          <p:nvPr>
            <p:ph type="ctrTitle" idx="4294967295"/>
          </p:nvPr>
        </p:nvSpPr>
        <p:spPr>
          <a:xfrm>
            <a:off x="1225118" y="268227"/>
            <a:ext cx="7767638" cy="868362"/>
          </a:xfrm>
        </p:spPr>
        <p:txBody>
          <a:bodyPr/>
          <a:lstStyle/>
          <a:p>
            <a:pPr algn="l"/>
            <a:r>
              <a:rPr lang="en-US" sz="3200" dirty="0"/>
              <a:t>Number of Venues per Borough</a:t>
            </a:r>
            <a:endParaRPr lang="en-IN" sz="3200" dirty="0"/>
          </a:p>
        </p:txBody>
      </p:sp>
      <p:pic>
        <p:nvPicPr>
          <p:cNvPr id="5" name="Picture 4">
            <a:extLst>
              <a:ext uri="{FF2B5EF4-FFF2-40B4-BE49-F238E27FC236}">
                <a16:creationId xmlns:a16="http://schemas.microsoft.com/office/drawing/2014/main" id="{A73523F5-7A48-4F82-B71E-8EC6E83D16DF}"/>
              </a:ext>
            </a:extLst>
          </p:cNvPr>
          <p:cNvPicPr/>
          <p:nvPr/>
        </p:nvPicPr>
        <p:blipFill>
          <a:blip r:embed="rId2"/>
          <a:stretch>
            <a:fillRect/>
          </a:stretch>
        </p:blipFill>
        <p:spPr>
          <a:xfrm>
            <a:off x="546188" y="979863"/>
            <a:ext cx="6856095" cy="5271135"/>
          </a:xfrm>
          <a:prstGeom prst="rect">
            <a:avLst/>
          </a:prstGeom>
        </p:spPr>
      </p:pic>
      <p:sp>
        <p:nvSpPr>
          <p:cNvPr id="6" name="TextBox 5">
            <a:extLst>
              <a:ext uri="{FF2B5EF4-FFF2-40B4-BE49-F238E27FC236}">
                <a16:creationId xmlns:a16="http://schemas.microsoft.com/office/drawing/2014/main" id="{1E613B05-F1FA-4F5D-BC0D-447D470FA1B2}"/>
              </a:ext>
            </a:extLst>
          </p:cNvPr>
          <p:cNvSpPr txBox="1"/>
          <p:nvPr/>
        </p:nvSpPr>
        <p:spPr>
          <a:xfrm>
            <a:off x="6738152" y="3615430"/>
            <a:ext cx="3062796" cy="1855893"/>
          </a:xfrm>
          <a:prstGeom prst="rect">
            <a:avLst/>
          </a:prstGeom>
          <a:noFill/>
        </p:spPr>
        <p:txBody>
          <a:bodyPr wrap="square" rtlCol="0">
            <a:spAutoFit/>
          </a:bodyPr>
          <a:lstStyle/>
          <a:p>
            <a:pPr marL="0" marR="0">
              <a:lnSpc>
                <a:spcPct val="107000"/>
              </a:lnSpc>
              <a:spcBef>
                <a:spcPts val="120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Downtown Toronto</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is the most popular borough in Toronto with maximum number of venues located while </a:t>
            </a: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Etobicoke</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is the least popular.</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53058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E46D0-CAA8-4D3F-92EC-69A50999D42B}"/>
              </a:ext>
            </a:extLst>
          </p:cNvPr>
          <p:cNvSpPr txBox="1"/>
          <p:nvPr/>
        </p:nvSpPr>
        <p:spPr>
          <a:xfrm>
            <a:off x="754602" y="257452"/>
            <a:ext cx="7386221" cy="584775"/>
          </a:xfrm>
          <a:prstGeom prst="rect">
            <a:avLst/>
          </a:prstGeom>
          <a:noFill/>
        </p:spPr>
        <p:txBody>
          <a:bodyPr wrap="square" rtlCol="0">
            <a:spAutoFit/>
          </a:bodyPr>
          <a:lstStyle/>
          <a:p>
            <a:r>
              <a:rPr lang="en-US" sz="3200" dirty="0">
                <a:solidFill>
                  <a:schemeClr val="accent1"/>
                </a:solidFill>
              </a:rPr>
              <a:t>Number of Restaurants per Borough</a:t>
            </a:r>
            <a:endParaRPr lang="en-IN" sz="3200" dirty="0">
              <a:solidFill>
                <a:schemeClr val="accent1"/>
              </a:solidFill>
            </a:endParaRPr>
          </a:p>
        </p:txBody>
      </p:sp>
      <p:pic>
        <p:nvPicPr>
          <p:cNvPr id="4" name="Picture 3">
            <a:extLst>
              <a:ext uri="{FF2B5EF4-FFF2-40B4-BE49-F238E27FC236}">
                <a16:creationId xmlns:a16="http://schemas.microsoft.com/office/drawing/2014/main" id="{1C6D114C-8115-4970-AB95-85323A62D392}"/>
              </a:ext>
            </a:extLst>
          </p:cNvPr>
          <p:cNvPicPr/>
          <p:nvPr/>
        </p:nvPicPr>
        <p:blipFill>
          <a:blip r:embed="rId2"/>
          <a:stretch>
            <a:fillRect/>
          </a:stretch>
        </p:blipFill>
        <p:spPr>
          <a:xfrm>
            <a:off x="859907" y="1217532"/>
            <a:ext cx="5731510" cy="5452745"/>
          </a:xfrm>
          <a:prstGeom prst="rect">
            <a:avLst/>
          </a:prstGeom>
        </p:spPr>
      </p:pic>
      <p:sp>
        <p:nvSpPr>
          <p:cNvPr id="5" name="TextBox 4">
            <a:extLst>
              <a:ext uri="{FF2B5EF4-FFF2-40B4-BE49-F238E27FC236}">
                <a16:creationId xmlns:a16="http://schemas.microsoft.com/office/drawing/2014/main" id="{2629894D-B232-4498-8E1F-C0F397F8AE95}"/>
              </a:ext>
            </a:extLst>
          </p:cNvPr>
          <p:cNvSpPr txBox="1"/>
          <p:nvPr/>
        </p:nvSpPr>
        <p:spPr>
          <a:xfrm>
            <a:off x="6516209" y="3659819"/>
            <a:ext cx="3249227" cy="1559529"/>
          </a:xfrm>
          <a:prstGeom prst="rect">
            <a:avLst/>
          </a:prstGeom>
          <a:noFill/>
        </p:spPr>
        <p:txBody>
          <a:bodyPr wrap="square" rtlCol="0">
            <a:spAutoFit/>
          </a:bodyPr>
          <a:lstStyle/>
          <a:p>
            <a:pPr marL="0" marR="0">
              <a:lnSpc>
                <a:spcPct val="107000"/>
              </a:lnSpc>
              <a:spcBef>
                <a:spcPts val="120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Downtown Toronto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the most popular borough in Toronto; it has multiple attractions and hence it is expected to have variety of restaurants.</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66382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FE2F-598F-43C0-BB08-F4FA96A008C4}"/>
              </a:ext>
            </a:extLst>
          </p:cNvPr>
          <p:cNvSpPr>
            <a:spLocks noGrp="1"/>
          </p:cNvSpPr>
          <p:nvPr>
            <p:ph type="title"/>
          </p:nvPr>
        </p:nvSpPr>
        <p:spPr>
          <a:xfrm>
            <a:off x="615190" y="449802"/>
            <a:ext cx="8596668" cy="686540"/>
          </a:xfrm>
        </p:spPr>
        <p:txBody>
          <a:bodyPr>
            <a:normAutofit/>
          </a:bodyPr>
          <a:lstStyle/>
          <a:p>
            <a:r>
              <a:rPr lang="en-US" sz="3200" dirty="0"/>
              <a:t>Number of Restaurants per Neighborhood</a:t>
            </a:r>
            <a:endParaRPr lang="en-IN" sz="3200" dirty="0"/>
          </a:p>
        </p:txBody>
      </p:sp>
      <p:pic>
        <p:nvPicPr>
          <p:cNvPr id="3" name="Picture 2">
            <a:extLst>
              <a:ext uri="{FF2B5EF4-FFF2-40B4-BE49-F238E27FC236}">
                <a16:creationId xmlns:a16="http://schemas.microsoft.com/office/drawing/2014/main" id="{214005DE-3AE1-4D01-B7BB-117B6326B8E9}"/>
              </a:ext>
            </a:extLst>
          </p:cNvPr>
          <p:cNvPicPr/>
          <p:nvPr/>
        </p:nvPicPr>
        <p:blipFill>
          <a:blip r:embed="rId2"/>
          <a:stretch>
            <a:fillRect/>
          </a:stretch>
        </p:blipFill>
        <p:spPr>
          <a:xfrm>
            <a:off x="615189" y="1541462"/>
            <a:ext cx="6735521" cy="4690662"/>
          </a:xfrm>
          <a:prstGeom prst="rect">
            <a:avLst/>
          </a:prstGeom>
        </p:spPr>
      </p:pic>
      <p:sp>
        <p:nvSpPr>
          <p:cNvPr id="4" name="TextBox 3">
            <a:extLst>
              <a:ext uri="{FF2B5EF4-FFF2-40B4-BE49-F238E27FC236}">
                <a16:creationId xmlns:a16="http://schemas.microsoft.com/office/drawing/2014/main" id="{72450BCD-926E-4AE6-A801-E8CBFAF52737}"/>
              </a:ext>
            </a:extLst>
          </p:cNvPr>
          <p:cNvSpPr txBox="1"/>
          <p:nvPr/>
        </p:nvSpPr>
        <p:spPr>
          <a:xfrm>
            <a:off x="7412854" y="3536272"/>
            <a:ext cx="2503502" cy="2585323"/>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Downtown Toronto</a:t>
            </a:r>
            <a:r>
              <a:rPr lang="en-IN" sz="1800" dirty="0">
                <a:effectLst/>
                <a:latin typeface="Times New Roman" panose="02020603050405020304" pitchFamily="18" charset="0"/>
                <a:ea typeface="Times New Roman" panose="02020603050405020304" pitchFamily="18" charset="0"/>
              </a:rPr>
              <a:t> has highest number of restaurants, thus it is pretty much evident that the top five neighbourhoods with highest number of restaurants are from Downtown Toronto.</a:t>
            </a:r>
            <a:endParaRPr lang="en-IN" dirty="0"/>
          </a:p>
        </p:txBody>
      </p:sp>
    </p:spTree>
    <p:extLst>
      <p:ext uri="{BB962C8B-B14F-4D97-AF65-F5344CB8AC3E}">
        <p14:creationId xmlns:p14="http://schemas.microsoft.com/office/powerpoint/2010/main" val="187714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00C2-9FE7-4A30-AEDC-79C1717D5418}"/>
              </a:ext>
            </a:extLst>
          </p:cNvPr>
          <p:cNvSpPr>
            <a:spLocks noGrp="1"/>
          </p:cNvSpPr>
          <p:nvPr>
            <p:ph type="title"/>
          </p:nvPr>
        </p:nvSpPr>
        <p:spPr>
          <a:xfrm>
            <a:off x="464270" y="174594"/>
            <a:ext cx="8596668" cy="686540"/>
          </a:xfrm>
        </p:spPr>
        <p:txBody>
          <a:bodyPr>
            <a:normAutofit/>
          </a:bodyPr>
          <a:lstStyle/>
          <a:p>
            <a:r>
              <a:rPr lang="en-US" sz="3200" dirty="0"/>
              <a:t>Number of Asian Restaurants per Borough</a:t>
            </a:r>
            <a:endParaRPr lang="en-IN" sz="3200" dirty="0"/>
          </a:p>
        </p:txBody>
      </p:sp>
      <p:pic>
        <p:nvPicPr>
          <p:cNvPr id="3" name="Picture 2">
            <a:extLst>
              <a:ext uri="{FF2B5EF4-FFF2-40B4-BE49-F238E27FC236}">
                <a16:creationId xmlns:a16="http://schemas.microsoft.com/office/drawing/2014/main" id="{2C8F3823-F582-472C-ABB3-BF26017165C2}"/>
              </a:ext>
            </a:extLst>
          </p:cNvPr>
          <p:cNvPicPr/>
          <p:nvPr/>
        </p:nvPicPr>
        <p:blipFill>
          <a:blip r:embed="rId2"/>
          <a:stretch>
            <a:fillRect/>
          </a:stretch>
        </p:blipFill>
        <p:spPr>
          <a:xfrm>
            <a:off x="373368" y="1012672"/>
            <a:ext cx="6782034" cy="4832655"/>
          </a:xfrm>
          <a:prstGeom prst="rect">
            <a:avLst/>
          </a:prstGeom>
        </p:spPr>
      </p:pic>
      <p:sp>
        <p:nvSpPr>
          <p:cNvPr id="4" name="TextBox 3">
            <a:extLst>
              <a:ext uri="{FF2B5EF4-FFF2-40B4-BE49-F238E27FC236}">
                <a16:creationId xmlns:a16="http://schemas.microsoft.com/office/drawing/2014/main" id="{4161BF00-4F39-4967-8387-36B25B28D2C0}"/>
              </a:ext>
            </a:extLst>
          </p:cNvPr>
          <p:cNvSpPr txBox="1"/>
          <p:nvPr/>
        </p:nvSpPr>
        <p:spPr>
          <a:xfrm>
            <a:off x="6747030" y="3693110"/>
            <a:ext cx="2938508" cy="2744982"/>
          </a:xfrm>
          <a:prstGeom prst="rect">
            <a:avLst/>
          </a:prstGeom>
          <a:noFill/>
        </p:spPr>
        <p:txBody>
          <a:bodyPr wrap="square" rtlCol="0">
            <a:spAutoFit/>
          </a:bodyPr>
          <a:lstStyle/>
          <a:p>
            <a:pPr marL="0" marR="0">
              <a:lnSpc>
                <a:spcPct val="107000"/>
              </a:lnSpc>
              <a:spcBef>
                <a:spcPts val="120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West Toronto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ideal location for establishing new Asian restaurant as it has only few options available. But it seems </a:t>
            </a: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Downtown Toronto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popular amongst people for dining at Asian Restaurant as it has maximum number of them.</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45701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7669-BF02-408A-A5B3-57D52714F244}"/>
              </a:ext>
            </a:extLst>
          </p:cNvPr>
          <p:cNvSpPr>
            <a:spLocks noGrp="1"/>
          </p:cNvSpPr>
          <p:nvPr>
            <p:ph type="title"/>
          </p:nvPr>
        </p:nvSpPr>
        <p:spPr>
          <a:xfrm>
            <a:off x="624068" y="192349"/>
            <a:ext cx="8596668" cy="926237"/>
          </a:xfrm>
        </p:spPr>
        <p:txBody>
          <a:bodyPr>
            <a:normAutofit fontScale="90000"/>
          </a:bodyPr>
          <a:lstStyle/>
          <a:p>
            <a:r>
              <a:rPr lang="en-US" dirty="0"/>
              <a:t>Number of Restaurants per Neighborhood</a:t>
            </a:r>
            <a:endParaRPr lang="en-IN" dirty="0"/>
          </a:p>
        </p:txBody>
      </p:sp>
      <p:pic>
        <p:nvPicPr>
          <p:cNvPr id="3" name="Picture 2">
            <a:extLst>
              <a:ext uri="{FF2B5EF4-FFF2-40B4-BE49-F238E27FC236}">
                <a16:creationId xmlns:a16="http://schemas.microsoft.com/office/drawing/2014/main" id="{9BEABEC2-8D61-4455-8381-F58A3AEE7810}"/>
              </a:ext>
            </a:extLst>
          </p:cNvPr>
          <p:cNvPicPr/>
          <p:nvPr/>
        </p:nvPicPr>
        <p:blipFill>
          <a:blip r:embed="rId2"/>
          <a:stretch>
            <a:fillRect/>
          </a:stretch>
        </p:blipFill>
        <p:spPr>
          <a:xfrm>
            <a:off x="364490" y="1018024"/>
            <a:ext cx="5731510" cy="5106035"/>
          </a:xfrm>
          <a:prstGeom prst="rect">
            <a:avLst/>
          </a:prstGeom>
        </p:spPr>
      </p:pic>
      <p:sp>
        <p:nvSpPr>
          <p:cNvPr id="4" name="TextBox 3">
            <a:extLst>
              <a:ext uri="{FF2B5EF4-FFF2-40B4-BE49-F238E27FC236}">
                <a16:creationId xmlns:a16="http://schemas.microsoft.com/office/drawing/2014/main" id="{42AE6058-6764-4B1C-A69F-C6E06BAD42F3}"/>
              </a:ext>
            </a:extLst>
          </p:cNvPr>
          <p:cNvSpPr txBox="1"/>
          <p:nvPr/>
        </p:nvSpPr>
        <p:spPr>
          <a:xfrm>
            <a:off x="6277888" y="2102474"/>
            <a:ext cx="4579502" cy="3508213"/>
          </a:xfrm>
          <a:prstGeom prst="rect">
            <a:avLst/>
          </a:prstGeom>
          <a:noFill/>
        </p:spPr>
        <p:txBody>
          <a:bodyPr wrap="square" rtlCol="0">
            <a:spAutoFit/>
          </a:bodyPr>
          <a:lstStyle/>
          <a:p>
            <a:pPr marL="0" marR="0">
              <a:lnSpc>
                <a:spcPct val="107000"/>
              </a:lnSpc>
              <a:spcBef>
                <a:spcPts val="120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First Canadian Place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is most popular for Asian Restaurants. So, if we are concerned with popularity of area, First Canadian Place, Underground City is ideal place to open new Asian Restaurant.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07000"/>
              </a:lnSpc>
              <a:spcBef>
                <a:spcPts val="120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To avoid the competition, we can choose neighbourhood with least number of restaurants to provide people with new place to enjoy Asian cuisine. Some of the neighbourhoods are </a:t>
            </a: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Commerce Court, Don Mills South, Fairview, </a:t>
            </a:r>
            <a:r>
              <a:rPr lang="en-IN" sz="1800" b="1"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Glencaim</a:t>
            </a:r>
            <a:r>
              <a:rPr lang="en-IN" sz="18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St. James Town</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etc.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603932890"/>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646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Trebuchet MS</vt:lpstr>
      <vt:lpstr>Wingdings 3</vt:lpstr>
      <vt:lpstr>Facet</vt:lpstr>
      <vt:lpstr>Analysis for opening a new Asian Restaurant</vt:lpstr>
      <vt:lpstr>Choosing right location for opening new Asian Restaurant in Toronto</vt:lpstr>
      <vt:lpstr>Data Acquisition and Cleaning</vt:lpstr>
      <vt:lpstr>Data Analysis and Data Visualization</vt:lpstr>
      <vt:lpstr>Number of Venues per Borough</vt:lpstr>
      <vt:lpstr>PowerPoint Presentation</vt:lpstr>
      <vt:lpstr>Number of Restaurants per Neighborhood</vt:lpstr>
      <vt:lpstr>Number of Asian Restaurants per Borough</vt:lpstr>
      <vt:lpstr>Number of Restaurants per Neighborhood</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opening a new Asian Restaurant</dc:title>
  <dc:creator>gurav</dc:creator>
  <cp:lastModifiedBy>gurav</cp:lastModifiedBy>
  <cp:revision>15</cp:revision>
  <dcterms:created xsi:type="dcterms:W3CDTF">2021-05-10T08:12:09Z</dcterms:created>
  <dcterms:modified xsi:type="dcterms:W3CDTF">2021-05-10T09:29:07Z</dcterms:modified>
</cp:coreProperties>
</file>