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57" r:id="rId4"/>
    <p:sldId id="269" r:id="rId5"/>
    <p:sldId id="276" r:id="rId6"/>
    <p:sldId id="259" r:id="rId7"/>
    <p:sldId id="270" r:id="rId8"/>
    <p:sldId id="274" r:id="rId9"/>
    <p:sldId id="275" r:id="rId10"/>
    <p:sldId id="263" r:id="rId11"/>
    <p:sldId id="278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2" r:id="rId24"/>
    <p:sldId id="261" r:id="rId25"/>
    <p:sldId id="294" r:id="rId26"/>
    <p:sldId id="292" r:id="rId27"/>
    <p:sldId id="273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52E4-AE7C-415F-914C-925204F4D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53312-A347-46DB-B138-7BD034B5B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39D4-C31C-46C9-8587-0E1F4DEB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F1BD-6A5D-4F8F-8B56-603593F0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D610-7A53-46C7-B93D-8022A015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01DB-55F5-4B7B-BDC2-694CFBAC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80BA-B570-4108-A16E-13F24200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BDDC-4A2D-437D-9790-E3A6585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DC95-6C65-4D73-9F62-56E2A4A2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3D9B-0462-405E-886D-3CBD5F71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0273A-EBE5-45F8-870A-F9C3CBEEB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83CF-6325-497E-9FAD-0FC91A3C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066D-B038-46ED-B044-79437262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2F2-609C-43E1-89E6-D1D1D2C6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9E9A-36DC-4B06-9A99-B2A0164C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B78-CBED-407E-9D81-96953E1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B86B-D4DF-46B2-B0BF-5723F69E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C9DD-6047-450A-89A3-3666EE78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00E6-5923-4EF2-B66D-74579112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0659-B43D-47F3-B3A9-E3E2F1D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4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AE9-634E-488E-979F-87E7935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1586-D5AD-4ABD-868F-F3DFF170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1D68-1965-4E7B-867D-CAE9EA0E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C41D-390E-468F-B977-97C73C46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C359-FCD1-47FC-B750-4037C4B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A3DA-CB0D-45EF-9F74-FAC4F6AD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BE7B-A47C-4AB9-A7C4-9123E5D3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19EC-56FF-4188-81A7-EC96E304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6933-623A-481B-9A94-818214E6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CF27-034C-487F-B092-092BBA4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32D59-0C1A-4F1A-9B9F-6EA65EA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5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A25-06B6-4AC1-AA9C-A4C65C72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8086-8247-47B1-97D9-3F4E770C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4EB9-D218-431A-A0F9-57C03026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C5253-DF26-4C3B-9C4A-D8E6240F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DA0E6-EA19-4B27-B438-CBFF97C8A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0E4C3-382F-4CD3-87D3-EB434959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03B38-2085-4B36-9F26-BAA8B12B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A13A4-84C1-4CF2-B2B8-7533AA67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6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B907-07E6-4843-A3E2-C449D86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EC65F-44C2-4B62-AE52-5E9B0660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349C-9303-4DBE-931E-8F5BA27E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56848-CFAE-4BEC-AA2F-D42B53D2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4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21E8-F9BD-43CC-8184-8773E34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0E164-730E-4903-BFBC-14372CD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9561-F317-4E44-B7F3-9AA82B78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9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6CEF-DD3C-41DB-8B17-6CDC8208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E58-FF1C-42F4-BC70-9D9A1B5E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A53C5-459F-41CD-8E07-BA9EB3D8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C167-E027-4ED2-B89A-90E7EF0F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0211-F50C-4E8A-A4FC-0234C610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35DB6-F946-4472-9D25-79F7D1A2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E203-2D4A-454C-B321-48E0FF48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002E-FCD5-455B-AE50-E159E48B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65483-8BDA-4049-91F6-C6C1B69C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F568-7A6E-4659-BDEF-4656753E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CE42E-8740-4DFD-BCAA-63CE3BB2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14049-FE4C-4834-8A28-9265481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4A382-548E-4D70-B22A-70185D41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0494-D4AE-411B-B8A1-B9F5F2F3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EA05-5630-42DF-999E-47324A029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E72F-2CF9-44DD-84DB-5B68A59B6C26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F4F0-9A1D-43F4-AECC-45E17A2E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8E58-46D3-48D2-A195-F07CD1F9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9FE6-FACC-4FDF-9C31-BE0D959A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3AA4-4870-4450-ABCD-8B3AE621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3" y="1935162"/>
            <a:ext cx="9445486" cy="2987675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Insights and Recommendations for Stakeholders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CC4C-7235-4E02-B98F-B4DD9575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39439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Helvetica Neue"/>
              </a:rPr>
              <a:t>Advanced Analytics for Organisational Impact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0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B27E15-5DF2-49C8-83E2-20D403B49D5F}"/>
              </a:ext>
            </a:extLst>
          </p:cNvPr>
          <p:cNvSpPr txBox="1"/>
          <p:nvPr/>
        </p:nvSpPr>
        <p:spPr>
          <a:xfrm>
            <a:off x="371060" y="591235"/>
            <a:ext cx="118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930"/>
              </a:spcBef>
              <a:spcAft>
                <a:spcPts val="0"/>
              </a:spcAft>
            </a:pPr>
            <a:r>
              <a:rPr lang="en-IN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Age vs Loyalty are not quite co-related hence not considered for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F693A-B278-4329-8863-50D351F9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19299"/>
            <a:ext cx="6715125" cy="42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23850"/>
            <a:ext cx="10934700" cy="5853113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Questions answered / Explored</a:t>
            </a: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 salary and spending score together help to predict loyalty points better?</a:t>
            </a: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 square is close to 1 explanatory power is strong </a:t>
            </a: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82 percent of variation of loyalty score explained by model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1unit increase in re-numeration then loyalty score will increase by 33.98 and 1 unit increase in spending score then loyalty score will increase by 32.89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Big absolute error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1A2BF-4587-4743-82DA-53667105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171729"/>
            <a:ext cx="6086475" cy="828675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284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627037"/>
            <a:ext cx="10515600" cy="5116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As per available data customer can be classified into three educational groups </a:t>
            </a:r>
            <a:r>
              <a:rPr lang="en-IN" sz="1800" dirty="0" err="1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Graduate','Highly</a:t>
            </a: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edu</a:t>
            </a: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','Under-Grad'. If we can build a model to predict customer educational background based on numeric independent variables like spending score, age etc. then this data can be used for promotional strategy </a:t>
            </a:r>
          </a:p>
          <a:p>
            <a:pPr marL="0" indent="0"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Questions answered / Explored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Whether classification can help to improve sales trend or give some insights ?</a:t>
            </a: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 accuracy of the model is 40%, which is not very accurate and therefore not useful as a predictive model. It seems that there is a 40% chance of success.</a:t>
            </a:r>
          </a:p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Graduate or highly graduate classification has more than 50% of precision. It predicts that 148 of the 271 (sum of the graduate row is 148+26+97), or 54%, were correctly predicted as Graduate.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6B7F-DC27-480E-A804-CCAD0A5B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05" y="5196138"/>
            <a:ext cx="5191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9" y="398941"/>
            <a:ext cx="10904621" cy="575986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 marketing department wants to better understand the usefulness of renumeration and spending scores to identify groups within the customer base that can be used to target specific market segments.</a:t>
            </a:r>
          </a:p>
          <a:p>
            <a:pPr marL="0" indent="0">
              <a:buNone/>
            </a:pPr>
            <a:endParaRPr lang="en-IN" sz="72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2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Questions answered 4</a:t>
            </a:r>
          </a:p>
          <a:p>
            <a:pPr marL="0" marR="28575" lvl="0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groups within the customer base can be used to target specific market segments?</a:t>
            </a:r>
          </a:p>
          <a:p>
            <a:pPr marL="0" marR="28575" lvl="0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endParaRPr lang="en-IN" sz="72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72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 marketing segments can be determined as The number of predicted values per class indicates a better distribution for k=5 than k=6. 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7200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Possible marketing segments: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High spending-high salary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Low spending –low income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Low spending high salary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Low salary high spending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72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Medium spending and earning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58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22B-4C0E-4716-94E0-988C872B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0"/>
            <a:ext cx="10515600" cy="915699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Clustering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14097-E8DD-4951-9266-E375E7A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3" y="1325563"/>
            <a:ext cx="52292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5F0F2-D69F-4EEF-B005-942792E5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77" y="1518068"/>
            <a:ext cx="5019675" cy="3457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D9C7E-2E20-4B9C-841C-A54A47F8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17" y="5394325"/>
            <a:ext cx="2745457" cy="119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75BF66-5A5E-4051-8AEE-5C549D16A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242" y="5526403"/>
            <a:ext cx="2286000" cy="933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C449F-0D94-4AD8-93A6-D4AD595E879C}"/>
              </a:ext>
            </a:extLst>
          </p:cNvPr>
          <p:cNvSpPr txBox="1"/>
          <p:nvPr/>
        </p:nvSpPr>
        <p:spPr>
          <a:xfrm>
            <a:off x="1704473" y="1046945"/>
            <a:ext cx="1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44D3A-2DC1-432F-BE48-37DBA5081E40}"/>
              </a:ext>
            </a:extLst>
          </p:cNvPr>
          <p:cNvSpPr txBox="1"/>
          <p:nvPr/>
        </p:nvSpPr>
        <p:spPr>
          <a:xfrm>
            <a:off x="8638673" y="1231611"/>
            <a:ext cx="1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6</a:t>
            </a:r>
          </a:p>
        </p:txBody>
      </p:sp>
    </p:spTree>
    <p:extLst>
      <p:ext uri="{BB962C8B-B14F-4D97-AF65-F5344CB8AC3E}">
        <p14:creationId xmlns:p14="http://schemas.microsoft.com/office/powerpoint/2010/main" val="146728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555207"/>
            <a:ext cx="10515600" cy="511678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reviews were downloaded from the website of Turtle Games. This data will used to steer the marketing department on how to approach future campaigns. 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Questions answered / Explored</a:t>
            </a:r>
          </a:p>
          <a:p>
            <a:pPr marL="0" marR="28575" lvl="0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social data (e.g. customer reviews) can be used to inform marketing campaigns?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</a:p>
          <a:p>
            <a:pPr lvl="1">
              <a:lnSpc>
                <a:spcPct val="115000"/>
              </a:lnSpc>
              <a:buSzPts val="1000"/>
              <a:tabLst>
                <a:tab pos="9144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Book, fun, time, new, card, tiles, one are frequently used words 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Reviews are more fact based and objective and polarity are more positive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Most of the negative comments are related to disappointments where expectation or commitments are not met.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56354-5CE2-4823-9CCB-24B7C797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44" y="4307644"/>
            <a:ext cx="4600233" cy="2499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1CAC6-EDA3-4276-A536-C2E8A6F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78" y="4110251"/>
            <a:ext cx="4763849" cy="26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372D-F6EB-43CE-8B5B-16705AE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3" y="-27296"/>
            <a:ext cx="10515600" cy="1325563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Negative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81A7D-505C-4C08-8BAD-7FB2BE23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3" y="1185721"/>
            <a:ext cx="631507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6B59E-2221-485D-B8FE-6A566FA1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3" y="4386121"/>
            <a:ext cx="6276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9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BE8F-37C6-40FF-92CA-6CC155A2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6" y="222249"/>
            <a:ext cx="10515600" cy="1325563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Positive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690D7-C238-4A33-87D6-ADB42774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" y="1356744"/>
            <a:ext cx="574357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24D65-19E1-4B5A-B67D-C3154A41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27273"/>
            <a:ext cx="5847616" cy="39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3D8-DBE4-4943-86BB-5EB0AF5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82293"/>
            <a:ext cx="10515600" cy="1325563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Named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E752E-EF66-4463-898F-60538B21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2" y="1176337"/>
            <a:ext cx="3629025" cy="2847975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52EDC-BF77-4A88-9ADD-2C12FF8E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024312"/>
            <a:ext cx="930592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40EBD-C213-47F0-A5B5-F1BA0D19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4967288"/>
            <a:ext cx="9439275" cy="142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2BB1CA-EF38-4714-BBDE-598DE4DDFFD5}"/>
              </a:ext>
            </a:extLst>
          </p:cNvPr>
          <p:cNvSpPr/>
          <p:nvPr/>
        </p:nvSpPr>
        <p:spPr>
          <a:xfrm>
            <a:off x="3916907" y="4024312"/>
            <a:ext cx="1937983" cy="588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84265-CDCB-4EEE-8916-53041882FD90}"/>
              </a:ext>
            </a:extLst>
          </p:cNvPr>
          <p:cNvSpPr/>
          <p:nvPr/>
        </p:nvSpPr>
        <p:spPr>
          <a:xfrm>
            <a:off x="6223379" y="5214937"/>
            <a:ext cx="2647666" cy="571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6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418730"/>
            <a:ext cx="11349251" cy="511678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Questions answered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What is the impact on sales per product  ?</a:t>
            </a:r>
          </a:p>
          <a:p>
            <a:pPr marL="0" lvl="0" indent="0">
              <a:spcAft>
                <a:spcPts val="0"/>
              </a:spcAft>
              <a:buNone/>
            </a:pP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Most of the products have global sale below 10 million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Product 107 has highest global sale.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Most of the game platform has NA sale below 10 million pound and maximum NA sale is through PS </a:t>
            </a: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F47EE-1A62-47B4-B39B-15789F00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110462"/>
            <a:ext cx="55340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0187C-0592-4369-8656-4C5B145E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77" y="3544543"/>
            <a:ext cx="3430377" cy="27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D8-7F8B-43AD-B458-08AF248C0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Helvetica Neue"/>
              </a:rPr>
              <a:t>Background Context</a:t>
            </a:r>
          </a:p>
        </p:txBody>
      </p:sp>
    </p:spTree>
    <p:extLst>
      <p:ext uri="{BB962C8B-B14F-4D97-AF65-F5344CB8AC3E}">
        <p14:creationId xmlns:p14="http://schemas.microsoft.com/office/powerpoint/2010/main" val="264268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0FFF-CE27-48F7-A541-26809303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452057"/>
            <a:ext cx="10515600" cy="4351338"/>
          </a:xfrm>
        </p:spPr>
        <p:txBody>
          <a:bodyPr/>
          <a:lstStyle/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Indicating NA region sale has more contribution in global sale</a:t>
            </a:r>
          </a:p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Every year global sales are higher for these publishers: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D8863-0268-424E-8588-20C3984C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39526"/>
            <a:ext cx="7209183" cy="3751402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103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92" y="481724"/>
            <a:ext cx="10515600" cy="511678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IN" sz="1800" b="1" i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Further Trends and insights: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15884-035F-419C-9C9E-1FF7DC7A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4" y="1906458"/>
            <a:ext cx="3000375" cy="866775"/>
          </a:xfrm>
          <a:prstGeom prst="rect">
            <a:avLst/>
          </a:prstGeom>
          <a:ln>
            <a:solidFill>
              <a:schemeClr val="accent1">
                <a:alpha val="98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BE894-9663-478F-A9D9-F27C4FBF24C5}"/>
              </a:ext>
            </a:extLst>
          </p:cNvPr>
          <p:cNvSpPr txBox="1"/>
          <p:nvPr/>
        </p:nvSpPr>
        <p:spPr>
          <a:xfrm>
            <a:off x="231292" y="1384919"/>
            <a:ext cx="7404750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715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</a:pPr>
            <a:r>
              <a:rPr lang="en-IN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107 has maximum EU sale and Wii platform has more sale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C4E8A-E2A8-43FC-B67E-FF7B67689C39}"/>
              </a:ext>
            </a:extLst>
          </p:cNvPr>
          <p:cNvSpPr txBox="1"/>
          <p:nvPr/>
        </p:nvSpPr>
        <p:spPr>
          <a:xfrm>
            <a:off x="411514" y="2916658"/>
            <a:ext cx="6096000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715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</a:pPr>
            <a:r>
              <a:rPr lang="en-IN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 contributions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3F910B-F78B-47A8-9E2F-ABBE3EE5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3457021"/>
            <a:ext cx="1447800" cy="1714500"/>
          </a:xfrm>
          <a:prstGeom prst="rect">
            <a:avLst/>
          </a:prstGeom>
          <a:ln>
            <a:solidFill>
              <a:schemeClr val="accent1">
                <a:alpha val="97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0C1DA-3E2D-4784-A3DF-CA5E82E6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16" y="3450446"/>
            <a:ext cx="3028950" cy="1914525"/>
          </a:xfrm>
          <a:prstGeom prst="rect">
            <a:avLst/>
          </a:prstGeom>
          <a:ln>
            <a:solidFill>
              <a:schemeClr val="accent1">
                <a:alpha val="97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C483C2-3FAA-4306-86F4-D08B25F5B73E}"/>
              </a:ext>
            </a:extLst>
          </p:cNvPr>
          <p:cNvSpPr txBox="1"/>
          <p:nvPr/>
        </p:nvSpPr>
        <p:spPr>
          <a:xfrm>
            <a:off x="5069120" y="2937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NA sale is from </a:t>
            </a:r>
            <a:r>
              <a:rPr lang="en-IN" sz="1800" b="1" dirty="0" err="1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wii</a:t>
            </a:r>
            <a:r>
              <a:rPr lang="en-IN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293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0BB-10A3-4F83-ADB6-D02F312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3514"/>
            <a:ext cx="10515600" cy="1325563"/>
          </a:xfrm>
        </p:spPr>
        <p:txBody>
          <a:bodyPr/>
          <a:lstStyle/>
          <a:p>
            <a:r>
              <a:rPr lang="en-IN" sz="1800" b="1" i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Co-relation between sale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A6066-852C-4A33-9B02-0F6A2E1F1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65" y="1735954"/>
            <a:ext cx="4800600" cy="847725"/>
          </a:xfrm>
          <a:ln>
            <a:solidFill>
              <a:schemeClr val="accent1">
                <a:alpha val="98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2E293-3FD3-4BDC-9CC2-B44245C09838}"/>
              </a:ext>
            </a:extLst>
          </p:cNvPr>
          <p:cNvSpPr txBox="1"/>
          <p:nvPr/>
        </p:nvSpPr>
        <p:spPr>
          <a:xfrm>
            <a:off x="702365" y="3581297"/>
            <a:ext cx="10719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between NA and Global sale is 0.93. A positive correlation coefficient suggests that the two variables vary in the same direction. That means as the one increases, so does the other; and if one decreases, the other does too. Again the coefficient is closer to 1, meaning there is a strong positive correlation. This means that </a:t>
            </a:r>
            <a:r>
              <a:rPr lang="en-IN" sz="180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sale strongly correlates with Global sale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83980C-52C7-4A5B-9885-14D61ABB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275"/>
            <a:ext cx="3876675" cy="3133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0699B-AA0B-4435-8A72-983E2BC41733}"/>
              </a:ext>
            </a:extLst>
          </p:cNvPr>
          <p:cNvSpPr txBox="1"/>
          <p:nvPr/>
        </p:nvSpPr>
        <p:spPr>
          <a:xfrm>
            <a:off x="1100167" y="5191888"/>
            <a:ext cx="9991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 global sales based on provided values as MLR model </a:t>
            </a:r>
            <a:r>
              <a:rPr lang="en-IN" sz="180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96%---very accurate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16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D8-7F8B-43AD-B458-08AF248C0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Helvetica Neue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995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5" y="578910"/>
            <a:ext cx="10515600" cy="5116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Multiple linear regression model with around 82% accuracy should be utilised to predict customer loyalty score</a:t>
            </a:r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this can help to explain customer based on their income and spending history how much loyalty points they can gain and can help to attract more customers</a:t>
            </a:r>
          </a:p>
          <a:p>
            <a:r>
              <a:rPr lang="en-IN" sz="19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Even though classification model to classify customers with educational background is just 40% accurate But if there are no extra budget required then it could be worth exploring promotional strategies </a:t>
            </a:r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as graduate or highly graduate classification has more than 50% of precision. promotional strategy like graduate or highly educated group of customers are offered discount on books or video game promotions targeted for under graduates etc.</a:t>
            </a:r>
          </a:p>
          <a:p>
            <a:r>
              <a:rPr lang="en-IN" sz="19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Correct clustering of 5 can help with targeted marketing </a:t>
            </a:r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Example high earning high spending customers are premium customers, and low income , low spending customers can be least prioritised. High income low spending customer base can be targeted</a:t>
            </a:r>
          </a:p>
          <a:p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Most of the negative reviews are related to </a:t>
            </a:r>
            <a:r>
              <a:rPr lang="en-IN" sz="19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difficulty in following instructions or not suitable for age, work on this</a:t>
            </a:r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. Also most negative reviews are related to disappointments where expectations or claims are not met</a:t>
            </a:r>
          </a:p>
          <a:p>
            <a:r>
              <a:rPr lang="en-IN" sz="19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Positive reviews are related to </a:t>
            </a:r>
            <a:r>
              <a:rPr lang="en-IN" sz="19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activity books games, these games should be focused</a:t>
            </a:r>
          </a:p>
          <a:p>
            <a:endParaRPr lang="en-IN" sz="19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62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372D-F6EB-43CE-8B5B-16705AE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3" y="-27296"/>
            <a:ext cx="10515600" cy="1325563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Negative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81A7D-505C-4C08-8BAD-7FB2BE23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3" y="1185721"/>
            <a:ext cx="631507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6B59E-2221-485D-B8FE-6A566FA1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3" y="4386121"/>
            <a:ext cx="6276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A3B-B5AD-4DA0-A8A8-545E7A8B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236788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More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B5EF-08E6-4E20-A275-B108B5CB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8" y="1253331"/>
            <a:ext cx="10515600" cy="4351338"/>
          </a:xfrm>
        </p:spPr>
        <p:txBody>
          <a:bodyPr/>
          <a:lstStyle/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Nort America Region has </a:t>
            </a: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more sale mostly for 107 product Wii and PS* platforms so this should be maintained or further explored</a:t>
            </a:r>
          </a:p>
          <a:p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There is </a:t>
            </a: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potential to increase EU sale </a:t>
            </a:r>
          </a:p>
          <a:p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Yearly Sale is increasing for Action and simulation and decreasing for sports this should be part of sale increase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469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D8-7F8B-43AD-B458-08AF248C0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5900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C52F-18BF-4908-8134-8DAF028C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8" y="18255"/>
            <a:ext cx="10515600" cy="1325563"/>
          </a:xfrm>
        </p:spPr>
        <p:txBody>
          <a:bodyPr/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20E3-2B19-4BFA-899A-6D3A3AF2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17"/>
            <a:ext cx="10515600" cy="45469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There are some highly accurate models which should be further explored to get right predictions on global sale or customer loyalty points. This can help to outline future strategy.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Proper clustering and classification should be explored for </a:t>
            </a:r>
            <a:r>
              <a:rPr lang="en-IN" sz="1800" b="1" dirty="0" err="1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tragetted</a:t>
            </a: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marketing and this should be weighed based on accuracy plus benefits plus expenses to implement marketing strategy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Customer reviews, word clouds , frequency and named entities these NLP techniques when effectively used can help to increase sale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Detailed exploration on which products, </a:t>
            </a:r>
            <a:r>
              <a:rPr lang="en-IN" sz="1800" b="1" dirty="0" err="1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generes</a:t>
            </a: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platforms and region can bring more profit or have potential to increase sale should help</a:t>
            </a:r>
          </a:p>
        </p:txBody>
      </p:sp>
    </p:spTree>
    <p:extLst>
      <p:ext uri="{BB962C8B-B14F-4D97-AF65-F5344CB8AC3E}">
        <p14:creationId xmlns:p14="http://schemas.microsoft.com/office/powerpoint/2010/main" val="22154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E38-78F7-4F6E-97F4-B2C496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206099"/>
            <a:ext cx="10515600" cy="6950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1060174"/>
            <a:ext cx="11019183" cy="4969565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 -- a toy manufacturer and retailer with a global customer base wants to Apply predictive models, advanced data visualisations to understand and predict customer buying patterns, customer background, customer views about products / discounts etc.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have an objective of</a:t>
            </a:r>
            <a:r>
              <a:rPr lang="en-IN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employing data driven business strategies so that they can improve overall sales and profit.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2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E38-78F7-4F6E-97F4-B2C496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206099"/>
            <a:ext cx="10515600" cy="6950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Questions to support 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116789"/>
          </a:xfrm>
        </p:spPr>
        <p:txBody>
          <a:bodyPr/>
          <a:lstStyle/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customers accumulate loyalty points?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groups within the customer base can be used to target specific market segments?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social data (e.g. customer reviews) can be used to inform marketing campaigns?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 impact that each product has on sales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reliable the data is (e.g., normal distribution, skewness, or kurtosis)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What the relationship(s) is/are (if any) between North American, European, and global sales?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28575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Additional Questions for client or exploration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Does high salary and high spending score together result in more loyalty points?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Customer classification by educational background can bring some benefits?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 we can improve customer review and summary  capturing so that we get correct inputs and sentiments</a:t>
            </a:r>
          </a:p>
          <a:p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2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D8-7F8B-43AD-B458-08AF248C0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Helvetica Neue"/>
              </a:rPr>
              <a:t>Data Import, exploration</a:t>
            </a:r>
            <a:br>
              <a:rPr lang="en-IN" sz="4400" b="1" dirty="0">
                <a:solidFill>
                  <a:srgbClr val="000000"/>
                </a:solidFill>
                <a:latin typeface="Helvetica Neue"/>
              </a:rPr>
            </a:br>
            <a:r>
              <a:rPr lang="en-IN" sz="4400" b="1" dirty="0">
                <a:solidFill>
                  <a:srgbClr val="000000"/>
                </a:solidFill>
                <a:latin typeface="Helvetica Neue"/>
              </a:rPr>
              <a:t> and cleaning</a:t>
            </a:r>
          </a:p>
        </p:txBody>
      </p:sp>
    </p:spTree>
    <p:extLst>
      <p:ext uri="{BB962C8B-B14F-4D97-AF65-F5344CB8AC3E}">
        <p14:creationId xmlns:p14="http://schemas.microsoft.com/office/powerpoint/2010/main" val="30375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E38-78F7-4F6E-97F4-B2C496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206099"/>
            <a:ext cx="10515600" cy="6950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Data ingestion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116789"/>
          </a:xfrm>
        </p:spPr>
        <p:txBody>
          <a:bodyPr/>
          <a:lstStyle/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Imported the necessary libraries (e.g. Pandas and Numpy) for functions and seaborn, matplotlib for visualisation etc. </a:t>
            </a:r>
          </a:p>
          <a:p>
            <a:pPr marR="28575" lvl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Imported csv file into data frame with proper naming conventions </a:t>
            </a:r>
          </a:p>
          <a:p>
            <a:pPr marR="28575" lvl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Explored summary of data frame like columns, rows, null values, datatypes etc. Also Descriptive statistics are explored using describe method.</a:t>
            </a:r>
          </a:p>
          <a:p>
            <a:pPr marR="28575" lvl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Missing values are checked for each column using isna().sum(), there are no missing values</a:t>
            </a:r>
          </a:p>
          <a:p>
            <a:pPr marR="28575" lvl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Cleaned up the dataframe by removing unnecessary columns like language and renamed column with suitable titles</a:t>
            </a:r>
          </a:p>
        </p:txBody>
      </p:sp>
    </p:spTree>
    <p:extLst>
      <p:ext uri="{BB962C8B-B14F-4D97-AF65-F5344CB8AC3E}">
        <p14:creationId xmlns:p14="http://schemas.microsoft.com/office/powerpoint/2010/main" val="10648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D8-7F8B-43AD-B458-08AF248C0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Helvetica Neue"/>
              </a:rPr>
              <a:t> Data Insights, Observations and Trends</a:t>
            </a:r>
            <a:br>
              <a:rPr lang="en-IN" sz="4400" b="1" dirty="0">
                <a:solidFill>
                  <a:srgbClr val="000000"/>
                </a:solidFill>
                <a:latin typeface="Helvetica Neue"/>
              </a:rPr>
            </a:br>
            <a:endParaRPr lang="en-IN" sz="2000" b="1" dirty="0">
              <a:solidFill>
                <a:srgbClr val="393D3E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6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2CB-1EF7-499A-B332-2A268AB6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2" y="0"/>
            <a:ext cx="10515600" cy="5116789"/>
          </a:xfrm>
        </p:spPr>
        <p:txBody>
          <a:bodyPr/>
          <a:lstStyle/>
          <a:p>
            <a:pPr marL="0" indent="0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28575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Question Answered/Explored</a:t>
            </a:r>
          </a:p>
          <a:p>
            <a:pPr marL="0" marR="28575" lvl="1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How customers accumulate loyalty points </a:t>
            </a:r>
          </a:p>
          <a:p>
            <a:pPr marL="0" marR="28575" lvl="1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endParaRPr lang="en-IN" sz="1800" dirty="0">
              <a:solidFill>
                <a:srgbClr val="555555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28575" lvl="1" indent="0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u="sng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Trends and insights: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45% of the total variability of loyalty points, is explained by the variability of spending which is not highly accurate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Here, if the spending  changes by 1 unit the loyalty will change by 33.0617 units.</a:t>
            </a:r>
          </a:p>
          <a:p>
            <a:pPr marR="28575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IN" sz="1800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Around 38% of the total variability of loyalty points, is explained by the variability of Renumeration</a:t>
            </a:r>
          </a:p>
          <a:p>
            <a:endParaRPr lang="en-IN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00BAD0D-8BC4-4D90-8D27-A98C0500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81" y="3109386"/>
            <a:ext cx="3345638" cy="374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5ED78-8B43-4119-ACF1-27FF4337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08" y="3096031"/>
            <a:ext cx="3512086" cy="37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E38-78F7-4F6E-97F4-B2C496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206099"/>
            <a:ext cx="10515600" cy="6950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Linear Regression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79823-42FF-4688-928D-88DE3A5A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87" y="1381051"/>
            <a:ext cx="4562475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33B3C-6E1E-44CC-B0D2-3DB7A79A3056}"/>
              </a:ext>
            </a:extLst>
          </p:cNvPr>
          <p:cNvSpPr txBox="1"/>
          <p:nvPr/>
        </p:nvSpPr>
        <p:spPr>
          <a:xfrm>
            <a:off x="334616" y="4951828"/>
            <a:ext cx="11419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555555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Squared distance of observations from line of best fit increases for higher spending score and renumeration on both sides of line of fit. </a:t>
            </a:r>
            <a:r>
              <a:rPr lang="en-IN" dirty="0">
                <a:solidFill>
                  <a:srgbClr val="555555"/>
                </a:solidFill>
                <a:highlight>
                  <a:srgbClr val="FFFF00"/>
                </a:highlight>
                <a:latin typeface="Helvetica" panose="020B0604020202020204" pitchFamily="34" charset="0"/>
                <a:cs typeface="Times New Roman" panose="02020603050405020304" pitchFamily="18" charset="0"/>
              </a:rPr>
              <a:t>Good prediction results for lower or middle level income or spending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3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1436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Helvetica Neue</vt:lpstr>
      <vt:lpstr>Roboto</vt:lpstr>
      <vt:lpstr>Symbol</vt:lpstr>
      <vt:lpstr>Times New Roman</vt:lpstr>
      <vt:lpstr>Wingdings</vt:lpstr>
      <vt:lpstr>Office Theme</vt:lpstr>
      <vt:lpstr>Insights and Recommendations for Stakeholders </vt:lpstr>
      <vt:lpstr>Background Context</vt:lpstr>
      <vt:lpstr>Business Context</vt:lpstr>
      <vt:lpstr>Questions to support business objectives</vt:lpstr>
      <vt:lpstr>Data Import, exploration  and cleaning</vt:lpstr>
      <vt:lpstr>Data ingestion and wrangling</vt:lpstr>
      <vt:lpstr> Data Insights, Observations and Trends </vt:lpstr>
      <vt:lpstr>PowerPoint Presentation</vt:lpstr>
      <vt:lpstr>Linear Regression Results</vt:lpstr>
      <vt:lpstr>PowerPoint Presentation</vt:lpstr>
      <vt:lpstr>PowerPoint Presentation</vt:lpstr>
      <vt:lpstr>PowerPoint Presentation</vt:lpstr>
      <vt:lpstr>PowerPoint Presentation</vt:lpstr>
      <vt:lpstr>Clustering Diagrams</vt:lpstr>
      <vt:lpstr>PowerPoint Presentation</vt:lpstr>
      <vt:lpstr>Negative reviews</vt:lpstr>
      <vt:lpstr>Positive Reviews</vt:lpstr>
      <vt:lpstr>Named entities</vt:lpstr>
      <vt:lpstr>PowerPoint Presentation</vt:lpstr>
      <vt:lpstr>PowerPoint Presentation</vt:lpstr>
      <vt:lpstr>PowerPoint Presentation</vt:lpstr>
      <vt:lpstr>Co-relation between sale values</vt:lpstr>
      <vt:lpstr>Recommendations</vt:lpstr>
      <vt:lpstr>PowerPoint Presentation</vt:lpstr>
      <vt:lpstr>Negative reviews</vt:lpstr>
      <vt:lpstr>More Recommendations</vt:lpstr>
      <vt:lpstr>Conclusion</vt:lpstr>
      <vt:lpstr>Conclusions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2Market Data Analytics Project</dc:title>
  <dc:creator>Patkar, Shraddha</dc:creator>
  <cp:lastModifiedBy>Patkar, Shraddha</cp:lastModifiedBy>
  <cp:revision>4</cp:revision>
  <dcterms:created xsi:type="dcterms:W3CDTF">2022-09-05T14:25:59Z</dcterms:created>
  <dcterms:modified xsi:type="dcterms:W3CDTF">2023-01-01T14:53:07Z</dcterms:modified>
</cp:coreProperties>
</file>