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9" r:id="rId6"/>
    <p:sldId id="274" r:id="rId7"/>
    <p:sldId id="275" r:id="rId8"/>
    <p:sldId id="263" r:id="rId9"/>
    <p:sldId id="278" r:id="rId10"/>
    <p:sldId id="280" r:id="rId11"/>
    <p:sldId id="277" r:id="rId12"/>
    <p:sldId id="272" r:id="rId13"/>
    <p:sldId id="279" r:id="rId14"/>
    <p:sldId id="281" r:id="rId15"/>
    <p:sldId id="273" r:id="rId16"/>
    <p:sldId id="258"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F52E4-AE7C-415F-914C-925204F4D4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C53312-A347-46DB-B138-7BD034B5B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D039D4-C31C-46C9-8587-0E1F4DEBAEF7}"/>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5" name="Footer Placeholder 4">
            <a:extLst>
              <a:ext uri="{FF2B5EF4-FFF2-40B4-BE49-F238E27FC236}">
                <a16:creationId xmlns:a16="http://schemas.microsoft.com/office/drawing/2014/main" id="{5C8AF1BD-6A5D-4F8F-8B56-603593F0B8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5D610-7A53-46C7-B93D-8022A0155700}"/>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283108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801DB-55F5-4B7B-BDC2-694CFBACFB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880BA-B570-4108-A16E-13F24200B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9BDDC-4A2D-437D-9790-E3A6585876AB}"/>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5" name="Footer Placeholder 4">
            <a:extLst>
              <a:ext uri="{FF2B5EF4-FFF2-40B4-BE49-F238E27FC236}">
                <a16:creationId xmlns:a16="http://schemas.microsoft.com/office/drawing/2014/main" id="{FCFFDC95-6C65-4D73-9F62-56E2A4A21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23D9B-0462-405E-886D-3CBD5F718276}"/>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388350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0273A-EBE5-45F8-870A-F9C3CBEEBF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5E83CF-6325-497E-9FAD-0FC91A3CB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1066D-B038-46ED-B044-79437262D77F}"/>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5" name="Footer Placeholder 4">
            <a:extLst>
              <a:ext uri="{FF2B5EF4-FFF2-40B4-BE49-F238E27FC236}">
                <a16:creationId xmlns:a16="http://schemas.microsoft.com/office/drawing/2014/main" id="{E70EF2F2-609C-43E1-89E6-D1D1D2C6E3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A9E9A-36DC-4B06-9A99-B2A0164C4165}"/>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72582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6B78-CBED-407E-9D81-96953E1E30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B2B86B-D4DF-46B2-B0BF-5723F69EEC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AFC9DD-6047-450A-89A3-3666EE783C3A}"/>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5" name="Footer Placeholder 4">
            <a:extLst>
              <a:ext uri="{FF2B5EF4-FFF2-40B4-BE49-F238E27FC236}">
                <a16:creationId xmlns:a16="http://schemas.microsoft.com/office/drawing/2014/main" id="{378500E6-5923-4EF2-B66D-745791126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B0659-B43D-47F3-B3A9-E3E2F1D06759}"/>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59694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BAE9-634E-488E-979F-87E793585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101586-D5AD-4ABD-868F-F3DFF170E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B1D68-1965-4E7B-867D-CAE9EA0E3D4A}"/>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5" name="Footer Placeholder 4">
            <a:extLst>
              <a:ext uri="{FF2B5EF4-FFF2-40B4-BE49-F238E27FC236}">
                <a16:creationId xmlns:a16="http://schemas.microsoft.com/office/drawing/2014/main" id="{2577C41D-390E-468F-B977-97C73C466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A9C359-FCD1-47FC-B750-4037C4B47796}"/>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167607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A3DA-CB0D-45EF-9F74-FAC4F6ADD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08BE7B-A47C-4AB9-A7C4-9123E5D3E9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EA19EC-56FF-4188-81A7-EC96E30435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1E6933-623A-481B-9A94-818214E67DAF}"/>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6" name="Footer Placeholder 5">
            <a:extLst>
              <a:ext uri="{FF2B5EF4-FFF2-40B4-BE49-F238E27FC236}">
                <a16:creationId xmlns:a16="http://schemas.microsoft.com/office/drawing/2014/main" id="{8331CF27-034C-487F-B092-092BBA47F8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32D59-0C1A-4F1A-9B9F-6EA65EA2CA6B}"/>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265685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81A25-06B6-4AC1-AA9C-A4C65C721F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178086-8247-47B1-97D9-3F4E770CB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244EB9-D218-431A-A0F9-57C030267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7C5253-DF26-4C3B-9C4A-D8E6240FF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5DA0E6-EA19-4B27-B438-CBFF97C8A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50E4C3-382F-4CD3-87D3-EB434959CFA7}"/>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8" name="Footer Placeholder 7">
            <a:extLst>
              <a:ext uri="{FF2B5EF4-FFF2-40B4-BE49-F238E27FC236}">
                <a16:creationId xmlns:a16="http://schemas.microsoft.com/office/drawing/2014/main" id="{82A03B38-2085-4B36-9F26-BAA8B12BCC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DA13A4-84C1-4CF2-B2B8-7533AA670D5A}"/>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187426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B907-07E6-4843-A3E2-C449D86998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DEC65F-44C2-4B62-AE52-5E9B0660E363}"/>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4" name="Footer Placeholder 3">
            <a:extLst>
              <a:ext uri="{FF2B5EF4-FFF2-40B4-BE49-F238E27FC236}">
                <a16:creationId xmlns:a16="http://schemas.microsoft.com/office/drawing/2014/main" id="{C634349C-9303-4DBE-931E-8F5BA27E58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D56848-CFAE-4BEC-AA2F-D42B53D2C2A5}"/>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1833043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821E8-F9BD-43CC-8184-8773E346FAB2}"/>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3" name="Footer Placeholder 2">
            <a:extLst>
              <a:ext uri="{FF2B5EF4-FFF2-40B4-BE49-F238E27FC236}">
                <a16:creationId xmlns:a16="http://schemas.microsoft.com/office/drawing/2014/main" id="{A0D0E164-730E-4903-BFBC-14372CD518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D49561-F317-4E44-B7F3-9AA82B78E331}"/>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376429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6CEF-DD3C-41DB-8B17-6CDC8208F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CE1E58-FF1C-42F4-BC70-9D9A1B5E6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5A53C5-459F-41CD-8E07-BA9EB3D85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8C167-E027-4ED2-B89A-90E7EF0F83A0}"/>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6" name="Footer Placeholder 5">
            <a:extLst>
              <a:ext uri="{FF2B5EF4-FFF2-40B4-BE49-F238E27FC236}">
                <a16:creationId xmlns:a16="http://schemas.microsoft.com/office/drawing/2014/main" id="{B7360211-F50C-4E8A-A4FC-0234C610D2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35DB6-F946-4472-9D25-79F7D1A22C70}"/>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208816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E203-2D4A-454C-B321-48E0FF48B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4D002E-FCD5-455B-AE50-E159E48B6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465483-8BDA-4049-91F6-C6C1B69C8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3F568-7A6E-4659-BDEF-4656753EE94D}"/>
              </a:ext>
            </a:extLst>
          </p:cNvPr>
          <p:cNvSpPr>
            <a:spLocks noGrp="1"/>
          </p:cNvSpPr>
          <p:nvPr>
            <p:ph type="dt" sz="half" idx="10"/>
          </p:nvPr>
        </p:nvSpPr>
        <p:spPr/>
        <p:txBody>
          <a:bodyPr/>
          <a:lstStyle/>
          <a:p>
            <a:fld id="{82E4E72F-2CF9-44DD-84DB-5B68A59B6C26}" type="datetimeFigureOut">
              <a:rPr lang="en-IN" smtClean="0"/>
              <a:t>26-10-2022</a:t>
            </a:fld>
            <a:endParaRPr lang="en-IN"/>
          </a:p>
        </p:txBody>
      </p:sp>
      <p:sp>
        <p:nvSpPr>
          <p:cNvPr id="6" name="Footer Placeholder 5">
            <a:extLst>
              <a:ext uri="{FF2B5EF4-FFF2-40B4-BE49-F238E27FC236}">
                <a16:creationId xmlns:a16="http://schemas.microsoft.com/office/drawing/2014/main" id="{73CCE42E-8740-4DFD-BCAA-63CE3BB2C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314049-FE4C-4834-8A28-926548196635}"/>
              </a:ext>
            </a:extLst>
          </p:cNvPr>
          <p:cNvSpPr>
            <a:spLocks noGrp="1"/>
          </p:cNvSpPr>
          <p:nvPr>
            <p:ph type="sldNum" sz="quarter" idx="12"/>
          </p:nvPr>
        </p:nvSpPr>
        <p:spPr/>
        <p:txBody>
          <a:bodyPr/>
          <a:lstStyle/>
          <a:p>
            <a:fld id="{1C819FE6-FACC-4FDF-9C31-BE0D959A89EB}" type="slidenum">
              <a:rPr lang="en-IN" smtClean="0"/>
              <a:t>‹#›</a:t>
            </a:fld>
            <a:endParaRPr lang="en-IN"/>
          </a:p>
        </p:txBody>
      </p:sp>
    </p:spTree>
    <p:extLst>
      <p:ext uri="{BB962C8B-B14F-4D97-AF65-F5344CB8AC3E}">
        <p14:creationId xmlns:p14="http://schemas.microsoft.com/office/powerpoint/2010/main" val="387650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B4A382-548E-4D70-B22A-70185D412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630494-D4AE-411B-B8A1-B9F5F2F3D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E3EA05-5630-42DF-999E-47324A029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4E72F-2CF9-44DD-84DB-5B68A59B6C26}" type="datetimeFigureOut">
              <a:rPr lang="en-IN" smtClean="0"/>
              <a:t>26-10-2022</a:t>
            </a:fld>
            <a:endParaRPr lang="en-IN"/>
          </a:p>
        </p:txBody>
      </p:sp>
      <p:sp>
        <p:nvSpPr>
          <p:cNvPr id="5" name="Footer Placeholder 4">
            <a:extLst>
              <a:ext uri="{FF2B5EF4-FFF2-40B4-BE49-F238E27FC236}">
                <a16:creationId xmlns:a16="http://schemas.microsoft.com/office/drawing/2014/main" id="{2E15F4F0-9A1D-43F4-AECC-45E17A2E9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D78E58-46D3-48D2-A195-F07CD1F9B1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19FE6-FACC-4FDF-9C31-BE0D959A89EB}" type="slidenum">
              <a:rPr lang="en-IN" smtClean="0"/>
              <a:t>‹#›</a:t>
            </a:fld>
            <a:endParaRPr lang="en-IN"/>
          </a:p>
        </p:txBody>
      </p:sp>
    </p:spTree>
    <p:extLst>
      <p:ext uri="{BB962C8B-B14F-4D97-AF65-F5344CB8AC3E}">
        <p14:creationId xmlns:p14="http://schemas.microsoft.com/office/powerpoint/2010/main" val="3575354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A7D8-7F8B-43AD-B458-08AF248C00B6}"/>
              </a:ext>
            </a:extLst>
          </p:cNvPr>
          <p:cNvSpPr>
            <a:spLocks noGrp="1"/>
          </p:cNvSpPr>
          <p:nvPr>
            <p:ph type="ctrTitle"/>
          </p:nvPr>
        </p:nvSpPr>
        <p:spPr/>
        <p:txBody>
          <a:bodyPr>
            <a:normAutofit/>
          </a:bodyPr>
          <a:lstStyle/>
          <a:p>
            <a:r>
              <a:rPr lang="en-IN" i="1" dirty="0">
                <a:solidFill>
                  <a:schemeClr val="accent1">
                    <a:lumMod val="50000"/>
                  </a:schemeClr>
                </a:solidFill>
              </a:rPr>
              <a:t>Background Context</a:t>
            </a:r>
          </a:p>
        </p:txBody>
      </p:sp>
    </p:spTree>
    <p:extLst>
      <p:ext uri="{BB962C8B-B14F-4D97-AF65-F5344CB8AC3E}">
        <p14:creationId xmlns:p14="http://schemas.microsoft.com/office/powerpoint/2010/main" val="26426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CB75F1-2C7A-4BB5-A5C2-DAFA74969A3E}"/>
              </a:ext>
            </a:extLst>
          </p:cNvPr>
          <p:cNvPicPr>
            <a:picLocks noChangeAspect="1"/>
          </p:cNvPicPr>
          <p:nvPr/>
        </p:nvPicPr>
        <p:blipFill>
          <a:blip r:embed="rId2"/>
          <a:stretch>
            <a:fillRect/>
          </a:stretch>
        </p:blipFill>
        <p:spPr>
          <a:xfrm>
            <a:off x="1464724" y="622129"/>
            <a:ext cx="4401503" cy="2487292"/>
          </a:xfrm>
          <a:prstGeom prst="rect">
            <a:avLst/>
          </a:prstGeom>
        </p:spPr>
      </p:pic>
      <p:pic>
        <p:nvPicPr>
          <p:cNvPr id="7" name="Picture 6">
            <a:extLst>
              <a:ext uri="{FF2B5EF4-FFF2-40B4-BE49-F238E27FC236}">
                <a16:creationId xmlns:a16="http://schemas.microsoft.com/office/drawing/2014/main" id="{B7E35024-B64E-4895-92D4-80BCBA89DAF4}"/>
              </a:ext>
            </a:extLst>
          </p:cNvPr>
          <p:cNvPicPr>
            <a:picLocks noChangeAspect="1"/>
          </p:cNvPicPr>
          <p:nvPr/>
        </p:nvPicPr>
        <p:blipFill>
          <a:blip r:embed="rId3"/>
          <a:stretch>
            <a:fillRect/>
          </a:stretch>
        </p:blipFill>
        <p:spPr>
          <a:xfrm>
            <a:off x="6096000" y="827915"/>
            <a:ext cx="4901930" cy="2737529"/>
          </a:xfrm>
          <a:prstGeom prst="rect">
            <a:avLst/>
          </a:prstGeom>
        </p:spPr>
      </p:pic>
    </p:spTree>
    <p:extLst>
      <p:ext uri="{BB962C8B-B14F-4D97-AF65-F5344CB8AC3E}">
        <p14:creationId xmlns:p14="http://schemas.microsoft.com/office/powerpoint/2010/main" val="123314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50177-6345-4E3E-A6E6-4FA1F95CC89A}"/>
              </a:ext>
            </a:extLst>
          </p:cNvPr>
          <p:cNvSpPr txBox="1"/>
          <p:nvPr/>
        </p:nvSpPr>
        <p:spPr>
          <a:xfrm>
            <a:off x="278296" y="748748"/>
            <a:ext cx="10243930" cy="1900007"/>
          </a:xfrm>
          <a:prstGeom prst="rect">
            <a:avLst/>
          </a:prstGeom>
          <a:noFill/>
        </p:spPr>
        <p:txBody>
          <a:bodyPr wrap="square" rtlCol="0">
            <a:spAutoFit/>
          </a:bodyPr>
          <a:lstStyle/>
          <a:p>
            <a:pPr marL="914400">
              <a:lnSpc>
                <a:spcPct val="115000"/>
              </a:lnSpc>
              <a:spcAft>
                <a:spcPts val="0"/>
              </a:spcAft>
            </a:pPr>
            <a:r>
              <a:rPr lang="en-IN" sz="1800" b="1" u="sng" dirty="0">
                <a:solidFill>
                  <a:srgbClr val="393D3E"/>
                </a:solidFill>
                <a:effectLst/>
                <a:latin typeface="Roboto" panose="02000000000000000000" pitchFamily="2" charset="0"/>
                <a:ea typeface="Calibri" panose="020F0502020204030204" pitchFamily="34" charset="0"/>
                <a:cs typeface="Times New Roman" panose="02020603050405020304" pitchFamily="18" charset="0"/>
              </a:rPr>
              <a:t>Overall Conclusion related twitter data exploration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200150" indent="-285750">
              <a:lnSpc>
                <a:spcPct val="115000"/>
              </a:lnSpc>
              <a:spcAft>
                <a:spcPts val="0"/>
              </a:spcAft>
              <a:buFont typeface="Arial" panose="020B0604020202020204" pitchFamily="34" charset="0"/>
              <a:buChar char="•"/>
            </a:pPr>
            <a:r>
              <a:rPr lang="en-IN" sz="1800" dirty="0">
                <a:solidFill>
                  <a:srgbClr val="393D3E"/>
                </a:solidFill>
                <a:effectLst/>
                <a:latin typeface="Roboto" panose="02000000000000000000" pitchFamily="2" charset="0"/>
                <a:ea typeface="Calibri" panose="020F0502020204030204" pitchFamily="34" charset="0"/>
                <a:cs typeface="Times New Roman" panose="02020603050405020304" pitchFamily="18" charset="0"/>
              </a:rPr>
              <a:t>Count of zero re-tweets is maximum , more number of people don’t prefer re-tweeting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200150" indent="-285750">
              <a:lnSpc>
                <a:spcPct val="115000"/>
              </a:lnSpc>
              <a:spcAft>
                <a:spcPts val="1000"/>
              </a:spcAft>
              <a:buFont typeface="Arial" panose="020B0604020202020204" pitchFamily="34" charset="0"/>
              <a:buChar char="•"/>
            </a:pPr>
            <a:r>
              <a:rPr lang="en-IN" sz="1800" dirty="0">
                <a:solidFill>
                  <a:srgbClr val="393D3E"/>
                </a:solidFill>
                <a:effectLst/>
                <a:latin typeface="Roboto" panose="02000000000000000000" pitchFamily="2" charset="0"/>
                <a:ea typeface="Calibri" panose="020F0502020204030204" pitchFamily="34" charset="0"/>
                <a:cs typeface="Times New Roman" panose="02020603050405020304" pitchFamily="18" charset="0"/>
              </a:rPr>
              <a:t>Same pattern for </a:t>
            </a:r>
            <a:r>
              <a:rPr lang="en-IN" sz="1800" dirty="0" err="1">
                <a:solidFill>
                  <a:srgbClr val="393D3E"/>
                </a:solidFill>
                <a:effectLst/>
                <a:latin typeface="Roboto" panose="02000000000000000000" pitchFamily="2" charset="0"/>
                <a:ea typeface="Calibri" panose="020F0502020204030204" pitchFamily="34" charset="0"/>
                <a:cs typeface="Times New Roman" panose="02020603050405020304" pitchFamily="18" charset="0"/>
              </a:rPr>
              <a:t>tweet_favorite_count</a:t>
            </a:r>
            <a:endParaRPr lang="en-IN" sz="1800" dirty="0">
              <a:solidFill>
                <a:srgbClr val="393D3E"/>
              </a:solidFill>
              <a:effectLst/>
              <a:latin typeface="Roboto" panose="02000000000000000000" pitchFamily="2" charset="0"/>
              <a:ea typeface="Calibri" panose="020F0502020204030204" pitchFamily="34" charset="0"/>
              <a:cs typeface="Times New Roman" panose="02020603050405020304" pitchFamily="18" charset="0"/>
            </a:endParaRPr>
          </a:p>
          <a:p>
            <a:pPr marL="1200150" indent="-285750">
              <a:lnSpc>
                <a:spcPct val="115000"/>
              </a:lnSpc>
              <a:spcAft>
                <a:spcPts val="1000"/>
              </a:spcAft>
              <a:buFont typeface="Arial" panose="020B0604020202020204" pitchFamily="34" charset="0"/>
              <a:buChar char="•"/>
            </a:pPr>
            <a:r>
              <a:rPr lang="en-IN" dirty="0">
                <a:solidFill>
                  <a:srgbClr val="393D3E"/>
                </a:solidFill>
                <a:latin typeface="Roboto" panose="02000000000000000000" pitchFamily="2" charset="0"/>
                <a:ea typeface="Calibri" panose="020F0502020204030204" pitchFamily="34" charset="0"/>
                <a:cs typeface="Times New Roman" panose="02020603050405020304" pitchFamily="18" charset="0"/>
              </a:rPr>
              <a:t>Most of the hashtags are for healthcare, top3 as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E829865-A0C0-460D-9F00-6760C455E4AD}"/>
              </a:ext>
            </a:extLst>
          </p:cNvPr>
          <p:cNvPicPr>
            <a:picLocks noChangeAspect="1"/>
          </p:cNvPicPr>
          <p:nvPr/>
        </p:nvPicPr>
        <p:blipFill>
          <a:blip r:embed="rId2"/>
          <a:stretch>
            <a:fillRect/>
          </a:stretch>
        </p:blipFill>
        <p:spPr>
          <a:xfrm>
            <a:off x="4772025" y="2552700"/>
            <a:ext cx="2647950" cy="1752600"/>
          </a:xfrm>
          <a:prstGeom prst="rect">
            <a:avLst/>
          </a:prstGeom>
          <a:ln>
            <a:solidFill>
              <a:schemeClr val="accent1">
                <a:alpha val="98000"/>
              </a:schemeClr>
            </a:solidFill>
          </a:ln>
        </p:spPr>
      </p:pic>
    </p:spTree>
    <p:extLst>
      <p:ext uri="{BB962C8B-B14F-4D97-AF65-F5344CB8AC3E}">
        <p14:creationId xmlns:p14="http://schemas.microsoft.com/office/powerpoint/2010/main" val="379042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A7D8-7F8B-43AD-B458-08AF248C00B6}"/>
              </a:ext>
            </a:extLst>
          </p:cNvPr>
          <p:cNvSpPr>
            <a:spLocks noGrp="1"/>
          </p:cNvSpPr>
          <p:nvPr>
            <p:ph type="ctrTitle"/>
          </p:nvPr>
        </p:nvSpPr>
        <p:spPr/>
        <p:txBody>
          <a:bodyPr>
            <a:normAutofit/>
          </a:bodyPr>
          <a:lstStyle/>
          <a:p>
            <a:r>
              <a:rPr lang="en-IN" i="1" dirty="0">
                <a:solidFill>
                  <a:schemeClr val="accent1">
                    <a:lumMod val="50000"/>
                  </a:schemeClr>
                </a:solidFill>
              </a:rPr>
              <a:t>Recommendations</a:t>
            </a:r>
          </a:p>
        </p:txBody>
      </p:sp>
    </p:spTree>
    <p:extLst>
      <p:ext uri="{BB962C8B-B14F-4D97-AF65-F5344CB8AC3E}">
        <p14:creationId xmlns:p14="http://schemas.microsoft.com/office/powerpoint/2010/main" val="354995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820E3-2B19-4BFA-899A-6D3A3AF2FF27}"/>
              </a:ext>
            </a:extLst>
          </p:cNvPr>
          <p:cNvSpPr>
            <a:spLocks noGrp="1"/>
          </p:cNvSpPr>
          <p:nvPr>
            <p:ph idx="1"/>
          </p:nvPr>
        </p:nvSpPr>
        <p:spPr>
          <a:xfrm>
            <a:off x="690716" y="833605"/>
            <a:ext cx="10515600" cy="4546946"/>
          </a:xfrm>
        </p:spPr>
        <p:txBody>
          <a:bodyPr>
            <a:normAutofit/>
          </a:bodyPr>
          <a:lstStyle/>
          <a:p>
            <a:r>
              <a:rPr lang="en-IN" sz="1800" dirty="0">
                <a:solidFill>
                  <a:srgbClr val="000000"/>
                </a:solidFill>
                <a:latin typeface="Arial" panose="020B0604020202020204" pitchFamily="34" charset="0"/>
                <a:cs typeface="Times New Roman" panose="02020603050405020304" pitchFamily="18" charset="0"/>
              </a:rPr>
              <a:t>Since GP appointments are more, increase GP staff </a:t>
            </a:r>
          </a:p>
          <a:p>
            <a:r>
              <a:rPr lang="en-IN" sz="1800" dirty="0">
                <a:solidFill>
                  <a:srgbClr val="000000"/>
                </a:solidFill>
                <a:latin typeface="Arial" panose="020B0604020202020204" pitchFamily="34" charset="0"/>
                <a:cs typeface="Times New Roman" panose="02020603050405020304" pitchFamily="18" charset="0"/>
              </a:rPr>
              <a:t>NHS staff is not fully utilised as their percentage </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utilisation is less than 100%, effectively distribute use staff to cover all locations at least to avoid any appointment non attendance due to staffing issues</a:t>
            </a:r>
          </a:p>
          <a:p>
            <a:r>
              <a:rPr lang="en-IN" sz="1800" dirty="0">
                <a:solidFill>
                  <a:srgbClr val="000000"/>
                </a:solidFill>
                <a:latin typeface="Arial" panose="020B0604020202020204" pitchFamily="34" charset="0"/>
                <a:ea typeface="Calibri" panose="020F0502020204030204" pitchFamily="34" charset="0"/>
                <a:cs typeface="Times New Roman" panose="02020603050405020304" pitchFamily="18" charset="0"/>
              </a:rPr>
              <a:t>People attend more telephonic appointments for GP and face to face for other staff hence effectively utilise this combination</a:t>
            </a:r>
          </a:p>
          <a:p>
            <a:r>
              <a:rPr lang="en-IN" sz="1800" dirty="0">
                <a:solidFill>
                  <a:srgbClr val="000000"/>
                </a:solidFill>
                <a:latin typeface="Arial" panose="020B0604020202020204" pitchFamily="34" charset="0"/>
                <a:ea typeface="Calibri" panose="020F0502020204030204" pitchFamily="34" charset="0"/>
                <a:cs typeface="Times New Roman" panose="02020603050405020304" pitchFamily="18" charset="0"/>
              </a:rPr>
              <a:t>Also face to face appointments are more during busiest month hence increase corresponding staff during busy months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3180A601-FF45-414A-A953-E0E4CF36CC02}"/>
              </a:ext>
            </a:extLst>
          </p:cNvPr>
          <p:cNvPicPr>
            <a:picLocks noChangeAspect="1"/>
          </p:cNvPicPr>
          <p:nvPr/>
        </p:nvPicPr>
        <p:blipFill>
          <a:blip r:embed="rId2"/>
          <a:stretch>
            <a:fillRect/>
          </a:stretch>
        </p:blipFill>
        <p:spPr>
          <a:xfrm>
            <a:off x="4218729" y="2989776"/>
            <a:ext cx="7658100" cy="2390775"/>
          </a:xfrm>
          <a:prstGeom prst="rect">
            <a:avLst/>
          </a:prstGeom>
        </p:spPr>
      </p:pic>
      <p:sp>
        <p:nvSpPr>
          <p:cNvPr id="11" name="TextBox 10">
            <a:extLst>
              <a:ext uri="{FF2B5EF4-FFF2-40B4-BE49-F238E27FC236}">
                <a16:creationId xmlns:a16="http://schemas.microsoft.com/office/drawing/2014/main" id="{EB2238F1-79F8-48BF-94D0-C6B8E486223F}"/>
              </a:ext>
            </a:extLst>
          </p:cNvPr>
          <p:cNvSpPr txBox="1"/>
          <p:nvPr/>
        </p:nvSpPr>
        <p:spPr>
          <a:xfrm>
            <a:off x="900332" y="5753686"/>
            <a:ext cx="10156874" cy="73152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95077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910DC6-A031-4722-91C5-33293F1936B4}"/>
              </a:ext>
            </a:extLst>
          </p:cNvPr>
          <p:cNvPicPr>
            <a:picLocks noChangeAspect="1"/>
          </p:cNvPicPr>
          <p:nvPr/>
        </p:nvPicPr>
        <p:blipFill>
          <a:blip r:embed="rId2"/>
          <a:stretch>
            <a:fillRect/>
          </a:stretch>
        </p:blipFill>
        <p:spPr>
          <a:xfrm>
            <a:off x="928835" y="182074"/>
            <a:ext cx="4205874" cy="3498757"/>
          </a:xfrm>
          <a:prstGeom prst="rect">
            <a:avLst/>
          </a:prstGeom>
        </p:spPr>
      </p:pic>
      <p:pic>
        <p:nvPicPr>
          <p:cNvPr id="7" name="Picture 6">
            <a:extLst>
              <a:ext uri="{FF2B5EF4-FFF2-40B4-BE49-F238E27FC236}">
                <a16:creationId xmlns:a16="http://schemas.microsoft.com/office/drawing/2014/main" id="{EC25FCB0-C9B2-448B-895C-8735CFEDF4CA}"/>
              </a:ext>
            </a:extLst>
          </p:cNvPr>
          <p:cNvPicPr>
            <a:picLocks noChangeAspect="1"/>
          </p:cNvPicPr>
          <p:nvPr/>
        </p:nvPicPr>
        <p:blipFill>
          <a:blip r:embed="rId3"/>
          <a:stretch>
            <a:fillRect/>
          </a:stretch>
        </p:blipFill>
        <p:spPr>
          <a:xfrm>
            <a:off x="7057293" y="1820008"/>
            <a:ext cx="4610100" cy="2514600"/>
          </a:xfrm>
          <a:prstGeom prst="rect">
            <a:avLst/>
          </a:prstGeom>
        </p:spPr>
      </p:pic>
    </p:spTree>
    <p:extLst>
      <p:ext uri="{BB962C8B-B14F-4D97-AF65-F5344CB8AC3E}">
        <p14:creationId xmlns:p14="http://schemas.microsoft.com/office/powerpoint/2010/main" val="117239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A7D8-7F8B-43AD-B458-08AF248C00B6}"/>
              </a:ext>
            </a:extLst>
          </p:cNvPr>
          <p:cNvSpPr>
            <a:spLocks noGrp="1"/>
          </p:cNvSpPr>
          <p:nvPr>
            <p:ph type="ctrTitle"/>
          </p:nvPr>
        </p:nvSpPr>
        <p:spPr/>
        <p:txBody>
          <a:bodyPr>
            <a:normAutofit/>
          </a:bodyPr>
          <a:lstStyle/>
          <a:p>
            <a:r>
              <a:rPr lang="en-IN" i="1" dirty="0">
                <a:solidFill>
                  <a:schemeClr val="accent1">
                    <a:lumMod val="50000"/>
                  </a:schemeClr>
                </a:solidFill>
              </a:rPr>
              <a:t>Conclusion</a:t>
            </a:r>
          </a:p>
        </p:txBody>
      </p:sp>
    </p:spTree>
    <p:extLst>
      <p:ext uri="{BB962C8B-B14F-4D97-AF65-F5344CB8AC3E}">
        <p14:creationId xmlns:p14="http://schemas.microsoft.com/office/powerpoint/2010/main" val="125900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C52F-18BF-4908-8134-8DAF028C4D43}"/>
              </a:ext>
            </a:extLst>
          </p:cNvPr>
          <p:cNvSpPr>
            <a:spLocks noGrp="1"/>
          </p:cNvSpPr>
          <p:nvPr>
            <p:ph type="title"/>
          </p:nvPr>
        </p:nvSpPr>
        <p:spPr>
          <a:xfrm>
            <a:off x="586408" y="18255"/>
            <a:ext cx="10515600" cy="1325563"/>
          </a:xfrm>
        </p:spPr>
        <p:txBody>
          <a:bodyPr/>
          <a:lstStyle/>
          <a:p>
            <a:r>
              <a:rPr lang="en-IN" sz="3200" b="1" dirty="0">
                <a:solidFill>
                  <a:schemeClr val="accent5">
                    <a:lumMod val="50000"/>
                  </a:schemeClr>
                </a:solidFill>
              </a:rPr>
              <a:t>Conclusions</a:t>
            </a:r>
          </a:p>
        </p:txBody>
      </p:sp>
      <p:sp>
        <p:nvSpPr>
          <p:cNvPr id="3" name="Content Placeholder 2">
            <a:extLst>
              <a:ext uri="{FF2B5EF4-FFF2-40B4-BE49-F238E27FC236}">
                <a16:creationId xmlns:a16="http://schemas.microsoft.com/office/drawing/2014/main" id="{F25820E3-2B19-4BFA-899A-6D3A3AF2FF27}"/>
              </a:ext>
            </a:extLst>
          </p:cNvPr>
          <p:cNvSpPr>
            <a:spLocks noGrp="1"/>
          </p:cNvSpPr>
          <p:nvPr>
            <p:ph idx="1"/>
          </p:nvPr>
        </p:nvSpPr>
        <p:spPr>
          <a:xfrm>
            <a:off x="838200" y="1630017"/>
            <a:ext cx="10515600" cy="4546946"/>
          </a:xfrm>
        </p:spPr>
        <p:txBody>
          <a:bodyPr>
            <a:normAutofit/>
          </a:bodyPr>
          <a:lstStyle/>
          <a:p>
            <a:pPr marR="28575" lvl="0">
              <a:lnSpc>
                <a:spcPct val="115000"/>
              </a:lnSpc>
              <a:spcBef>
                <a:spcPts val="225"/>
              </a:spcBef>
              <a:spcAft>
                <a:spcPts val="225"/>
              </a:spcAft>
              <a:buSzPts val="1000"/>
              <a:buFont typeface="Wingdings" panose="05000000000000000000" pitchFamily="2" charset="2"/>
              <a:buChar char="ü"/>
              <a:tabLst>
                <a:tab pos="457200" algn="l"/>
              </a:tabLst>
            </a:pPr>
            <a:r>
              <a:rPr lang="en-IN" sz="2000" b="1" dirty="0">
                <a:solidFill>
                  <a:srgbClr val="393D3E"/>
                </a:solidFill>
                <a:latin typeface="Roboto" panose="02000000000000000000" pitchFamily="2" charset="0"/>
                <a:cs typeface="Times New Roman" panose="02020603050405020304" pitchFamily="18" charset="0"/>
              </a:rPr>
              <a:t>Has there been adequate staff and capacity in the networks?</a:t>
            </a:r>
          </a:p>
          <a:p>
            <a:pPr marL="0" marR="28575" lvl="0" indent="0">
              <a:lnSpc>
                <a:spcPct val="115000"/>
              </a:lnSpc>
              <a:spcBef>
                <a:spcPts val="225"/>
              </a:spcBef>
              <a:spcAft>
                <a:spcPts val="225"/>
              </a:spcAft>
              <a:buSzPts val="1000"/>
              <a:buNone/>
              <a:tabLst>
                <a:tab pos="457200" algn="l"/>
              </a:tabLst>
            </a:pPr>
            <a:r>
              <a:rPr lang="en-IN" sz="2000" dirty="0">
                <a:solidFill>
                  <a:srgbClr val="393D3E"/>
                </a:solidFill>
                <a:latin typeface="Roboto" panose="02000000000000000000" pitchFamily="2" charset="0"/>
                <a:cs typeface="Times New Roman" panose="02020603050405020304" pitchFamily="18" charset="0"/>
              </a:rPr>
              <a:t>Yes there has been adequate staff and capacity in the networks just GP –telephonic appointments and other face to face appointments are mostly attended by people hence staff should be set up accordingly</a:t>
            </a:r>
          </a:p>
          <a:p>
            <a:pPr marL="0" marR="28575" lvl="0" indent="0">
              <a:lnSpc>
                <a:spcPct val="115000"/>
              </a:lnSpc>
              <a:spcBef>
                <a:spcPts val="225"/>
              </a:spcBef>
              <a:spcAft>
                <a:spcPts val="225"/>
              </a:spcAft>
              <a:buSzPts val="1000"/>
              <a:buNone/>
              <a:tabLst>
                <a:tab pos="457200" algn="l"/>
              </a:tabLst>
            </a:pPr>
            <a:endParaRPr lang="en-IN" sz="2000" b="1" dirty="0">
              <a:solidFill>
                <a:srgbClr val="393D3E"/>
              </a:solidFill>
              <a:latin typeface="Roboto" panose="02000000000000000000" pitchFamily="2" charset="0"/>
              <a:cs typeface="Times New Roman" panose="02020603050405020304" pitchFamily="18" charset="0"/>
            </a:endParaRPr>
          </a:p>
          <a:p>
            <a:pPr marR="28575" lvl="0">
              <a:lnSpc>
                <a:spcPct val="115000"/>
              </a:lnSpc>
              <a:spcBef>
                <a:spcPts val="225"/>
              </a:spcBef>
              <a:spcAft>
                <a:spcPts val="225"/>
              </a:spcAft>
              <a:buSzPts val="1000"/>
              <a:buFont typeface="Wingdings" panose="05000000000000000000" pitchFamily="2" charset="2"/>
              <a:buChar char="ü"/>
              <a:tabLst>
                <a:tab pos="457200" algn="l"/>
              </a:tabLst>
            </a:pPr>
            <a:r>
              <a:rPr lang="en-IN" sz="2000" b="1" dirty="0">
                <a:solidFill>
                  <a:srgbClr val="393D3E"/>
                </a:solidFill>
                <a:latin typeface="Roboto" panose="02000000000000000000" pitchFamily="2" charset="0"/>
                <a:cs typeface="Times New Roman" panose="02020603050405020304" pitchFamily="18" charset="0"/>
              </a:rPr>
              <a:t>What was the actual utilisation of resources?</a:t>
            </a:r>
          </a:p>
          <a:p>
            <a:pPr marR="28575" lvl="0">
              <a:lnSpc>
                <a:spcPct val="115000"/>
              </a:lnSpc>
              <a:spcBef>
                <a:spcPts val="225"/>
              </a:spcBef>
              <a:spcAft>
                <a:spcPts val="225"/>
              </a:spcAft>
              <a:buSzPts val="1000"/>
              <a:buFont typeface="Wingdings" panose="05000000000000000000" pitchFamily="2" charset="2"/>
              <a:buChar char="ü"/>
              <a:tabLst>
                <a:tab pos="457200" algn="l"/>
              </a:tabLst>
            </a:pPr>
            <a:r>
              <a:rPr lang="en-IN" sz="2000" dirty="0">
                <a:solidFill>
                  <a:srgbClr val="393D3E"/>
                </a:solidFill>
                <a:latin typeface="Roboto" panose="02000000000000000000" pitchFamily="2" charset="0"/>
                <a:cs typeface="Times New Roman" panose="02020603050405020304" pitchFamily="18" charset="0"/>
              </a:rPr>
              <a:t>Staff is not fully utilised, utilisation is below 100% for all months also </a:t>
            </a:r>
            <a:r>
              <a:rPr lang="en-IN" sz="1800" dirty="0">
                <a:solidFill>
                  <a:srgbClr val="000000"/>
                </a:solidFill>
                <a:effectLst/>
                <a:latin typeface="Arial" panose="020B0604020202020204" pitchFamily="34" charset="0"/>
                <a:ea typeface="Calibri" panose="020F0502020204030204" pitchFamily="34" charset="0"/>
              </a:rPr>
              <a:t>percentage utilisation by booked appointments when compared with attended % then attended utilisation is always less than  need to work on this </a:t>
            </a:r>
          </a:p>
          <a:p>
            <a:pPr marR="28575" lvl="0">
              <a:lnSpc>
                <a:spcPct val="115000"/>
              </a:lnSpc>
              <a:spcBef>
                <a:spcPts val="225"/>
              </a:spcBef>
              <a:spcAft>
                <a:spcPts val="225"/>
              </a:spcAft>
              <a:buSzPts val="1000"/>
              <a:buFont typeface="Wingdings" panose="05000000000000000000" pitchFamily="2" charset="2"/>
              <a:buChar char="ü"/>
              <a:tabLst>
                <a:tab pos="457200" algn="l"/>
              </a:tabLst>
            </a:pPr>
            <a:r>
              <a:rPr lang="en-IN" sz="1800" b="1" dirty="0">
                <a:solidFill>
                  <a:srgbClr val="000000"/>
                </a:solidFill>
                <a:latin typeface="Arial" panose="020B0604020202020204" pitchFamily="34" charset="0"/>
                <a:cs typeface="Times New Roman" panose="02020603050405020304" pitchFamily="18" charset="0"/>
              </a:rPr>
              <a:t>Additional conclusions</a:t>
            </a:r>
          </a:p>
          <a:p>
            <a:pPr marR="28575">
              <a:lnSpc>
                <a:spcPct val="115000"/>
              </a:lnSpc>
              <a:spcBef>
                <a:spcPts val="225"/>
              </a:spcBef>
              <a:spcAft>
                <a:spcPts val="225"/>
              </a:spcAft>
              <a:buSzPts val="1000"/>
              <a:buFont typeface="Wingdings" panose="05000000000000000000" pitchFamily="2" charset="2"/>
              <a:buChar char="ü"/>
              <a:tabLst>
                <a:tab pos="457200" algn="l"/>
              </a:tabLst>
            </a:pPr>
            <a:r>
              <a:rPr lang="en-IN" sz="1800" dirty="0">
                <a:effectLst/>
                <a:latin typeface="Arial" panose="020B0604020202020204" pitchFamily="34" charset="0"/>
                <a:ea typeface="Calibri" panose="020F0502020204030204" pitchFamily="34" charset="0"/>
                <a:cs typeface="Times New Roman" panose="02020603050405020304" pitchFamily="18" charset="0"/>
              </a:rPr>
              <a:t>When appointment duration is less there are more count of appointments </a:t>
            </a:r>
          </a:p>
          <a:p>
            <a:pPr marR="28575">
              <a:lnSpc>
                <a:spcPct val="115000"/>
              </a:lnSpc>
              <a:spcBef>
                <a:spcPts val="225"/>
              </a:spcBef>
              <a:spcAft>
                <a:spcPts val="225"/>
              </a:spcAft>
              <a:buSzPts val="1000"/>
              <a:buFont typeface="Wingdings" panose="05000000000000000000" pitchFamily="2" charset="2"/>
              <a:buChar char="ü"/>
              <a:tabLst>
                <a:tab pos="457200" algn="l"/>
              </a:tabLst>
            </a:pPr>
            <a:r>
              <a:rPr lang="en-IN" sz="1800" dirty="0">
                <a:effectLst/>
                <a:latin typeface="Arial" panose="020B0604020202020204" pitchFamily="34" charset="0"/>
                <a:ea typeface="Calibri" panose="020F0502020204030204" pitchFamily="34" charset="0"/>
              </a:rPr>
              <a:t>When Time from booking to appointment is less count of appointments is more </a:t>
            </a:r>
            <a:r>
              <a:rPr lang="en-IN" sz="1800" dirty="0">
                <a:latin typeface="Arial" panose="020B0604020202020204" pitchFamily="34" charset="0"/>
                <a:ea typeface="Calibri" panose="020F0502020204030204" pitchFamily="34" charset="0"/>
                <a:cs typeface="Times New Roman" panose="02020603050405020304" pitchFamily="18" charset="0"/>
              </a:rPr>
              <a:t>in most cases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28575" lvl="0">
              <a:lnSpc>
                <a:spcPct val="115000"/>
              </a:lnSpc>
              <a:spcBef>
                <a:spcPts val="225"/>
              </a:spcBef>
              <a:spcAft>
                <a:spcPts val="225"/>
              </a:spcAft>
              <a:buSzPts val="1000"/>
              <a:buFont typeface="Wingdings" panose="05000000000000000000" pitchFamily="2" charset="2"/>
              <a:buChar char="ü"/>
              <a:tabLst>
                <a:tab pos="457200" algn="l"/>
              </a:tabLst>
            </a:pPr>
            <a:endParaRPr lang="en-IN" sz="2000" b="1" dirty="0">
              <a:solidFill>
                <a:srgbClr val="393D3E"/>
              </a:solidFill>
              <a:latin typeface="Roboto" panose="02000000000000000000" pitchFamily="2"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543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7FFB7-F87F-45C6-B93A-F551F7F09C0F}"/>
              </a:ext>
            </a:extLst>
          </p:cNvPr>
          <p:cNvPicPr>
            <a:picLocks noChangeAspect="1"/>
          </p:cNvPicPr>
          <p:nvPr/>
        </p:nvPicPr>
        <p:blipFill>
          <a:blip r:embed="rId2"/>
          <a:stretch>
            <a:fillRect/>
          </a:stretch>
        </p:blipFill>
        <p:spPr>
          <a:xfrm>
            <a:off x="3314700" y="1966912"/>
            <a:ext cx="5562600" cy="2924175"/>
          </a:xfrm>
          <a:prstGeom prst="rect">
            <a:avLst/>
          </a:prstGeom>
        </p:spPr>
      </p:pic>
    </p:spTree>
    <p:extLst>
      <p:ext uri="{BB962C8B-B14F-4D97-AF65-F5344CB8AC3E}">
        <p14:creationId xmlns:p14="http://schemas.microsoft.com/office/powerpoint/2010/main" val="6113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5E38-78F7-4F6E-97F4-B2C4968CA0CD}"/>
              </a:ext>
            </a:extLst>
          </p:cNvPr>
          <p:cNvSpPr>
            <a:spLocks noGrp="1"/>
          </p:cNvSpPr>
          <p:nvPr>
            <p:ph type="title"/>
          </p:nvPr>
        </p:nvSpPr>
        <p:spPr>
          <a:xfrm>
            <a:off x="334617" y="206099"/>
            <a:ext cx="10515600" cy="695049"/>
          </a:xfrm>
        </p:spPr>
        <p:txBody>
          <a:bodyPr>
            <a:normAutofit/>
          </a:bodyPr>
          <a:lstStyle/>
          <a:p>
            <a:r>
              <a:rPr lang="en-IN" sz="3200" b="1" dirty="0">
                <a:solidFill>
                  <a:schemeClr val="accent5">
                    <a:lumMod val="50000"/>
                  </a:schemeClr>
                </a:solidFill>
              </a:rPr>
              <a:t>Business Context</a:t>
            </a:r>
          </a:p>
        </p:txBody>
      </p:sp>
      <p:sp>
        <p:nvSpPr>
          <p:cNvPr id="3" name="Content Placeholder 2">
            <a:extLst>
              <a:ext uri="{FF2B5EF4-FFF2-40B4-BE49-F238E27FC236}">
                <a16:creationId xmlns:a16="http://schemas.microsoft.com/office/drawing/2014/main" id="{109192CB-1EF7-499A-B332-2A268AB6D9E7}"/>
              </a:ext>
            </a:extLst>
          </p:cNvPr>
          <p:cNvSpPr>
            <a:spLocks noGrp="1"/>
          </p:cNvSpPr>
          <p:nvPr>
            <p:ph idx="1"/>
          </p:nvPr>
        </p:nvSpPr>
        <p:spPr>
          <a:xfrm>
            <a:off x="838200" y="1060174"/>
            <a:ext cx="10515600" cy="5116789"/>
          </a:xfrm>
        </p:spPr>
        <p:txBody>
          <a:bodyPr/>
          <a:lstStyle/>
          <a:p>
            <a:pPr>
              <a:lnSpc>
                <a:spcPct val="115000"/>
              </a:lnSpc>
              <a:spcAft>
                <a:spcPts val="1000"/>
              </a:spcAft>
            </a:pPr>
            <a:r>
              <a:rPr lang="en-IN" sz="1800" dirty="0">
                <a:solidFill>
                  <a:srgbClr val="393D3E"/>
                </a:solidFill>
                <a:latin typeface="Roboto" panose="02000000000000000000" pitchFamily="2" charset="0"/>
                <a:cs typeface="Times New Roman" panose="02020603050405020304" pitchFamily="18" charset="0"/>
              </a:rPr>
              <a:t>The reasons for missed appointments need to be better understood</a:t>
            </a:r>
          </a:p>
          <a:p>
            <a:pPr>
              <a:lnSpc>
                <a:spcPct val="115000"/>
              </a:lnSpc>
              <a:spcAft>
                <a:spcPts val="1000"/>
              </a:spcAft>
            </a:pPr>
            <a:r>
              <a:rPr lang="en-IN" sz="1800" dirty="0">
                <a:solidFill>
                  <a:srgbClr val="393D3E"/>
                </a:solidFill>
                <a:latin typeface="Roboto" panose="02000000000000000000" pitchFamily="2" charset="0"/>
                <a:cs typeface="Times New Roman" panose="02020603050405020304" pitchFamily="18" charset="0"/>
              </a:rPr>
              <a:t>The government needs a data-informed approach to deciding how best to handle this problem. At this stage of the project the two main questions posed by the NHS are:</a:t>
            </a:r>
          </a:p>
          <a:p>
            <a:pPr marR="28575" lvl="0">
              <a:lnSpc>
                <a:spcPct val="115000"/>
              </a:lnSpc>
              <a:spcBef>
                <a:spcPts val="225"/>
              </a:spcBef>
              <a:spcAft>
                <a:spcPts val="225"/>
              </a:spcAft>
              <a:buSzPts val="1000"/>
              <a:buFont typeface="Wingdings" panose="05000000000000000000" pitchFamily="2" charset="2"/>
              <a:buChar char="ü"/>
              <a:tabLst>
                <a:tab pos="457200" algn="l"/>
              </a:tabLst>
            </a:pPr>
            <a:r>
              <a:rPr lang="en-IN" sz="1800" dirty="0">
                <a:solidFill>
                  <a:srgbClr val="393D3E"/>
                </a:solidFill>
                <a:latin typeface="Roboto" panose="02000000000000000000" pitchFamily="2" charset="0"/>
                <a:cs typeface="Times New Roman" panose="02020603050405020304" pitchFamily="18" charset="0"/>
              </a:rPr>
              <a:t>Has there been adequate staff and capacity in the networks?</a:t>
            </a:r>
          </a:p>
          <a:p>
            <a:pPr marR="28575" lvl="0">
              <a:lnSpc>
                <a:spcPct val="115000"/>
              </a:lnSpc>
              <a:spcBef>
                <a:spcPts val="225"/>
              </a:spcBef>
              <a:spcAft>
                <a:spcPts val="225"/>
              </a:spcAft>
              <a:buSzPts val="1000"/>
              <a:buFont typeface="Wingdings" panose="05000000000000000000" pitchFamily="2" charset="2"/>
              <a:buChar char="ü"/>
              <a:tabLst>
                <a:tab pos="457200" algn="l"/>
              </a:tabLst>
            </a:pPr>
            <a:r>
              <a:rPr lang="en-IN" sz="1800" dirty="0">
                <a:solidFill>
                  <a:srgbClr val="393D3E"/>
                </a:solidFill>
                <a:latin typeface="Roboto" panose="02000000000000000000" pitchFamily="2" charset="0"/>
                <a:cs typeface="Times New Roman" panose="02020603050405020304" pitchFamily="18" charset="0"/>
              </a:rPr>
              <a:t>What was the actual utilisation of resources?</a:t>
            </a:r>
          </a:p>
          <a:p>
            <a:endParaRPr lang="en-IN" dirty="0"/>
          </a:p>
        </p:txBody>
      </p:sp>
    </p:spTree>
    <p:extLst>
      <p:ext uri="{BB962C8B-B14F-4D97-AF65-F5344CB8AC3E}">
        <p14:creationId xmlns:p14="http://schemas.microsoft.com/office/powerpoint/2010/main" val="318629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5E38-78F7-4F6E-97F4-B2C4968CA0CD}"/>
              </a:ext>
            </a:extLst>
          </p:cNvPr>
          <p:cNvSpPr>
            <a:spLocks noGrp="1"/>
          </p:cNvSpPr>
          <p:nvPr>
            <p:ph type="title"/>
          </p:nvPr>
        </p:nvSpPr>
        <p:spPr>
          <a:xfrm>
            <a:off x="334617" y="206099"/>
            <a:ext cx="10515600" cy="695049"/>
          </a:xfrm>
        </p:spPr>
        <p:txBody>
          <a:bodyPr>
            <a:normAutofit/>
          </a:bodyPr>
          <a:lstStyle/>
          <a:p>
            <a:r>
              <a:rPr lang="en-IN" sz="3200" b="1" dirty="0">
                <a:solidFill>
                  <a:schemeClr val="accent5">
                    <a:lumMod val="50000"/>
                  </a:schemeClr>
                </a:solidFill>
              </a:rPr>
              <a:t>Prepare your GitHub repository.</a:t>
            </a:r>
          </a:p>
        </p:txBody>
      </p:sp>
      <p:sp>
        <p:nvSpPr>
          <p:cNvPr id="3" name="Content Placeholder 2">
            <a:extLst>
              <a:ext uri="{FF2B5EF4-FFF2-40B4-BE49-F238E27FC236}">
                <a16:creationId xmlns:a16="http://schemas.microsoft.com/office/drawing/2014/main" id="{109192CB-1EF7-499A-B332-2A268AB6D9E7}"/>
              </a:ext>
            </a:extLst>
          </p:cNvPr>
          <p:cNvSpPr>
            <a:spLocks noGrp="1"/>
          </p:cNvSpPr>
          <p:nvPr>
            <p:ph idx="1"/>
          </p:nvPr>
        </p:nvSpPr>
        <p:spPr>
          <a:xfrm>
            <a:off x="1010479" y="901148"/>
            <a:ext cx="10515600" cy="5116789"/>
          </a:xfrm>
        </p:spPr>
        <p:txBody>
          <a:bodyPr/>
          <a:lstStyle/>
          <a:p>
            <a:pPr marL="0" indent="0">
              <a:buNone/>
            </a:pPr>
            <a:r>
              <a:rPr lang="en-IN" dirty="0">
                <a:solidFill>
                  <a:schemeClr val="accent5">
                    <a:lumMod val="50000"/>
                  </a:schemeClr>
                </a:solidFill>
                <a:latin typeface="+mj-lt"/>
                <a:ea typeface="+mj-ea"/>
                <a:cs typeface="+mj-cs"/>
              </a:rPr>
              <a:t>value and impact of GitHub in the context of the scenario.</a:t>
            </a:r>
          </a:p>
          <a:p>
            <a:r>
              <a:rPr lang="en-IN" sz="1400" b="0" i="0" dirty="0">
                <a:solidFill>
                  <a:srgbClr val="393D3E"/>
                </a:solidFill>
                <a:effectLst/>
                <a:latin typeface="Roboto" panose="02000000000000000000" pitchFamily="2" charset="0"/>
              </a:rPr>
              <a:t>As the projects grow in size and complexity </a:t>
            </a:r>
            <a:r>
              <a:rPr lang="en-IN" sz="1400" dirty="0">
                <a:solidFill>
                  <a:srgbClr val="393D3E"/>
                </a:solidFill>
                <a:latin typeface="Roboto" panose="02000000000000000000" pitchFamily="2" charset="0"/>
              </a:rPr>
              <a:t>there is </a:t>
            </a:r>
            <a:r>
              <a:rPr lang="en-IN" sz="1400" b="0" i="0" dirty="0">
                <a:solidFill>
                  <a:srgbClr val="393D3E"/>
                </a:solidFill>
                <a:effectLst/>
                <a:latin typeface="Roboto" panose="02000000000000000000" pitchFamily="2" charset="0"/>
              </a:rPr>
              <a:t>benefit from maintaining well-organised files</a:t>
            </a:r>
            <a:endParaRPr lang="en-IN" sz="1400" dirty="0">
              <a:solidFill>
                <a:srgbClr val="393D3E"/>
              </a:solidFill>
              <a:latin typeface="Roboto" panose="02000000000000000000" pitchFamily="2" charset="0"/>
            </a:endParaRPr>
          </a:p>
          <a:p>
            <a:r>
              <a:rPr lang="en-IN" sz="1400" b="0" i="0" dirty="0">
                <a:solidFill>
                  <a:srgbClr val="393D3E"/>
                </a:solidFill>
                <a:effectLst/>
                <a:latin typeface="Roboto" panose="02000000000000000000" pitchFamily="2" charset="0"/>
              </a:rPr>
              <a:t>A good organisational system for  code, working files, source files, and final documents </a:t>
            </a:r>
          </a:p>
          <a:p>
            <a:r>
              <a:rPr lang="en-IN" sz="1400" dirty="0">
                <a:solidFill>
                  <a:srgbClr val="393D3E"/>
                </a:solidFill>
                <a:latin typeface="Roboto" panose="02000000000000000000" pitchFamily="2" charset="0"/>
              </a:rPr>
              <a:t>R</a:t>
            </a:r>
            <a:r>
              <a:rPr lang="en-IN" sz="1400" b="0" i="0" dirty="0">
                <a:solidFill>
                  <a:srgbClr val="393D3E"/>
                </a:solidFill>
                <a:effectLst/>
                <a:latin typeface="Roboto" panose="02000000000000000000" pitchFamily="2" charset="0"/>
              </a:rPr>
              <a:t>esult in more efficient workflows, clarity in the work, and prevent accidental deletions or duplications.</a:t>
            </a:r>
            <a:endParaRPr lang="en-IN" sz="1400" dirty="0">
              <a:solidFill>
                <a:srgbClr val="393D3E"/>
              </a:solidFill>
              <a:latin typeface="Roboto" panose="02000000000000000000" pitchFamily="2" charset="0"/>
            </a:endParaRPr>
          </a:p>
          <a:p>
            <a:r>
              <a:rPr lang="en-IN" sz="1400" dirty="0">
                <a:solidFill>
                  <a:srgbClr val="393D3E"/>
                </a:solidFill>
                <a:effectLst/>
                <a:latin typeface="Roboto" panose="02000000000000000000" pitchFamily="2" charset="0"/>
                <a:ea typeface="Calibri" panose="020F0502020204030204" pitchFamily="34" charset="0"/>
                <a:cs typeface="Times New Roman" panose="02020603050405020304" pitchFamily="18" charset="0"/>
              </a:rPr>
              <a:t>Sharing and updates are made easy</a:t>
            </a:r>
          </a:p>
          <a:p>
            <a:r>
              <a:rPr lang="en-IN" sz="1400" b="0" i="0" dirty="0">
                <a:solidFill>
                  <a:srgbClr val="393D3E"/>
                </a:solidFill>
                <a:effectLst/>
                <a:latin typeface="Roboto" panose="02000000000000000000" pitchFamily="2" charset="0"/>
              </a:rPr>
              <a:t>Undo or roll back the change without causing further issues</a:t>
            </a:r>
            <a:r>
              <a:rPr lang="en-IN" sz="1400" b="0" i="0" dirty="0">
                <a:solidFill>
                  <a:srgbClr val="393D3E"/>
                </a:solidFill>
                <a:latin typeface="Roboto" panose="02000000000000000000" pitchFamily="2" charset="0"/>
                <a:cs typeface="Times New Roman" panose="02020603050405020304" pitchFamily="18" charset="0"/>
              </a:rPr>
              <a:t>---version control</a:t>
            </a:r>
          </a:p>
          <a:p>
            <a:pPr marL="0" indent="0" algn="l">
              <a:buNone/>
            </a:pPr>
            <a:r>
              <a:rPr lang="en-IN" sz="1400" b="1" i="0" u="sng" dirty="0">
                <a:solidFill>
                  <a:srgbClr val="393D3E"/>
                </a:solidFill>
                <a:effectLst/>
                <a:latin typeface="Roboto" panose="02000000000000000000" pitchFamily="2" charset="0"/>
              </a:rPr>
              <a:t>GitHub is the ideal space for:</a:t>
            </a:r>
          </a:p>
          <a:p>
            <a:pPr algn="l">
              <a:buFont typeface="Arial" panose="020B0604020202020204" pitchFamily="34" charset="0"/>
              <a:buChar char="•"/>
            </a:pPr>
            <a:r>
              <a:rPr lang="en-IN" sz="1400" b="0" i="0" dirty="0">
                <a:solidFill>
                  <a:srgbClr val="393D3E"/>
                </a:solidFill>
                <a:effectLst/>
                <a:latin typeface="Roboto" panose="02000000000000000000" pitchFamily="2" charset="0"/>
              </a:rPr>
              <a:t>storing code</a:t>
            </a:r>
          </a:p>
          <a:p>
            <a:pPr algn="l">
              <a:buFont typeface="Arial" panose="020B0604020202020204" pitchFamily="34" charset="0"/>
              <a:buChar char="•"/>
            </a:pPr>
            <a:r>
              <a:rPr lang="en-IN" sz="1400" b="0" i="0" dirty="0">
                <a:solidFill>
                  <a:srgbClr val="393D3E"/>
                </a:solidFill>
                <a:effectLst/>
                <a:latin typeface="Roboto" panose="02000000000000000000" pitchFamily="2" charset="0"/>
              </a:rPr>
              <a:t>controlling changes over time</a:t>
            </a:r>
          </a:p>
          <a:p>
            <a:pPr algn="l">
              <a:buFont typeface="Arial" panose="020B0604020202020204" pitchFamily="34" charset="0"/>
              <a:buChar char="•"/>
            </a:pPr>
            <a:r>
              <a:rPr lang="en-IN" sz="1400" b="0" i="0" dirty="0">
                <a:solidFill>
                  <a:srgbClr val="393D3E"/>
                </a:solidFill>
                <a:effectLst/>
                <a:latin typeface="Roboto" panose="02000000000000000000" pitchFamily="2" charset="0"/>
              </a:rPr>
              <a:t>learning from and with others</a:t>
            </a:r>
          </a:p>
          <a:p>
            <a:pPr algn="l">
              <a:buFont typeface="Arial" panose="020B0604020202020204" pitchFamily="34" charset="0"/>
              <a:buChar char="•"/>
            </a:pPr>
            <a:r>
              <a:rPr lang="en-IN" sz="1400" b="0" i="0" dirty="0">
                <a:solidFill>
                  <a:srgbClr val="393D3E"/>
                </a:solidFill>
                <a:effectLst/>
                <a:latin typeface="Roboto" panose="02000000000000000000" pitchFamily="2" charset="0"/>
              </a:rPr>
              <a:t>building a portfolio of work.</a:t>
            </a:r>
          </a:p>
          <a:p>
            <a:r>
              <a:rPr lang="en-IN" sz="1400" dirty="0">
                <a:solidFill>
                  <a:srgbClr val="393D3E"/>
                </a:solidFill>
                <a:latin typeface="Roboto" panose="02000000000000000000" pitchFamily="2" charset="0"/>
              </a:rPr>
              <a:t>It serves as</a:t>
            </a:r>
            <a:r>
              <a:rPr lang="en-IN" sz="1400" b="0" i="0" dirty="0">
                <a:solidFill>
                  <a:srgbClr val="393D3E"/>
                </a:solidFill>
                <a:effectLst/>
                <a:latin typeface="Roboto" panose="02000000000000000000" pitchFamily="2" charset="0"/>
              </a:rPr>
              <a:t> </a:t>
            </a:r>
            <a:r>
              <a:rPr lang="en-IN" sz="1400" b="1" i="0" dirty="0">
                <a:solidFill>
                  <a:srgbClr val="393D3E"/>
                </a:solidFill>
                <a:effectLst/>
                <a:latin typeface="Roboto" panose="02000000000000000000" pitchFamily="2" charset="0"/>
              </a:rPr>
              <a:t>sandbox, </a:t>
            </a:r>
            <a:r>
              <a:rPr lang="en-IN" sz="1400" b="0" i="0" dirty="0">
                <a:solidFill>
                  <a:srgbClr val="393D3E"/>
                </a:solidFill>
                <a:effectLst/>
                <a:latin typeface="Roboto" panose="02000000000000000000" pitchFamily="2" charset="0"/>
              </a:rPr>
              <a:t> </a:t>
            </a:r>
            <a:r>
              <a:rPr lang="en-IN" sz="1400" b="1" i="0" dirty="0">
                <a:solidFill>
                  <a:srgbClr val="393D3E"/>
                </a:solidFill>
                <a:effectLst/>
                <a:latin typeface="Roboto" panose="02000000000000000000" pitchFamily="2" charset="0"/>
              </a:rPr>
              <a:t>knowledge bank </a:t>
            </a:r>
            <a:r>
              <a:rPr lang="en-IN" sz="1400" dirty="0">
                <a:solidFill>
                  <a:srgbClr val="393D3E"/>
                </a:solidFill>
                <a:latin typeface="Roboto" panose="02000000000000000000" pitchFamily="2" charset="0"/>
              </a:rPr>
              <a:t>and </a:t>
            </a:r>
            <a:r>
              <a:rPr lang="en-IN" sz="1400" b="0" i="0" dirty="0">
                <a:solidFill>
                  <a:srgbClr val="393D3E"/>
                </a:solidFill>
                <a:effectLst/>
                <a:latin typeface="Roboto" panose="02000000000000000000" pitchFamily="2" charset="0"/>
              </a:rPr>
              <a:t> </a:t>
            </a:r>
            <a:r>
              <a:rPr lang="en-IN" sz="1400" b="1" i="0" dirty="0">
                <a:solidFill>
                  <a:srgbClr val="393D3E"/>
                </a:solidFill>
                <a:effectLst/>
                <a:latin typeface="Roboto" panose="02000000000000000000" pitchFamily="2" charset="0"/>
              </a:rPr>
              <a:t>portfolio</a:t>
            </a:r>
            <a:r>
              <a:rPr lang="en-IN" sz="1400" b="0" i="0" dirty="0">
                <a:solidFill>
                  <a:srgbClr val="393D3E"/>
                </a:solidFill>
                <a:effectLst/>
                <a:latin typeface="Roboto" panose="02000000000000000000" pitchFamily="2" charset="0"/>
              </a:rPr>
              <a:t>.</a:t>
            </a:r>
            <a:endParaRPr lang="en-IN" sz="1400" dirty="0">
              <a:solidFill>
                <a:srgbClr val="393D3E"/>
              </a:solidFill>
              <a:effectLst/>
              <a:latin typeface="Roboto" panose="02000000000000000000" pitchFamily="2"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021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A7D8-7F8B-43AD-B458-08AF248C00B6}"/>
              </a:ext>
            </a:extLst>
          </p:cNvPr>
          <p:cNvSpPr>
            <a:spLocks noGrp="1"/>
          </p:cNvSpPr>
          <p:nvPr>
            <p:ph type="ctrTitle"/>
          </p:nvPr>
        </p:nvSpPr>
        <p:spPr>
          <a:xfrm>
            <a:off x="1524000" y="1122363"/>
            <a:ext cx="9144000" cy="2306637"/>
          </a:xfrm>
        </p:spPr>
        <p:txBody>
          <a:bodyPr>
            <a:normAutofit fontScale="90000"/>
          </a:bodyPr>
          <a:lstStyle/>
          <a:p>
            <a:r>
              <a:rPr lang="en-IN" sz="6700" i="1" dirty="0">
                <a:solidFill>
                  <a:schemeClr val="accent1">
                    <a:lumMod val="50000"/>
                  </a:schemeClr>
                </a:solidFill>
              </a:rPr>
              <a:t>Patterns, trends, and insights</a:t>
            </a:r>
            <a:br>
              <a:rPr lang="en-IN" b="1" i="0" dirty="0">
                <a:solidFill>
                  <a:srgbClr val="393D3E"/>
                </a:solidFill>
                <a:effectLst/>
                <a:latin typeface="Roboto" panose="02000000000000000000" pitchFamily="2" charset="0"/>
              </a:rPr>
            </a:br>
            <a:br>
              <a:rPr lang="en-IN" sz="2000" b="1" dirty="0">
                <a:solidFill>
                  <a:srgbClr val="393D3E"/>
                </a:solidFill>
                <a:latin typeface="Roboto" panose="02000000000000000000" pitchFamily="2" charset="0"/>
              </a:rPr>
            </a:br>
            <a:endParaRPr lang="en-IN" sz="2000" b="1" dirty="0">
              <a:solidFill>
                <a:srgbClr val="393D3E"/>
              </a:solidFill>
              <a:latin typeface="Roboto" panose="02000000000000000000" pitchFamily="2" charset="0"/>
            </a:endParaRPr>
          </a:p>
        </p:txBody>
      </p:sp>
      <p:graphicFrame>
        <p:nvGraphicFramePr>
          <p:cNvPr id="3" name="Table 2">
            <a:extLst>
              <a:ext uri="{FF2B5EF4-FFF2-40B4-BE49-F238E27FC236}">
                <a16:creationId xmlns:a16="http://schemas.microsoft.com/office/drawing/2014/main" id="{DC1EF6CE-9FB3-4F69-BD5D-78D4698C4653}"/>
              </a:ext>
            </a:extLst>
          </p:cNvPr>
          <p:cNvGraphicFramePr>
            <a:graphicFrameLocks noGrp="1"/>
          </p:cNvGraphicFramePr>
          <p:nvPr>
            <p:extLst>
              <p:ext uri="{D42A27DB-BD31-4B8C-83A1-F6EECF244321}">
                <p14:modId xmlns:p14="http://schemas.microsoft.com/office/powerpoint/2010/main" val="613411041"/>
              </p:ext>
            </p:extLst>
          </p:nvPr>
        </p:nvGraphicFramePr>
        <p:xfrm>
          <a:off x="2642235" y="3631724"/>
          <a:ext cx="6907530" cy="739140"/>
        </p:xfrm>
        <a:graphic>
          <a:graphicData uri="http://schemas.openxmlformats.org/drawingml/2006/table">
            <a:tbl>
              <a:tblPr/>
              <a:tblGrid>
                <a:gridCol w="6907530">
                  <a:extLst>
                    <a:ext uri="{9D8B030D-6E8A-4147-A177-3AD203B41FA5}">
                      <a16:colId xmlns:a16="http://schemas.microsoft.com/office/drawing/2014/main" val="4037286134"/>
                    </a:ext>
                  </a:extLst>
                </a:gridCol>
              </a:tblGrid>
              <a:tr h="0">
                <a:tc>
                  <a:txBody>
                    <a:bodyPr/>
                    <a:lstStyle/>
                    <a:p>
                      <a:pPr fontAlgn="t"/>
                      <a:br>
                        <a:rPr lang="en-IN" b="1" dirty="0">
                          <a:effectLst/>
                        </a:rPr>
                      </a:br>
                      <a:endParaRPr lang="en-IN" dirty="0">
                        <a:effectLst/>
                      </a:endParaRPr>
                    </a:p>
                  </a:txBody>
                  <a:tcPr marL="95250" marR="95250" marT="95250" marB="95250">
                    <a:lnL>
                      <a:noFill/>
                    </a:lnL>
                    <a:lnR>
                      <a:noFill/>
                    </a:lnR>
                    <a:lnT>
                      <a:noFill/>
                    </a:lnT>
                    <a:lnB>
                      <a:noFill/>
                    </a:lnB>
                    <a:solidFill>
                      <a:srgbClr val="F8F9FA"/>
                    </a:solidFill>
                  </a:tcPr>
                </a:tc>
                <a:extLst>
                  <a:ext uri="{0D108BD9-81ED-4DB2-BD59-A6C34878D82A}">
                    <a16:rowId xmlns:a16="http://schemas.microsoft.com/office/drawing/2014/main" val="2563343722"/>
                  </a:ext>
                </a:extLst>
              </a:tr>
            </a:tbl>
          </a:graphicData>
        </a:graphic>
      </p:graphicFrame>
    </p:spTree>
    <p:extLst>
      <p:ext uri="{BB962C8B-B14F-4D97-AF65-F5344CB8AC3E}">
        <p14:creationId xmlns:p14="http://schemas.microsoft.com/office/powerpoint/2010/main" val="375446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5E38-78F7-4F6E-97F4-B2C4968CA0CD}"/>
              </a:ext>
            </a:extLst>
          </p:cNvPr>
          <p:cNvSpPr>
            <a:spLocks noGrp="1"/>
          </p:cNvSpPr>
          <p:nvPr>
            <p:ph type="title"/>
          </p:nvPr>
        </p:nvSpPr>
        <p:spPr>
          <a:xfrm>
            <a:off x="334617" y="206099"/>
            <a:ext cx="10515600" cy="695049"/>
          </a:xfrm>
        </p:spPr>
        <p:txBody>
          <a:bodyPr>
            <a:normAutofit/>
          </a:bodyPr>
          <a:lstStyle/>
          <a:p>
            <a:r>
              <a:rPr lang="en-IN" sz="3200" b="1" dirty="0">
                <a:solidFill>
                  <a:schemeClr val="accent5">
                    <a:lumMod val="50000"/>
                  </a:schemeClr>
                </a:solidFill>
              </a:rPr>
              <a:t>Import and explore data</a:t>
            </a:r>
          </a:p>
        </p:txBody>
      </p:sp>
      <p:sp>
        <p:nvSpPr>
          <p:cNvPr id="3" name="Content Placeholder 2">
            <a:extLst>
              <a:ext uri="{FF2B5EF4-FFF2-40B4-BE49-F238E27FC236}">
                <a16:creationId xmlns:a16="http://schemas.microsoft.com/office/drawing/2014/main" id="{109192CB-1EF7-499A-B332-2A268AB6D9E7}"/>
              </a:ext>
            </a:extLst>
          </p:cNvPr>
          <p:cNvSpPr>
            <a:spLocks noGrp="1"/>
          </p:cNvSpPr>
          <p:nvPr>
            <p:ph idx="1"/>
          </p:nvPr>
        </p:nvSpPr>
        <p:spPr>
          <a:xfrm>
            <a:off x="838200" y="1060174"/>
            <a:ext cx="10515600" cy="5116789"/>
          </a:xfrm>
        </p:spPr>
        <p:txBody>
          <a:bodyPr/>
          <a:lstStyle/>
          <a:p>
            <a:r>
              <a:rPr lang="en-IN" dirty="0"/>
              <a:t>There are no Missing or null values</a:t>
            </a:r>
          </a:p>
          <a:p>
            <a:r>
              <a:rPr lang="en-IN" dirty="0"/>
              <a:t>But there are some unknown , unmapped values</a:t>
            </a:r>
          </a:p>
          <a:p>
            <a:r>
              <a:rPr lang="en-IN" dirty="0"/>
              <a:t>How business will like to handle?</a:t>
            </a:r>
          </a:p>
          <a:p>
            <a:r>
              <a:rPr lang="en-IN" dirty="0"/>
              <a:t>My functional approach is to remove unmapped values while drawing visualisation</a:t>
            </a:r>
          </a:p>
          <a:p>
            <a:pPr marL="0" indent="0">
              <a:buNone/>
            </a:pPr>
            <a:endParaRPr lang="en-IN" dirty="0"/>
          </a:p>
          <a:p>
            <a:pPr marL="0" indent="0">
              <a:buNone/>
            </a:pPr>
            <a:r>
              <a:rPr lang="en-IN" b="1" dirty="0"/>
              <a:t>Outlier observations:</a:t>
            </a:r>
          </a:p>
        </p:txBody>
      </p:sp>
      <p:pic>
        <p:nvPicPr>
          <p:cNvPr id="6" name="Picture 5">
            <a:extLst>
              <a:ext uri="{FF2B5EF4-FFF2-40B4-BE49-F238E27FC236}">
                <a16:creationId xmlns:a16="http://schemas.microsoft.com/office/drawing/2014/main" id="{1835AB5C-AC85-4FB7-B277-5F089FDAF4FB}"/>
              </a:ext>
            </a:extLst>
          </p:cNvPr>
          <p:cNvPicPr>
            <a:picLocks noChangeAspect="1"/>
          </p:cNvPicPr>
          <p:nvPr/>
        </p:nvPicPr>
        <p:blipFill>
          <a:blip r:embed="rId2"/>
          <a:stretch>
            <a:fillRect/>
          </a:stretch>
        </p:blipFill>
        <p:spPr>
          <a:xfrm>
            <a:off x="7692903" y="3429000"/>
            <a:ext cx="4499097" cy="3130777"/>
          </a:xfrm>
          <a:prstGeom prst="rect">
            <a:avLst/>
          </a:prstGeom>
        </p:spPr>
      </p:pic>
      <p:sp>
        <p:nvSpPr>
          <p:cNvPr id="7" name="TextBox 6">
            <a:extLst>
              <a:ext uri="{FF2B5EF4-FFF2-40B4-BE49-F238E27FC236}">
                <a16:creationId xmlns:a16="http://schemas.microsoft.com/office/drawing/2014/main" id="{75CC17D6-F3A1-423F-993B-9761DC581FFD}"/>
              </a:ext>
            </a:extLst>
          </p:cNvPr>
          <p:cNvSpPr txBox="1"/>
          <p:nvPr/>
        </p:nvSpPr>
        <p:spPr>
          <a:xfrm>
            <a:off x="334617" y="4712677"/>
            <a:ext cx="7272131" cy="1815882"/>
          </a:xfrm>
          <a:prstGeom prst="rect">
            <a:avLst/>
          </a:prstGeom>
          <a:noFill/>
        </p:spPr>
        <p:txBody>
          <a:bodyPr wrap="square" rtlCol="0">
            <a:spAutoFit/>
          </a:bodyPr>
          <a:lstStyle/>
          <a:p>
            <a:pPr marL="342900" indent="-342900">
              <a:buFont typeface="Arial" panose="020B0604020202020204" pitchFamily="34" charset="0"/>
              <a:buChar char="•"/>
            </a:pPr>
            <a:r>
              <a:rPr lang="en-IN" sz="2800" dirty="0"/>
              <a:t>There are more outliers for care related encounter</a:t>
            </a:r>
          </a:p>
          <a:p>
            <a:pPr marL="342900" indent="-342900">
              <a:buFont typeface="Arial" panose="020B0604020202020204" pitchFamily="34" charset="0"/>
              <a:buChar char="•"/>
            </a:pPr>
            <a:r>
              <a:rPr lang="en-IN" sz="2800" dirty="0"/>
              <a:t>Records with inconsistent mapping has higher mean tan that for </a:t>
            </a:r>
            <a:r>
              <a:rPr lang="en-IN" sz="2800" dirty="0" err="1"/>
              <a:t>for</a:t>
            </a:r>
            <a:r>
              <a:rPr lang="en-IN" sz="2800" dirty="0"/>
              <a:t> care related encounter</a:t>
            </a:r>
          </a:p>
        </p:txBody>
      </p:sp>
    </p:spTree>
    <p:extLst>
      <p:ext uri="{BB962C8B-B14F-4D97-AF65-F5344CB8AC3E}">
        <p14:creationId xmlns:p14="http://schemas.microsoft.com/office/powerpoint/2010/main" val="106481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5E38-78F7-4F6E-97F4-B2C4968CA0CD}"/>
              </a:ext>
            </a:extLst>
          </p:cNvPr>
          <p:cNvSpPr>
            <a:spLocks noGrp="1"/>
          </p:cNvSpPr>
          <p:nvPr>
            <p:ph type="title"/>
          </p:nvPr>
        </p:nvSpPr>
        <p:spPr>
          <a:xfrm>
            <a:off x="334617" y="206099"/>
            <a:ext cx="10515600" cy="695049"/>
          </a:xfrm>
        </p:spPr>
        <p:txBody>
          <a:bodyPr>
            <a:normAutofit/>
          </a:bodyPr>
          <a:lstStyle/>
          <a:p>
            <a:r>
              <a:rPr lang="en-IN" sz="3200" b="1" dirty="0">
                <a:solidFill>
                  <a:schemeClr val="accent5">
                    <a:lumMod val="50000"/>
                  </a:schemeClr>
                </a:solidFill>
              </a:rPr>
              <a:t>Import and explore data ( Questions)</a:t>
            </a:r>
          </a:p>
        </p:txBody>
      </p:sp>
      <p:sp>
        <p:nvSpPr>
          <p:cNvPr id="3" name="Content Placeholder 2">
            <a:extLst>
              <a:ext uri="{FF2B5EF4-FFF2-40B4-BE49-F238E27FC236}">
                <a16:creationId xmlns:a16="http://schemas.microsoft.com/office/drawing/2014/main" id="{109192CB-1EF7-499A-B332-2A268AB6D9E7}"/>
              </a:ext>
            </a:extLst>
          </p:cNvPr>
          <p:cNvSpPr>
            <a:spLocks noGrp="1"/>
          </p:cNvSpPr>
          <p:nvPr>
            <p:ph idx="1"/>
          </p:nvPr>
        </p:nvSpPr>
        <p:spPr>
          <a:xfrm>
            <a:off x="838200" y="1060174"/>
            <a:ext cx="10515600" cy="5116789"/>
          </a:xfrm>
        </p:spPr>
        <p:txBody>
          <a:bodyPr/>
          <a:lstStyle/>
          <a:p>
            <a:pPr marL="342900" marR="28575" lvl="0" indent="-342900">
              <a:lnSpc>
                <a:spcPct val="115000"/>
              </a:lnSpc>
              <a:spcBef>
                <a:spcPts val="225"/>
              </a:spcBef>
              <a:spcAft>
                <a:spcPts val="225"/>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is the number of locations, service settings, context types, national categories, and appointment statuses in the data 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8575" lvl="0" indent="-342900">
              <a:lnSpc>
                <a:spcPct val="115000"/>
              </a:lnSpc>
              <a:spcBef>
                <a:spcPts val="225"/>
              </a:spcBef>
              <a:spcAft>
                <a:spcPts val="225"/>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is the date range of the provided data sets, and which service settings reported the most appointments for a specific period?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8575" lvl="0" indent="-342900">
              <a:lnSpc>
                <a:spcPct val="115000"/>
              </a:lnSpc>
              <a:spcBef>
                <a:spcPts val="225"/>
              </a:spcBef>
              <a:spcAft>
                <a:spcPts val="225"/>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is the number of appointments and records per month?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8575" lvl="0" indent="-342900">
              <a:lnSpc>
                <a:spcPct val="115000"/>
              </a:lnSpc>
              <a:spcBef>
                <a:spcPts val="225"/>
              </a:spcBef>
              <a:spcAft>
                <a:spcPts val="225"/>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monthly and seasonal trends are evident based on the number of appointments for service settings, context types, and national categories?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28575" lvl="0" indent="-342900">
              <a:lnSpc>
                <a:spcPct val="115000"/>
              </a:lnSpc>
              <a:spcBef>
                <a:spcPts val="225"/>
              </a:spcBef>
              <a:spcAft>
                <a:spcPts val="225"/>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What are the top trending hashtags (#) on Twitter related to healthcare in the UK?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r>
              <a:rPr lang="en-IN" dirty="0"/>
              <a:t>Questions for Client</a:t>
            </a:r>
          </a:p>
          <a:p>
            <a:pPr marL="342900" lvl="0" indent="-342900">
              <a:spcAft>
                <a:spcPts val="0"/>
              </a:spcAft>
              <a:buFont typeface="Symbol" panose="05050102010706020507" pitchFamily="18" charset="2"/>
              <a:buChar char=""/>
            </a:pPr>
            <a:r>
              <a:rPr lang="en-IN" sz="1800" dirty="0">
                <a:solidFill>
                  <a:srgbClr val="000000"/>
                </a:solidFill>
                <a:effectLst/>
                <a:latin typeface="Arial" panose="020B0604020202020204" pitchFamily="34" charset="0"/>
                <a:ea typeface="Calibri" panose="020F0502020204030204" pitchFamily="34" charset="0"/>
              </a:rPr>
              <a:t>There are some unmapped and unknown values, can that data be made available, it should be ignored or can be replaced by other values</a:t>
            </a:r>
          </a:p>
          <a:p>
            <a:pPr marL="342900" lvl="0" indent="-342900">
              <a:spcAft>
                <a:spcPts val="0"/>
              </a:spcAft>
              <a:buFont typeface="Symbol" panose="05050102010706020507" pitchFamily="18" charset="2"/>
              <a:buChar char=""/>
            </a:pPr>
            <a:r>
              <a:rPr lang="en-IN" sz="1800" dirty="0">
                <a:solidFill>
                  <a:srgbClr val="000000"/>
                </a:solidFill>
                <a:effectLst/>
                <a:latin typeface="Arial" panose="020B0604020202020204" pitchFamily="34" charset="0"/>
                <a:ea typeface="Calibri" panose="020F0502020204030204" pitchFamily="34" charset="0"/>
              </a:rPr>
              <a:t>Impact on various factors based on whether or not visits are attended? </a:t>
            </a:r>
          </a:p>
          <a:p>
            <a:endParaRPr lang="en-IN" dirty="0"/>
          </a:p>
        </p:txBody>
      </p:sp>
    </p:spTree>
    <p:extLst>
      <p:ext uri="{BB962C8B-B14F-4D97-AF65-F5344CB8AC3E}">
        <p14:creationId xmlns:p14="http://schemas.microsoft.com/office/powerpoint/2010/main" val="2844296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5E38-78F7-4F6E-97F4-B2C4968CA0CD}"/>
              </a:ext>
            </a:extLst>
          </p:cNvPr>
          <p:cNvSpPr>
            <a:spLocks noGrp="1"/>
          </p:cNvSpPr>
          <p:nvPr>
            <p:ph type="title"/>
          </p:nvPr>
        </p:nvSpPr>
        <p:spPr>
          <a:xfrm>
            <a:off x="334617" y="206099"/>
            <a:ext cx="10515600" cy="695049"/>
          </a:xfrm>
        </p:spPr>
        <p:txBody>
          <a:bodyPr>
            <a:normAutofit/>
          </a:bodyPr>
          <a:lstStyle/>
          <a:p>
            <a:r>
              <a:rPr lang="en-IN" sz="3200" b="1" dirty="0">
                <a:solidFill>
                  <a:schemeClr val="accent5">
                    <a:lumMod val="50000"/>
                  </a:schemeClr>
                </a:solidFill>
              </a:rPr>
              <a:t>Import and explore data ( Observations with pictures )</a:t>
            </a:r>
          </a:p>
        </p:txBody>
      </p:sp>
      <p:sp>
        <p:nvSpPr>
          <p:cNvPr id="15" name="Content Placeholder 14">
            <a:extLst>
              <a:ext uri="{FF2B5EF4-FFF2-40B4-BE49-F238E27FC236}">
                <a16:creationId xmlns:a16="http://schemas.microsoft.com/office/drawing/2014/main" id="{AE3AC13C-FE10-4626-B159-929722090B3D}"/>
              </a:ext>
            </a:extLst>
          </p:cNvPr>
          <p:cNvSpPr>
            <a:spLocks noGrp="1"/>
          </p:cNvSpPr>
          <p:nvPr>
            <p:ph idx="1"/>
          </p:nvPr>
        </p:nvSpPr>
        <p:spPr>
          <a:xfrm>
            <a:off x="599661" y="1168779"/>
            <a:ext cx="10515600" cy="4520441"/>
          </a:xfrm>
        </p:spPr>
        <p:txBody>
          <a:bodyPr>
            <a:normAutofit fontScale="55000" lnSpcReduction="20000"/>
          </a:bodyPr>
          <a:lstStyle/>
          <a:p>
            <a:r>
              <a:rPr lang="en-IN" dirty="0"/>
              <a:t>Number of location = 106</a:t>
            </a:r>
          </a:p>
          <a:p>
            <a:r>
              <a:rPr lang="en-IN" dirty="0"/>
              <a:t>Number of service settings = 4</a:t>
            </a:r>
          </a:p>
          <a:p>
            <a:r>
              <a:rPr lang="en-IN" dirty="0"/>
              <a:t>Number of context types = 2</a:t>
            </a:r>
          </a:p>
          <a:p>
            <a:r>
              <a:rPr lang="en-IN" dirty="0"/>
              <a:t>Number of national categories = 17</a:t>
            </a:r>
          </a:p>
          <a:p>
            <a:r>
              <a:rPr lang="en-IN" dirty="0"/>
              <a:t>Total appointment statuses = 2</a:t>
            </a:r>
          </a:p>
          <a:p>
            <a:endParaRPr lang="en-IN" dirty="0"/>
          </a:p>
          <a:p>
            <a:endParaRPr lang="en-IN" dirty="0"/>
          </a:p>
          <a:p>
            <a:pPr marL="0" indent="0">
              <a:buNone/>
            </a:pPr>
            <a:r>
              <a:rPr lang="en-IN" b="1" u="sng" dirty="0"/>
              <a:t>Five locations with highest records</a:t>
            </a:r>
          </a:p>
          <a:p>
            <a:pPr>
              <a:buFont typeface="Wingdings" panose="05000000000000000000" pitchFamily="2" charset="2"/>
              <a:buChar char="ü"/>
            </a:pPr>
            <a:r>
              <a:rPr lang="en-IN" dirty="0"/>
              <a:t>NHS North West London ICB - W2U3Z              13007</a:t>
            </a:r>
          </a:p>
          <a:p>
            <a:pPr>
              <a:buFont typeface="Wingdings" panose="05000000000000000000" pitchFamily="2" charset="2"/>
              <a:buChar char="ü"/>
            </a:pPr>
            <a:r>
              <a:rPr lang="en-IN" dirty="0"/>
              <a:t>NHS Kent and Medway ICB - 91Q                  12637</a:t>
            </a:r>
          </a:p>
          <a:p>
            <a:pPr>
              <a:buFont typeface="Wingdings" panose="05000000000000000000" pitchFamily="2" charset="2"/>
              <a:buChar char="ü"/>
            </a:pPr>
            <a:r>
              <a:rPr lang="en-IN" dirty="0"/>
              <a:t>NHS Devon ICB - 15N                            12526</a:t>
            </a:r>
          </a:p>
          <a:p>
            <a:pPr>
              <a:buFont typeface="Wingdings" panose="05000000000000000000" pitchFamily="2" charset="2"/>
              <a:buChar char="ü"/>
            </a:pPr>
            <a:r>
              <a:rPr lang="en-IN" dirty="0"/>
              <a:t>NHS Hampshire and Isle Of Wight ICB - D9Y0V    12171</a:t>
            </a:r>
          </a:p>
          <a:p>
            <a:pPr>
              <a:buFont typeface="Wingdings" panose="05000000000000000000" pitchFamily="2" charset="2"/>
              <a:buChar char="ü"/>
            </a:pPr>
            <a:r>
              <a:rPr lang="en-IN" dirty="0"/>
              <a:t>NHS North East London ICB - A3A8R              11837</a:t>
            </a:r>
          </a:p>
          <a:p>
            <a:pPr>
              <a:buFont typeface="Wingdings" panose="05000000000000000000" pitchFamily="2" charset="2"/>
              <a:buChar char="ü"/>
            </a:pPr>
            <a:endParaRPr lang="en-IN" dirty="0"/>
          </a:p>
          <a:p>
            <a:pPr marL="0" indent="0">
              <a:buNone/>
            </a:pPr>
            <a:r>
              <a:rPr lang="en-IN" dirty="0"/>
              <a:t>All appointments were scheduled between 08/2021 to 06/2022</a:t>
            </a:r>
          </a:p>
          <a:p>
            <a:endParaRPr lang="en-IN" dirty="0"/>
          </a:p>
        </p:txBody>
      </p:sp>
    </p:spTree>
    <p:extLst>
      <p:ext uri="{BB962C8B-B14F-4D97-AF65-F5344CB8AC3E}">
        <p14:creationId xmlns:p14="http://schemas.microsoft.com/office/powerpoint/2010/main" val="194333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118FB8-E865-4F07-8D8E-1D31086C138E}"/>
              </a:ext>
            </a:extLst>
          </p:cNvPr>
          <p:cNvPicPr>
            <a:picLocks noChangeAspect="1"/>
          </p:cNvPicPr>
          <p:nvPr/>
        </p:nvPicPr>
        <p:blipFill>
          <a:blip r:embed="rId2"/>
          <a:stretch>
            <a:fillRect/>
          </a:stretch>
        </p:blipFill>
        <p:spPr>
          <a:xfrm>
            <a:off x="2719387" y="2438400"/>
            <a:ext cx="6753225" cy="1981200"/>
          </a:xfrm>
          <a:prstGeom prst="rect">
            <a:avLst/>
          </a:prstGeom>
          <a:ln>
            <a:solidFill>
              <a:schemeClr val="accent1">
                <a:alpha val="98000"/>
              </a:schemeClr>
            </a:solidFill>
          </a:ln>
        </p:spPr>
      </p:pic>
      <p:sp>
        <p:nvSpPr>
          <p:cNvPr id="8" name="TextBox 7">
            <a:extLst>
              <a:ext uri="{FF2B5EF4-FFF2-40B4-BE49-F238E27FC236}">
                <a16:creationId xmlns:a16="http://schemas.microsoft.com/office/drawing/2014/main" id="{92B0BFF5-D56E-45E5-B481-298522E1451C}"/>
              </a:ext>
            </a:extLst>
          </p:cNvPr>
          <p:cNvSpPr txBox="1"/>
          <p:nvPr/>
        </p:nvSpPr>
        <p:spPr>
          <a:xfrm>
            <a:off x="569843" y="675861"/>
            <a:ext cx="9700592" cy="646331"/>
          </a:xfrm>
          <a:prstGeom prst="rect">
            <a:avLst/>
          </a:prstGeom>
          <a:noFill/>
        </p:spPr>
        <p:txBody>
          <a:bodyPr wrap="square" rtlCol="0">
            <a:spAutoFit/>
          </a:bodyPr>
          <a:lstStyle/>
          <a:p>
            <a:r>
              <a:rPr lang="en-IN" b="1" i="0" dirty="0">
                <a:solidFill>
                  <a:srgbClr val="000000"/>
                </a:solidFill>
                <a:effectLst/>
                <a:latin typeface="Helvetica Neue"/>
              </a:rPr>
              <a:t>Which service settings reported the most appointments for a specific period?</a:t>
            </a:r>
          </a:p>
          <a:p>
            <a:endParaRPr lang="en-IN" dirty="0"/>
          </a:p>
        </p:txBody>
      </p:sp>
    </p:spTree>
    <p:extLst>
      <p:ext uri="{BB962C8B-B14F-4D97-AF65-F5344CB8AC3E}">
        <p14:creationId xmlns:p14="http://schemas.microsoft.com/office/powerpoint/2010/main" val="96280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5E38-78F7-4F6E-97F4-B2C4968CA0CD}"/>
              </a:ext>
            </a:extLst>
          </p:cNvPr>
          <p:cNvSpPr>
            <a:spLocks noGrp="1"/>
          </p:cNvSpPr>
          <p:nvPr>
            <p:ph type="title"/>
          </p:nvPr>
        </p:nvSpPr>
        <p:spPr>
          <a:xfrm>
            <a:off x="334617" y="206099"/>
            <a:ext cx="10515600" cy="695049"/>
          </a:xfrm>
        </p:spPr>
        <p:txBody>
          <a:bodyPr>
            <a:normAutofit/>
          </a:bodyPr>
          <a:lstStyle/>
          <a:p>
            <a:r>
              <a:rPr lang="en-IN" sz="3200" b="1" dirty="0">
                <a:solidFill>
                  <a:schemeClr val="accent5">
                    <a:lumMod val="50000"/>
                  </a:schemeClr>
                </a:solidFill>
              </a:rPr>
              <a:t>Other insights</a:t>
            </a:r>
          </a:p>
        </p:txBody>
      </p:sp>
      <p:sp>
        <p:nvSpPr>
          <p:cNvPr id="15" name="Content Placeholder 14">
            <a:extLst>
              <a:ext uri="{FF2B5EF4-FFF2-40B4-BE49-F238E27FC236}">
                <a16:creationId xmlns:a16="http://schemas.microsoft.com/office/drawing/2014/main" id="{AE3AC13C-FE10-4626-B159-929722090B3D}"/>
              </a:ext>
            </a:extLst>
          </p:cNvPr>
          <p:cNvSpPr>
            <a:spLocks noGrp="1"/>
          </p:cNvSpPr>
          <p:nvPr>
            <p:ph idx="1"/>
          </p:nvPr>
        </p:nvSpPr>
        <p:spPr>
          <a:xfrm>
            <a:off x="599661" y="1168779"/>
            <a:ext cx="10515600" cy="4520441"/>
          </a:xfrm>
        </p:spPr>
        <p:txBody>
          <a:bodyPr>
            <a:normAutofit/>
          </a:bodyPr>
          <a:lstStyle/>
          <a:p>
            <a:r>
              <a:rPr lang="en-IN" sz="1400" b="1" i="0" dirty="0">
                <a:solidFill>
                  <a:srgbClr val="000000"/>
                </a:solidFill>
                <a:effectLst/>
                <a:latin typeface="Helvetica Neue"/>
              </a:rPr>
              <a:t>What is the number of appointments and records per month?</a:t>
            </a:r>
          </a:p>
        </p:txBody>
      </p:sp>
      <p:pic>
        <p:nvPicPr>
          <p:cNvPr id="4" name="Picture 3">
            <a:extLst>
              <a:ext uri="{FF2B5EF4-FFF2-40B4-BE49-F238E27FC236}">
                <a16:creationId xmlns:a16="http://schemas.microsoft.com/office/drawing/2014/main" id="{F6DDA745-B982-4C4D-B83F-CBCC6618E173}"/>
              </a:ext>
            </a:extLst>
          </p:cNvPr>
          <p:cNvPicPr>
            <a:picLocks noChangeAspect="1"/>
          </p:cNvPicPr>
          <p:nvPr/>
        </p:nvPicPr>
        <p:blipFill>
          <a:blip r:embed="rId2"/>
          <a:stretch>
            <a:fillRect/>
          </a:stretch>
        </p:blipFill>
        <p:spPr>
          <a:xfrm>
            <a:off x="1628361" y="1910641"/>
            <a:ext cx="4229100" cy="1095375"/>
          </a:xfrm>
          <a:prstGeom prst="rect">
            <a:avLst/>
          </a:prstGeom>
          <a:solidFill>
            <a:schemeClr val="bg1">
              <a:alpha val="98000"/>
            </a:schemeClr>
          </a:solidFill>
          <a:ln>
            <a:solidFill>
              <a:schemeClr val="accent1">
                <a:alpha val="98000"/>
              </a:schemeClr>
            </a:solidFill>
          </a:ln>
        </p:spPr>
      </p:pic>
      <p:sp>
        <p:nvSpPr>
          <p:cNvPr id="5" name="TextBox 4">
            <a:extLst>
              <a:ext uri="{FF2B5EF4-FFF2-40B4-BE49-F238E27FC236}">
                <a16:creationId xmlns:a16="http://schemas.microsoft.com/office/drawing/2014/main" id="{39719D7B-6C5F-4ED9-9A8B-DAB6DF47E945}"/>
              </a:ext>
            </a:extLst>
          </p:cNvPr>
          <p:cNvSpPr txBox="1"/>
          <p:nvPr/>
        </p:nvSpPr>
        <p:spPr>
          <a:xfrm>
            <a:off x="872197" y="4360985"/>
            <a:ext cx="9242474" cy="1200329"/>
          </a:xfrm>
          <a:prstGeom prst="rect">
            <a:avLst/>
          </a:prstGeom>
          <a:noFill/>
        </p:spPr>
        <p:txBody>
          <a:bodyPr wrap="square" rtlCol="0">
            <a:spAutoFit/>
          </a:bodyPr>
          <a:lstStyle/>
          <a:p>
            <a:r>
              <a:rPr lang="en-IN" dirty="0"/>
              <a:t>Other Observations</a:t>
            </a:r>
          </a:p>
          <a:p>
            <a:pPr marL="285750" indent="-285750">
              <a:buFont typeface="Arial" panose="020B0604020202020204" pitchFamily="34" charset="0"/>
              <a:buChar char="•"/>
            </a:pPr>
            <a:r>
              <a:rPr lang="en-IN" dirty="0"/>
              <a:t>GP Service settings have more appointments</a:t>
            </a:r>
          </a:p>
          <a:p>
            <a:pPr marL="285750" indent="-285750">
              <a:buFont typeface="Arial" panose="020B0604020202020204" pitchFamily="34" charset="0"/>
              <a:buChar char="•"/>
            </a:pPr>
            <a:r>
              <a:rPr lang="en-IN" dirty="0"/>
              <a:t>Those appointments are for care related encounter</a:t>
            </a:r>
          </a:p>
          <a:p>
            <a:pPr marL="285750" indent="-285750">
              <a:buFont typeface="Arial" panose="020B0604020202020204" pitchFamily="34" charset="0"/>
              <a:buChar char="•"/>
            </a:pPr>
            <a:r>
              <a:rPr lang="en-IN" dirty="0"/>
              <a:t>General consultation related routine appointments are more in count</a:t>
            </a:r>
          </a:p>
        </p:txBody>
      </p:sp>
    </p:spTree>
    <p:extLst>
      <p:ext uri="{BB962C8B-B14F-4D97-AF65-F5344CB8AC3E}">
        <p14:creationId xmlns:p14="http://schemas.microsoft.com/office/powerpoint/2010/main" val="4256326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782</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Helvetica Neue</vt:lpstr>
      <vt:lpstr>Roboto</vt:lpstr>
      <vt:lpstr>Symbol</vt:lpstr>
      <vt:lpstr>Wingdings</vt:lpstr>
      <vt:lpstr>Office Theme</vt:lpstr>
      <vt:lpstr>Background Context</vt:lpstr>
      <vt:lpstr>Business Context</vt:lpstr>
      <vt:lpstr>Prepare your GitHub repository.</vt:lpstr>
      <vt:lpstr>Patterns, trends, and insights  </vt:lpstr>
      <vt:lpstr>Import and explore data</vt:lpstr>
      <vt:lpstr>Import and explore data ( Questions)</vt:lpstr>
      <vt:lpstr>Import and explore data ( Observations with pictures )</vt:lpstr>
      <vt:lpstr>PowerPoint Presentation</vt:lpstr>
      <vt:lpstr>Other insights</vt:lpstr>
      <vt:lpstr>PowerPoint Presentation</vt:lpstr>
      <vt:lpstr>PowerPoint Presentation</vt:lpstr>
      <vt:lpstr>Recommendations</vt:lpstr>
      <vt:lpstr>PowerPoint Presentation</vt:lpstr>
      <vt:lpstr>PowerPoint Presentation</vt:lpstr>
      <vt:lpstr>Conclusion</vt:lpstr>
      <vt:lpstr>Conclusions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2Market Data Analytics Project</dc:title>
  <dc:creator>Patkar, Shraddha</dc:creator>
  <cp:lastModifiedBy>Patkar, Shraddha</cp:lastModifiedBy>
  <cp:revision>5</cp:revision>
  <dcterms:created xsi:type="dcterms:W3CDTF">2022-09-05T14:25:59Z</dcterms:created>
  <dcterms:modified xsi:type="dcterms:W3CDTF">2022-10-26T15:46:36Z</dcterms:modified>
</cp:coreProperties>
</file>