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  <p:sldMasterId id="2147483834" r:id="rId2"/>
  </p:sldMasterIdLst>
  <p:notesMasterIdLst>
    <p:notesMasterId r:id="rId24"/>
  </p:notesMasterIdLst>
  <p:sldIdLst>
    <p:sldId id="288" r:id="rId3"/>
    <p:sldId id="294" r:id="rId4"/>
    <p:sldId id="290" r:id="rId5"/>
    <p:sldId id="257" r:id="rId6"/>
    <p:sldId id="291" r:id="rId7"/>
    <p:sldId id="262" r:id="rId8"/>
    <p:sldId id="283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80" r:id="rId17"/>
    <p:sldId id="281" r:id="rId18"/>
    <p:sldId id="272" r:id="rId19"/>
    <p:sldId id="292" r:id="rId20"/>
    <p:sldId id="293" r:id="rId21"/>
    <p:sldId id="28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4-4221-95F0-4EAC5CE3FC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84-4221-95F0-4EAC5CE3FC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84-4221-95F0-4EAC5CE3F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127640"/>
        <c:axId val="99127248"/>
      </c:barChart>
      <c:catAx>
        <c:axId val="99127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127248"/>
        <c:crosses val="autoZero"/>
        <c:auto val="1"/>
        <c:lblAlgn val="ctr"/>
        <c:lblOffset val="100"/>
        <c:noMultiLvlLbl val="0"/>
      </c:catAx>
      <c:valAx>
        <c:axId val="991272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9127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2A-4162-BBEE-99C976FF5BC0}"/>
              </c:ext>
            </c:extLst>
          </c:dPt>
          <c:dPt>
            <c:idx val="1"/>
            <c:bubble3D val="0"/>
            <c:explosion val="13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04-475B-B765-5E6AC04B06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2A-4162-BBEE-99C976FF5BC0}"/>
              </c:ext>
            </c:extLst>
          </c:dPt>
          <c:dPt>
            <c:idx val="3"/>
            <c:bubble3D val="0"/>
            <c:explosion val="21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B04-475B-B765-5E6AC04B065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4-475B-B765-5E6AC04B0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0F-4B35-A921-4286622956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0F-4B35-A921-4286622956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0F-4B35-A921-428662295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129992"/>
        <c:axId val="98993696"/>
      </c:lineChart>
      <c:catAx>
        <c:axId val="991299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993696"/>
        <c:crosses val="autoZero"/>
        <c:auto val="1"/>
        <c:lblAlgn val="ctr"/>
        <c:lblOffset val="100"/>
        <c:noMultiLvlLbl val="0"/>
      </c:catAx>
      <c:valAx>
        <c:axId val="9899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29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91-4003-919C-F6E8FAA823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91-4003-919C-F6E8FAA823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91-4003-919C-F6E8FAA82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90971600"/>
        <c:axId val="190971208"/>
        <c:axId val="0"/>
      </c:bar3DChart>
      <c:catAx>
        <c:axId val="190971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0971208"/>
        <c:crosses val="autoZero"/>
        <c:auto val="1"/>
        <c:lblAlgn val="ctr"/>
        <c:lblOffset val="100"/>
        <c:noMultiLvlLbl val="0"/>
      </c:catAx>
      <c:valAx>
        <c:axId val="1909712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97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10004-C446-404B-BEAC-95A2F5F0011D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C8739-CD8A-4631-B00E-FF11A1D1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0783-2A37-4678-A31D-FE0ED8E71666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8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6D7-84F3-4D49-A6F6-14B01FBB9A7D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5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D496-C960-4612-87F8-8BC8B39C1FC2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6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CD33-3BA2-4938-A9F6-87B8307EAF72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2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E10-6E72-44CA-8D3F-B14B0E7A57DE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A75A-6811-4539-9F4B-B76C22F262A1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1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D69E-5014-41D3-8141-B8B5C74A9815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5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BA26-60FC-4C67-9708-403E7802EE7B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6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CB4E-FA3C-41CC-AAA9-EFD7488967BB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96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4DE5-1064-4321-8384-6C3B8B63A1FD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1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F518-C2A0-4FD4-B7F1-380858DF0A0C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0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54CD-005E-48CD-AAF0-4CF6F07B0780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54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905F-00A0-4713-8522-AF0B62C8D997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72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DA9-EA1B-4B40-A4E8-2A51CB943174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39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C793-3A47-4045-9E8A-304E02287040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152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E194-6625-4F6B-B72C-78947B0BE890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04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00C-25CA-4D41-93CB-41C665B0BA4D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8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CFFD-A958-4B37-89D6-3B4E5FC66746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63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EBEA-5353-40BF-9984-B9A62B6F3932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82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91BC-C498-4A3F-9C25-B23F4FDD979F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FE21-D3C2-4E79-AAC5-FC45B19D88B3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6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A131-AE31-4DC9-B9AA-8AF4DB048481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1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CC3-6357-41A5-AE59-4A2B93470371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2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0DB1-8236-4196-8436-6F331A730C7A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668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CF21-ABF1-4450-8BBD-FB2C2D5DC112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3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3434-CA41-4E6D-A9A3-18CF3A8C9BEF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EBD9-0A4F-478C-B847-B6DFF8BC3C64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5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7765D8-A27B-40FD-ABAA-CA475ACAC2FE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CA7D-2BA4-4B35-B173-FF582AABDAA9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OPIM-5671 [Data Mining and Business Intelligence]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ionalmemo.com/the-5-best-ideas-from-californias-progressive-resurgence/" TargetMode="External"/><Relationship Id="rId2" Type="http://schemas.openxmlformats.org/officeDocument/2006/relationships/hyperlink" Target="http://www.latimes.com/business/la-fi-california-world-economy-20150702-story.htm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58836" y="1959430"/>
            <a:ext cx="9033164" cy="2861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2"/>
          <p:cNvSpPr>
            <a:spLocks/>
          </p:cNvSpPr>
          <p:nvPr/>
        </p:nvSpPr>
        <p:spPr bwMode="auto">
          <a:xfrm>
            <a:off x="762618" y="1246911"/>
            <a:ext cx="3560000" cy="3988954"/>
          </a:xfrm>
          <a:custGeom>
            <a:avLst/>
            <a:gdLst>
              <a:gd name="T0" fmla="*/ 857 w 1471"/>
              <a:gd name="T1" fmla="*/ 119 h 1725"/>
              <a:gd name="T2" fmla="*/ 905 w 1471"/>
              <a:gd name="T3" fmla="*/ 145 h 1725"/>
              <a:gd name="T4" fmla="*/ 1045 w 1471"/>
              <a:gd name="T5" fmla="*/ 155 h 1725"/>
              <a:gd name="T6" fmla="*/ 1106 w 1471"/>
              <a:gd name="T7" fmla="*/ 159 h 1725"/>
              <a:gd name="T8" fmla="*/ 1106 w 1471"/>
              <a:gd name="T9" fmla="*/ 245 h 1725"/>
              <a:gd name="T10" fmla="*/ 1064 w 1471"/>
              <a:gd name="T11" fmla="*/ 207 h 1725"/>
              <a:gd name="T12" fmla="*/ 1166 w 1471"/>
              <a:gd name="T13" fmla="*/ 402 h 1725"/>
              <a:gd name="T14" fmla="*/ 1200 w 1471"/>
              <a:gd name="T15" fmla="*/ 481 h 1725"/>
              <a:gd name="T16" fmla="*/ 1253 w 1471"/>
              <a:gd name="T17" fmla="*/ 559 h 1725"/>
              <a:gd name="T18" fmla="*/ 1296 w 1471"/>
              <a:gd name="T19" fmla="*/ 626 h 1725"/>
              <a:gd name="T20" fmla="*/ 1352 w 1471"/>
              <a:gd name="T21" fmla="*/ 646 h 1725"/>
              <a:gd name="T22" fmla="*/ 1465 w 1471"/>
              <a:gd name="T23" fmla="*/ 622 h 1725"/>
              <a:gd name="T24" fmla="*/ 1418 w 1471"/>
              <a:gd name="T25" fmla="*/ 766 h 1725"/>
              <a:gd name="T26" fmla="*/ 1234 w 1471"/>
              <a:gd name="T27" fmla="*/ 974 h 1725"/>
              <a:gd name="T28" fmla="*/ 1215 w 1471"/>
              <a:gd name="T29" fmla="*/ 1081 h 1725"/>
              <a:gd name="T30" fmla="*/ 1238 w 1471"/>
              <a:gd name="T31" fmla="*/ 1149 h 1725"/>
              <a:gd name="T32" fmla="*/ 1236 w 1471"/>
              <a:gd name="T33" fmla="*/ 1219 h 1725"/>
              <a:gd name="T34" fmla="*/ 1134 w 1471"/>
              <a:gd name="T35" fmla="*/ 1342 h 1725"/>
              <a:gd name="T36" fmla="*/ 1132 w 1471"/>
              <a:gd name="T37" fmla="*/ 1419 h 1725"/>
              <a:gd name="T38" fmla="*/ 1103 w 1471"/>
              <a:gd name="T39" fmla="*/ 1471 h 1725"/>
              <a:gd name="T40" fmla="*/ 1077 w 1471"/>
              <a:gd name="T41" fmla="*/ 1525 h 1725"/>
              <a:gd name="T42" fmla="*/ 1016 w 1471"/>
              <a:gd name="T43" fmla="*/ 1626 h 1725"/>
              <a:gd name="T44" fmla="*/ 924 w 1471"/>
              <a:gd name="T45" fmla="*/ 1704 h 1725"/>
              <a:gd name="T46" fmla="*/ 880 w 1471"/>
              <a:gd name="T47" fmla="*/ 1701 h 1725"/>
              <a:gd name="T48" fmla="*/ 776 w 1471"/>
              <a:gd name="T49" fmla="*/ 1709 h 1725"/>
              <a:gd name="T50" fmla="*/ 755 w 1471"/>
              <a:gd name="T51" fmla="*/ 1673 h 1725"/>
              <a:gd name="T52" fmla="*/ 740 w 1471"/>
              <a:gd name="T53" fmla="*/ 1608 h 1725"/>
              <a:gd name="T54" fmla="*/ 678 w 1471"/>
              <a:gd name="T55" fmla="*/ 1421 h 1725"/>
              <a:gd name="T56" fmla="*/ 619 w 1471"/>
              <a:gd name="T57" fmla="*/ 1276 h 1725"/>
              <a:gd name="T58" fmla="*/ 656 w 1471"/>
              <a:gd name="T59" fmla="*/ 1119 h 1725"/>
              <a:gd name="T60" fmla="*/ 625 w 1471"/>
              <a:gd name="T61" fmla="*/ 1006 h 1725"/>
              <a:gd name="T62" fmla="*/ 579 w 1471"/>
              <a:gd name="T63" fmla="*/ 882 h 1725"/>
              <a:gd name="T64" fmla="*/ 587 w 1471"/>
              <a:gd name="T65" fmla="*/ 831 h 1725"/>
              <a:gd name="T66" fmla="*/ 507 w 1471"/>
              <a:gd name="T67" fmla="*/ 797 h 1725"/>
              <a:gd name="T68" fmla="*/ 354 w 1471"/>
              <a:gd name="T69" fmla="*/ 779 h 1725"/>
              <a:gd name="T70" fmla="*/ 282 w 1471"/>
              <a:gd name="T71" fmla="*/ 781 h 1725"/>
              <a:gd name="T72" fmla="*/ 187 w 1471"/>
              <a:gd name="T73" fmla="*/ 791 h 1725"/>
              <a:gd name="T74" fmla="*/ 68 w 1471"/>
              <a:gd name="T75" fmla="*/ 664 h 1725"/>
              <a:gd name="T76" fmla="*/ 13 w 1471"/>
              <a:gd name="T77" fmla="*/ 608 h 1725"/>
              <a:gd name="T78" fmla="*/ 11 w 1471"/>
              <a:gd name="T79" fmla="*/ 583 h 1725"/>
              <a:gd name="T80" fmla="*/ 32 w 1471"/>
              <a:gd name="T81" fmla="*/ 485 h 1725"/>
              <a:gd name="T82" fmla="*/ 38 w 1471"/>
              <a:gd name="T83" fmla="*/ 358 h 1725"/>
              <a:gd name="T84" fmla="*/ 132 w 1471"/>
              <a:gd name="T85" fmla="*/ 237 h 1725"/>
              <a:gd name="T86" fmla="*/ 179 w 1471"/>
              <a:gd name="T87" fmla="*/ 139 h 1725"/>
              <a:gd name="T88" fmla="*/ 242 w 1471"/>
              <a:gd name="T89" fmla="*/ 64 h 1725"/>
              <a:gd name="T90" fmla="*/ 322 w 1471"/>
              <a:gd name="T91" fmla="*/ 62 h 1725"/>
              <a:gd name="T92" fmla="*/ 469 w 1471"/>
              <a:gd name="T93" fmla="*/ 10 h 1725"/>
              <a:gd name="T94" fmla="*/ 528 w 1471"/>
              <a:gd name="T95" fmla="*/ 6 h 1725"/>
              <a:gd name="T96" fmla="*/ 581 w 1471"/>
              <a:gd name="T97" fmla="*/ 0 h 1725"/>
              <a:gd name="T98" fmla="*/ 615 w 1471"/>
              <a:gd name="T99" fmla="*/ 10 h 1725"/>
              <a:gd name="T100" fmla="*/ 613 w 1471"/>
              <a:gd name="T101" fmla="*/ 48 h 1725"/>
              <a:gd name="T102" fmla="*/ 638 w 1471"/>
              <a:gd name="T103" fmla="*/ 115 h 1725"/>
              <a:gd name="T104" fmla="*/ 781 w 1471"/>
              <a:gd name="T105" fmla="*/ 179 h 1725"/>
              <a:gd name="T106" fmla="*/ 797 w 1471"/>
              <a:gd name="T107" fmla="*/ 151 h 1725"/>
              <a:gd name="T108" fmla="*/ 841 w 1471"/>
              <a:gd name="T109" fmla="*/ 119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71" h="1725">
                <a:moveTo>
                  <a:pt x="841" y="119"/>
                </a:moveTo>
                <a:cubicBezTo>
                  <a:pt x="857" y="119"/>
                  <a:pt x="857" y="119"/>
                  <a:pt x="857" y="119"/>
                </a:cubicBezTo>
                <a:cubicBezTo>
                  <a:pt x="857" y="130"/>
                  <a:pt x="865" y="133"/>
                  <a:pt x="869" y="137"/>
                </a:cubicBezTo>
                <a:cubicBezTo>
                  <a:pt x="875" y="147"/>
                  <a:pt x="893" y="141"/>
                  <a:pt x="905" y="145"/>
                </a:cubicBezTo>
                <a:cubicBezTo>
                  <a:pt x="929" y="155"/>
                  <a:pt x="963" y="167"/>
                  <a:pt x="990" y="167"/>
                </a:cubicBezTo>
                <a:cubicBezTo>
                  <a:pt x="1014" y="167"/>
                  <a:pt x="1021" y="155"/>
                  <a:pt x="1045" y="155"/>
                </a:cubicBezTo>
                <a:cubicBezTo>
                  <a:pt x="1059" y="155"/>
                  <a:pt x="1068" y="165"/>
                  <a:pt x="1084" y="165"/>
                </a:cubicBezTo>
                <a:cubicBezTo>
                  <a:pt x="1096" y="165"/>
                  <a:pt x="1096" y="161"/>
                  <a:pt x="1106" y="159"/>
                </a:cubicBezTo>
                <a:cubicBezTo>
                  <a:pt x="1111" y="173"/>
                  <a:pt x="1121" y="184"/>
                  <a:pt x="1121" y="199"/>
                </a:cubicBezTo>
                <a:cubicBezTo>
                  <a:pt x="1121" y="206"/>
                  <a:pt x="1109" y="235"/>
                  <a:pt x="1106" y="245"/>
                </a:cubicBezTo>
                <a:cubicBezTo>
                  <a:pt x="1090" y="242"/>
                  <a:pt x="1077" y="207"/>
                  <a:pt x="1064" y="193"/>
                </a:cubicBezTo>
                <a:cubicBezTo>
                  <a:pt x="1064" y="207"/>
                  <a:pt x="1064" y="207"/>
                  <a:pt x="1064" y="207"/>
                </a:cubicBezTo>
                <a:cubicBezTo>
                  <a:pt x="1136" y="340"/>
                  <a:pt x="1136" y="340"/>
                  <a:pt x="1136" y="340"/>
                </a:cubicBezTo>
                <a:cubicBezTo>
                  <a:pt x="1132" y="357"/>
                  <a:pt x="1155" y="392"/>
                  <a:pt x="1166" y="402"/>
                </a:cubicBezTo>
                <a:cubicBezTo>
                  <a:pt x="1166" y="444"/>
                  <a:pt x="1166" y="444"/>
                  <a:pt x="1166" y="444"/>
                </a:cubicBezTo>
                <a:cubicBezTo>
                  <a:pt x="1174" y="465"/>
                  <a:pt x="1189" y="465"/>
                  <a:pt x="1200" y="481"/>
                </a:cubicBezTo>
                <a:cubicBezTo>
                  <a:pt x="1214" y="500"/>
                  <a:pt x="1206" y="521"/>
                  <a:pt x="1219" y="535"/>
                </a:cubicBezTo>
                <a:cubicBezTo>
                  <a:pt x="1231" y="548"/>
                  <a:pt x="1240" y="549"/>
                  <a:pt x="1253" y="559"/>
                </a:cubicBezTo>
                <a:cubicBezTo>
                  <a:pt x="1265" y="568"/>
                  <a:pt x="1272" y="601"/>
                  <a:pt x="1297" y="601"/>
                </a:cubicBezTo>
                <a:cubicBezTo>
                  <a:pt x="1297" y="615"/>
                  <a:pt x="1304" y="617"/>
                  <a:pt x="1296" y="626"/>
                </a:cubicBezTo>
                <a:cubicBezTo>
                  <a:pt x="1306" y="634"/>
                  <a:pt x="1316" y="660"/>
                  <a:pt x="1329" y="660"/>
                </a:cubicBezTo>
                <a:cubicBezTo>
                  <a:pt x="1341" y="660"/>
                  <a:pt x="1342" y="649"/>
                  <a:pt x="1352" y="646"/>
                </a:cubicBezTo>
                <a:cubicBezTo>
                  <a:pt x="1363" y="642"/>
                  <a:pt x="1371" y="648"/>
                  <a:pt x="1382" y="646"/>
                </a:cubicBezTo>
                <a:cubicBezTo>
                  <a:pt x="1411" y="642"/>
                  <a:pt x="1438" y="630"/>
                  <a:pt x="1465" y="622"/>
                </a:cubicBezTo>
                <a:cubicBezTo>
                  <a:pt x="1468" y="627"/>
                  <a:pt x="1471" y="630"/>
                  <a:pt x="1471" y="634"/>
                </a:cubicBezTo>
                <a:cubicBezTo>
                  <a:pt x="1471" y="680"/>
                  <a:pt x="1437" y="739"/>
                  <a:pt x="1418" y="766"/>
                </a:cubicBezTo>
                <a:cubicBezTo>
                  <a:pt x="1395" y="797"/>
                  <a:pt x="1385" y="826"/>
                  <a:pt x="1357" y="849"/>
                </a:cubicBezTo>
                <a:cubicBezTo>
                  <a:pt x="1307" y="890"/>
                  <a:pt x="1253" y="903"/>
                  <a:pt x="1234" y="974"/>
                </a:cubicBezTo>
                <a:cubicBezTo>
                  <a:pt x="1229" y="994"/>
                  <a:pt x="1209" y="999"/>
                  <a:pt x="1209" y="1022"/>
                </a:cubicBezTo>
                <a:cubicBezTo>
                  <a:pt x="1209" y="1046"/>
                  <a:pt x="1215" y="1057"/>
                  <a:pt x="1215" y="1081"/>
                </a:cubicBezTo>
                <a:cubicBezTo>
                  <a:pt x="1215" y="1108"/>
                  <a:pt x="1243" y="1122"/>
                  <a:pt x="1243" y="1137"/>
                </a:cubicBezTo>
                <a:cubicBezTo>
                  <a:pt x="1243" y="1142"/>
                  <a:pt x="1239" y="1147"/>
                  <a:pt x="1238" y="1149"/>
                </a:cubicBezTo>
                <a:cubicBezTo>
                  <a:pt x="1238" y="1169"/>
                  <a:pt x="1238" y="1169"/>
                  <a:pt x="1238" y="1169"/>
                </a:cubicBezTo>
                <a:cubicBezTo>
                  <a:pt x="1238" y="1181"/>
                  <a:pt x="1236" y="1196"/>
                  <a:pt x="1236" y="1219"/>
                </a:cubicBezTo>
                <a:cubicBezTo>
                  <a:pt x="1240" y="1223"/>
                  <a:pt x="1242" y="1228"/>
                  <a:pt x="1242" y="1235"/>
                </a:cubicBezTo>
                <a:cubicBezTo>
                  <a:pt x="1242" y="1297"/>
                  <a:pt x="1142" y="1290"/>
                  <a:pt x="1134" y="1342"/>
                </a:cubicBezTo>
                <a:cubicBezTo>
                  <a:pt x="1123" y="1344"/>
                  <a:pt x="1111" y="1357"/>
                  <a:pt x="1111" y="1366"/>
                </a:cubicBezTo>
                <a:cubicBezTo>
                  <a:pt x="1111" y="1383"/>
                  <a:pt x="1132" y="1395"/>
                  <a:pt x="1132" y="1419"/>
                </a:cubicBezTo>
                <a:cubicBezTo>
                  <a:pt x="1132" y="1432"/>
                  <a:pt x="1131" y="1458"/>
                  <a:pt x="1126" y="1465"/>
                </a:cubicBezTo>
                <a:cubicBezTo>
                  <a:pt x="1121" y="1471"/>
                  <a:pt x="1109" y="1468"/>
                  <a:pt x="1103" y="1471"/>
                </a:cubicBezTo>
                <a:cubicBezTo>
                  <a:pt x="1085" y="1480"/>
                  <a:pt x="1075" y="1488"/>
                  <a:pt x="1065" y="1508"/>
                </a:cubicBezTo>
                <a:cubicBezTo>
                  <a:pt x="1072" y="1512"/>
                  <a:pt x="1077" y="1518"/>
                  <a:pt x="1077" y="1525"/>
                </a:cubicBezTo>
                <a:cubicBezTo>
                  <a:pt x="1077" y="1547"/>
                  <a:pt x="1056" y="1564"/>
                  <a:pt x="1047" y="1574"/>
                </a:cubicBezTo>
                <a:cubicBezTo>
                  <a:pt x="1030" y="1592"/>
                  <a:pt x="1028" y="1610"/>
                  <a:pt x="1016" y="1626"/>
                </a:cubicBezTo>
                <a:cubicBezTo>
                  <a:pt x="997" y="1651"/>
                  <a:pt x="989" y="1673"/>
                  <a:pt x="958" y="1689"/>
                </a:cubicBezTo>
                <a:cubicBezTo>
                  <a:pt x="945" y="1696"/>
                  <a:pt x="926" y="1689"/>
                  <a:pt x="924" y="1704"/>
                </a:cubicBezTo>
                <a:cubicBezTo>
                  <a:pt x="914" y="1704"/>
                  <a:pt x="908" y="1709"/>
                  <a:pt x="901" y="1709"/>
                </a:cubicBezTo>
                <a:cubicBezTo>
                  <a:pt x="893" y="1709"/>
                  <a:pt x="888" y="1701"/>
                  <a:pt x="880" y="1701"/>
                </a:cubicBezTo>
                <a:cubicBezTo>
                  <a:pt x="848" y="1701"/>
                  <a:pt x="829" y="1725"/>
                  <a:pt x="800" y="1725"/>
                </a:cubicBezTo>
                <a:cubicBezTo>
                  <a:pt x="787" y="1725"/>
                  <a:pt x="781" y="1718"/>
                  <a:pt x="776" y="1709"/>
                </a:cubicBezTo>
                <a:cubicBezTo>
                  <a:pt x="772" y="1710"/>
                  <a:pt x="770" y="1712"/>
                  <a:pt x="769" y="1713"/>
                </a:cubicBezTo>
                <a:cubicBezTo>
                  <a:pt x="769" y="1697"/>
                  <a:pt x="761" y="1680"/>
                  <a:pt x="755" y="1673"/>
                </a:cubicBezTo>
                <a:cubicBezTo>
                  <a:pt x="761" y="1667"/>
                  <a:pt x="765" y="1661"/>
                  <a:pt x="765" y="1652"/>
                </a:cubicBezTo>
                <a:cubicBezTo>
                  <a:pt x="765" y="1639"/>
                  <a:pt x="744" y="1615"/>
                  <a:pt x="740" y="1608"/>
                </a:cubicBezTo>
                <a:cubicBezTo>
                  <a:pt x="712" y="1560"/>
                  <a:pt x="678" y="1513"/>
                  <a:pt x="678" y="1443"/>
                </a:cubicBezTo>
                <a:cubicBezTo>
                  <a:pt x="678" y="1430"/>
                  <a:pt x="678" y="1428"/>
                  <a:pt x="678" y="1421"/>
                </a:cubicBezTo>
                <a:cubicBezTo>
                  <a:pt x="678" y="1410"/>
                  <a:pt x="669" y="1406"/>
                  <a:pt x="663" y="1395"/>
                </a:cubicBezTo>
                <a:cubicBezTo>
                  <a:pt x="641" y="1358"/>
                  <a:pt x="619" y="1328"/>
                  <a:pt x="619" y="1276"/>
                </a:cubicBezTo>
                <a:cubicBezTo>
                  <a:pt x="619" y="1220"/>
                  <a:pt x="666" y="1207"/>
                  <a:pt x="666" y="1165"/>
                </a:cubicBezTo>
                <a:cubicBezTo>
                  <a:pt x="666" y="1145"/>
                  <a:pt x="659" y="1137"/>
                  <a:pt x="656" y="1119"/>
                </a:cubicBezTo>
                <a:cubicBezTo>
                  <a:pt x="651" y="1085"/>
                  <a:pt x="645" y="1073"/>
                  <a:pt x="638" y="1053"/>
                </a:cubicBezTo>
                <a:cubicBezTo>
                  <a:pt x="631" y="1037"/>
                  <a:pt x="634" y="1019"/>
                  <a:pt x="625" y="1006"/>
                </a:cubicBezTo>
                <a:cubicBezTo>
                  <a:pt x="605" y="979"/>
                  <a:pt x="562" y="952"/>
                  <a:pt x="562" y="914"/>
                </a:cubicBezTo>
                <a:cubicBezTo>
                  <a:pt x="562" y="905"/>
                  <a:pt x="574" y="886"/>
                  <a:pt x="579" y="882"/>
                </a:cubicBezTo>
                <a:cubicBezTo>
                  <a:pt x="576" y="875"/>
                  <a:pt x="579" y="874"/>
                  <a:pt x="579" y="871"/>
                </a:cubicBezTo>
                <a:cubicBezTo>
                  <a:pt x="579" y="861"/>
                  <a:pt x="579" y="837"/>
                  <a:pt x="587" y="831"/>
                </a:cubicBezTo>
                <a:cubicBezTo>
                  <a:pt x="578" y="813"/>
                  <a:pt x="565" y="797"/>
                  <a:pt x="539" y="797"/>
                </a:cubicBezTo>
                <a:cubicBezTo>
                  <a:pt x="525" y="797"/>
                  <a:pt x="514" y="797"/>
                  <a:pt x="507" y="797"/>
                </a:cubicBezTo>
                <a:cubicBezTo>
                  <a:pt x="485" y="797"/>
                  <a:pt x="479" y="751"/>
                  <a:pt x="448" y="751"/>
                </a:cubicBezTo>
                <a:cubicBezTo>
                  <a:pt x="410" y="751"/>
                  <a:pt x="382" y="770"/>
                  <a:pt x="354" y="779"/>
                </a:cubicBezTo>
                <a:cubicBezTo>
                  <a:pt x="342" y="783"/>
                  <a:pt x="338" y="793"/>
                  <a:pt x="327" y="793"/>
                </a:cubicBezTo>
                <a:cubicBezTo>
                  <a:pt x="316" y="793"/>
                  <a:pt x="297" y="781"/>
                  <a:pt x="282" y="781"/>
                </a:cubicBezTo>
                <a:cubicBezTo>
                  <a:pt x="252" y="781"/>
                  <a:pt x="239" y="797"/>
                  <a:pt x="210" y="797"/>
                </a:cubicBezTo>
                <a:cubicBezTo>
                  <a:pt x="201" y="797"/>
                  <a:pt x="190" y="793"/>
                  <a:pt x="187" y="791"/>
                </a:cubicBezTo>
                <a:cubicBezTo>
                  <a:pt x="166" y="774"/>
                  <a:pt x="122" y="747"/>
                  <a:pt x="106" y="722"/>
                </a:cubicBezTo>
                <a:cubicBezTo>
                  <a:pt x="91" y="699"/>
                  <a:pt x="87" y="680"/>
                  <a:pt x="68" y="664"/>
                </a:cubicBezTo>
                <a:cubicBezTo>
                  <a:pt x="63" y="660"/>
                  <a:pt x="23" y="622"/>
                  <a:pt x="23" y="619"/>
                </a:cubicBezTo>
                <a:cubicBezTo>
                  <a:pt x="19" y="615"/>
                  <a:pt x="16" y="613"/>
                  <a:pt x="13" y="608"/>
                </a:cubicBezTo>
                <a:cubicBezTo>
                  <a:pt x="15" y="608"/>
                  <a:pt x="15" y="608"/>
                  <a:pt x="15" y="608"/>
                </a:cubicBezTo>
                <a:cubicBezTo>
                  <a:pt x="15" y="596"/>
                  <a:pt x="11" y="590"/>
                  <a:pt x="11" y="583"/>
                </a:cubicBezTo>
                <a:cubicBezTo>
                  <a:pt x="11" y="572"/>
                  <a:pt x="5" y="568"/>
                  <a:pt x="0" y="556"/>
                </a:cubicBezTo>
                <a:cubicBezTo>
                  <a:pt x="16" y="548"/>
                  <a:pt x="32" y="505"/>
                  <a:pt x="32" y="485"/>
                </a:cubicBezTo>
                <a:cubicBezTo>
                  <a:pt x="32" y="450"/>
                  <a:pt x="16" y="428"/>
                  <a:pt x="16" y="396"/>
                </a:cubicBezTo>
                <a:cubicBezTo>
                  <a:pt x="16" y="380"/>
                  <a:pt x="34" y="370"/>
                  <a:pt x="38" y="358"/>
                </a:cubicBezTo>
                <a:cubicBezTo>
                  <a:pt x="48" y="327"/>
                  <a:pt x="70" y="285"/>
                  <a:pt x="88" y="258"/>
                </a:cubicBezTo>
                <a:cubicBezTo>
                  <a:pt x="99" y="243"/>
                  <a:pt x="119" y="245"/>
                  <a:pt x="132" y="237"/>
                </a:cubicBezTo>
                <a:cubicBezTo>
                  <a:pt x="144" y="230"/>
                  <a:pt x="163" y="214"/>
                  <a:pt x="166" y="201"/>
                </a:cubicBezTo>
                <a:cubicBezTo>
                  <a:pt x="176" y="172"/>
                  <a:pt x="164" y="159"/>
                  <a:pt x="179" y="139"/>
                </a:cubicBezTo>
                <a:cubicBezTo>
                  <a:pt x="199" y="113"/>
                  <a:pt x="225" y="88"/>
                  <a:pt x="244" y="64"/>
                </a:cubicBezTo>
                <a:cubicBezTo>
                  <a:pt x="242" y="64"/>
                  <a:pt x="242" y="64"/>
                  <a:pt x="242" y="64"/>
                </a:cubicBezTo>
                <a:cubicBezTo>
                  <a:pt x="248" y="56"/>
                  <a:pt x="250" y="48"/>
                  <a:pt x="257" y="42"/>
                </a:cubicBezTo>
                <a:cubicBezTo>
                  <a:pt x="276" y="56"/>
                  <a:pt x="296" y="62"/>
                  <a:pt x="322" y="62"/>
                </a:cubicBezTo>
                <a:cubicBezTo>
                  <a:pt x="338" y="62"/>
                  <a:pt x="341" y="52"/>
                  <a:pt x="350" y="48"/>
                </a:cubicBezTo>
                <a:cubicBezTo>
                  <a:pt x="379" y="33"/>
                  <a:pt x="435" y="10"/>
                  <a:pt x="469" y="10"/>
                </a:cubicBezTo>
                <a:cubicBezTo>
                  <a:pt x="480" y="10"/>
                  <a:pt x="490" y="18"/>
                  <a:pt x="496" y="18"/>
                </a:cubicBezTo>
                <a:cubicBezTo>
                  <a:pt x="504" y="18"/>
                  <a:pt x="516" y="6"/>
                  <a:pt x="528" y="6"/>
                </a:cubicBezTo>
                <a:cubicBezTo>
                  <a:pt x="538" y="6"/>
                  <a:pt x="542" y="12"/>
                  <a:pt x="550" y="12"/>
                </a:cubicBezTo>
                <a:cubicBezTo>
                  <a:pt x="566" y="12"/>
                  <a:pt x="566" y="0"/>
                  <a:pt x="581" y="0"/>
                </a:cubicBezTo>
                <a:cubicBezTo>
                  <a:pt x="595" y="0"/>
                  <a:pt x="591" y="14"/>
                  <a:pt x="603" y="14"/>
                </a:cubicBezTo>
                <a:cubicBezTo>
                  <a:pt x="608" y="14"/>
                  <a:pt x="610" y="10"/>
                  <a:pt x="615" y="10"/>
                </a:cubicBezTo>
                <a:cubicBezTo>
                  <a:pt x="614" y="21"/>
                  <a:pt x="603" y="20"/>
                  <a:pt x="603" y="30"/>
                </a:cubicBezTo>
                <a:cubicBezTo>
                  <a:pt x="603" y="37"/>
                  <a:pt x="613" y="41"/>
                  <a:pt x="613" y="48"/>
                </a:cubicBezTo>
                <a:cubicBezTo>
                  <a:pt x="613" y="60"/>
                  <a:pt x="603" y="66"/>
                  <a:pt x="603" y="78"/>
                </a:cubicBezTo>
                <a:cubicBezTo>
                  <a:pt x="603" y="98"/>
                  <a:pt x="623" y="115"/>
                  <a:pt x="638" y="115"/>
                </a:cubicBezTo>
                <a:cubicBezTo>
                  <a:pt x="647" y="115"/>
                  <a:pt x="653" y="115"/>
                  <a:pt x="659" y="115"/>
                </a:cubicBezTo>
                <a:cubicBezTo>
                  <a:pt x="708" y="115"/>
                  <a:pt x="725" y="179"/>
                  <a:pt x="781" y="179"/>
                </a:cubicBezTo>
                <a:cubicBezTo>
                  <a:pt x="788" y="179"/>
                  <a:pt x="797" y="171"/>
                  <a:pt x="797" y="167"/>
                </a:cubicBezTo>
                <a:cubicBezTo>
                  <a:pt x="797" y="161"/>
                  <a:pt x="797" y="157"/>
                  <a:pt x="797" y="151"/>
                </a:cubicBezTo>
                <a:cubicBezTo>
                  <a:pt x="797" y="126"/>
                  <a:pt x="815" y="126"/>
                  <a:pt x="838" y="118"/>
                </a:cubicBezTo>
                <a:lnTo>
                  <a:pt x="841" y="119"/>
                </a:lnTo>
                <a:close/>
              </a:path>
            </a:pathLst>
          </a:custGeom>
          <a:gradFill flip="none" rotWithShape="1">
            <a:gsLst>
              <a:gs pos="72568">
                <a:schemeClr val="accent4"/>
              </a:gs>
              <a:gs pos="25668">
                <a:schemeClr val="accent2"/>
              </a:gs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  <a:round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flood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35773" y="739079"/>
            <a:ext cx="693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CalWORKs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353299" y="2547258"/>
            <a:ext cx="0" cy="16862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25247" y="2547258"/>
            <a:ext cx="0" cy="16862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/>
          <p:cNvGraphicFramePr/>
          <p:nvPr>
            <p:extLst/>
          </p:nvPr>
        </p:nvGraphicFramePr>
        <p:xfrm>
          <a:off x="4500748" y="2292297"/>
          <a:ext cx="1561275" cy="219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/>
          </p:nvPr>
        </p:nvGraphicFramePr>
        <p:xfrm>
          <a:off x="6417706" y="2374881"/>
          <a:ext cx="2515424" cy="2018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/>
          </p:nvPr>
        </p:nvGraphicFramePr>
        <p:xfrm>
          <a:off x="9288813" y="2374881"/>
          <a:ext cx="2386610" cy="211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9729" y="6367819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728852" y="15273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California Work Opportunity and Responsibility to Kids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165943" y="5051216"/>
            <a:ext cx="8915399" cy="11262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11: Data Mining and Business Intelligence</a:t>
            </a:r>
          </a:p>
          <a:p>
            <a:r>
              <a:rPr lang="en-US" sz="1600" dirty="0"/>
              <a:t>Mohan Wang, Robert </a:t>
            </a:r>
            <a:r>
              <a:rPr lang="en-US" sz="1600" dirty="0" err="1"/>
              <a:t>Dube</a:t>
            </a:r>
            <a:r>
              <a:rPr lang="en-US" sz="1600" dirty="0"/>
              <a:t>, Shraddha Sharma, </a:t>
            </a:r>
            <a:r>
              <a:rPr lang="en-US" sz="1600" dirty="0" err="1"/>
              <a:t>Shreshta</a:t>
            </a:r>
            <a:r>
              <a:rPr lang="en-US" sz="1600" dirty="0"/>
              <a:t> </a:t>
            </a:r>
            <a:r>
              <a:rPr lang="en-US" sz="1600" dirty="0" err="1"/>
              <a:t>Balerao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350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06131"/>
            <a:ext cx="4610168" cy="976312"/>
          </a:xfrm>
        </p:spPr>
        <p:txBody>
          <a:bodyPr>
            <a:normAutofit/>
          </a:bodyPr>
          <a:lstStyle/>
          <a:p>
            <a:r>
              <a:rPr lang="en-US" sz="2800" b="1" dirty="0"/>
              <a:t>Model Performance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805" y="3897776"/>
            <a:ext cx="6940464" cy="263575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997" y="2106179"/>
            <a:ext cx="3688263" cy="4254544"/>
          </a:xfrm>
        </p:spPr>
        <p:txBody>
          <a:bodyPr/>
          <a:lstStyle/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performed very well against the actual data observations, mirroring the trends and following the actual data points</a:t>
            </a:r>
          </a:p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also interesting to see how the number of applicants over time remains steady, despite unemployment rates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7142" y="224287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Forecast vs. Actual Data Observations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7142" y="337258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Applicants vs. Unemployment Rate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20446" y="6479674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907141" y="682395"/>
            <a:ext cx="6875127" cy="26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7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9970" y="27040"/>
            <a:ext cx="10362127" cy="819204"/>
          </a:xfrm>
        </p:spPr>
        <p:txBody>
          <a:bodyPr>
            <a:normAutofit/>
          </a:bodyPr>
          <a:lstStyle/>
          <a:p>
            <a:r>
              <a:rPr lang="en-US" dirty="0"/>
              <a:t>Fresno County D</a:t>
            </a:r>
            <a:r>
              <a:rPr lang="en-US" altLang="zh-CN" dirty="0"/>
              <a:t>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53836" y="3479362"/>
            <a:ext cx="462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1645312" y="3735248"/>
            <a:ext cx="1767153" cy="1009055"/>
          </a:xfrm>
          <a:prstGeom prst="wedgeRectCallout">
            <a:avLst>
              <a:gd name="adj1" fmla="val 32180"/>
              <a:gd name="adj2" fmla="val -90283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 trend and seasonality existed, along with interventions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0391807" y="3664028"/>
            <a:ext cx="1463903" cy="780096"/>
          </a:xfrm>
          <a:prstGeom prst="wedgeRectCallout">
            <a:avLst>
              <a:gd name="adj1" fmla="val -49137"/>
              <a:gd name="adj2" fmla="val -82726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Signs of AR2 and MA2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1" y="6551495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83" y="849189"/>
            <a:ext cx="4881141" cy="25036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75" y="827187"/>
            <a:ext cx="5400435" cy="2523366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5071" y="3479362"/>
            <a:ext cx="6331933" cy="287047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0088557" y="4742058"/>
            <a:ext cx="1767153" cy="1257300"/>
          </a:xfrm>
          <a:prstGeom prst="wedgeRectCallout">
            <a:avLst>
              <a:gd name="adj1" fmla="val -67633"/>
              <a:gd name="adj2" fmla="val 39048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Both the white noise tests and united root tests are far away from good</a:t>
            </a:r>
          </a:p>
        </p:txBody>
      </p:sp>
    </p:spTree>
    <p:extLst>
      <p:ext uri="{BB962C8B-B14F-4D97-AF65-F5344CB8AC3E}">
        <p14:creationId xmlns:p14="http://schemas.microsoft.com/office/powerpoint/2010/main" val="315800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95" y="183457"/>
            <a:ext cx="3984692" cy="173106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611" y="1671648"/>
            <a:ext cx="3606084" cy="4094015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chose ARIMA (1, 0, 1) (2,0,0) model with seasonal dummies and exponential trend, also intervention in point AUG2012.</a:t>
            </a:r>
          </a:p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ACF, PACF, IACF is fine, only a spike at Lag 5 is suspect</a:t>
            </a: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noise tests got only two spikes at 5% significant level. </a:t>
            </a:r>
          </a:p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root tests results are quite the same for most models, so we have to accept it.</a:t>
            </a:r>
          </a:p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forecast this model gives out seems reasonable based on previous data.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9429" y="-25278"/>
            <a:ext cx="3662825" cy="734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 Selection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92254" y="6598798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54" y="4072622"/>
            <a:ext cx="7619999" cy="25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813" y="1972237"/>
            <a:ext cx="3472440" cy="20382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695" y="1972236"/>
            <a:ext cx="3984692" cy="20426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813" y="164565"/>
            <a:ext cx="3472440" cy="17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27468" y="272534"/>
            <a:ext cx="3932237" cy="1600200"/>
          </a:xfrm>
        </p:spPr>
        <p:txBody>
          <a:bodyPr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</a:rPr>
              <a:t>Model Performance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436" y="3845719"/>
            <a:ext cx="7619999" cy="231662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6435" y="2067059"/>
            <a:ext cx="3134304" cy="3811588"/>
          </a:xfrm>
        </p:spPr>
        <p:txBody>
          <a:bodyPr/>
          <a:lstStyle/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there is still some difference  between actual and forecast numbers. Forecast and actual value got some pretty similar trend in variation. </a:t>
            </a:r>
          </a:p>
          <a:p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can see there are some synchronized changes between number of applications and unemployment rate.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30382" y="878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Forecast vs. Actual Data Observations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0382" y="3356745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Applicants vs. Unemployment Rate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485712" y="507535"/>
            <a:ext cx="7523724" cy="279887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89437" y="6582011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</p:spTree>
    <p:extLst>
      <p:ext uri="{BB962C8B-B14F-4D97-AF65-F5344CB8AC3E}">
        <p14:creationId xmlns:p14="http://schemas.microsoft.com/office/powerpoint/2010/main" val="175387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09590" y="458965"/>
            <a:ext cx="8911687" cy="1280890"/>
          </a:xfrm>
        </p:spPr>
        <p:txBody>
          <a:bodyPr/>
          <a:lstStyle/>
          <a:p>
            <a:r>
              <a:rPr lang="en-US" dirty="0"/>
              <a:t>San Francisco County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61270" y="6546682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90" y="3766195"/>
            <a:ext cx="5208361" cy="27728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961" y="1130641"/>
            <a:ext cx="5076876" cy="2551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829" y="1151920"/>
            <a:ext cx="4710572" cy="2551560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914400" y="4012443"/>
            <a:ext cx="1924334" cy="900752"/>
          </a:xfrm>
          <a:prstGeom prst="wedgeRectCallout">
            <a:avLst>
              <a:gd name="adj1" fmla="val 43125"/>
              <a:gd name="adj2" fmla="val -8693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The raw data captures no clear trend and seasonality.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9376013" y="3820003"/>
            <a:ext cx="2292824" cy="1680045"/>
          </a:xfrm>
          <a:prstGeom prst="wedgeRectCallout">
            <a:avLst>
              <a:gd name="adj1" fmla="val -75570"/>
              <a:gd name="adj2" fmla="val -285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White noise test failed and</a:t>
            </a:r>
          </a:p>
          <a:p>
            <a:pPr algn="ctr"/>
            <a:r>
              <a:rPr lang="en-IN" sz="1200" dirty="0"/>
              <a:t>Unit root test also failed partially at lag 4,5 and 6 and the model is not stationary</a:t>
            </a:r>
          </a:p>
          <a:p>
            <a:pPr algn="ctr"/>
            <a:r>
              <a:rPr lang="en-IN" sz="1200" dirty="0"/>
              <a:t>Seasonal root test is pretty good</a:t>
            </a:r>
          </a:p>
        </p:txBody>
      </p:sp>
    </p:spTree>
    <p:extLst>
      <p:ext uri="{BB962C8B-B14F-4D97-AF65-F5344CB8AC3E}">
        <p14:creationId xmlns:p14="http://schemas.microsoft.com/office/powerpoint/2010/main" val="204158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065" y="1104098"/>
            <a:ext cx="3932237" cy="836762"/>
          </a:xfrm>
        </p:spPr>
        <p:txBody>
          <a:bodyPr>
            <a:normAutofit/>
          </a:bodyPr>
          <a:lstStyle/>
          <a:p>
            <a:r>
              <a:rPr lang="en-US" sz="3600" b="1" dirty="0"/>
              <a:t>Model Selection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065" y="2166424"/>
            <a:ext cx="3652699" cy="359918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chose ARIMA(0,1,1)(1,1,1) with a point intervention at July 2010.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ACF, PACF and IACF seems fine.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passes the White noise test, Dickey–Fuller Unit Root test and the Seasonal Root test.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RMSE of the chosen model is 52.3, which is better compared to all other models.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forecast is strong and the accuracy of the model is high.</a:t>
            </a:r>
          </a:p>
          <a:p>
            <a:pPr>
              <a:spcBef>
                <a:spcPts val="600"/>
              </a:spcBef>
            </a:pP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b="1" dirty="0"/>
          </a:p>
          <a:p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06615" y="6614160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866" y="4427742"/>
            <a:ext cx="6722218" cy="2310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66" y="2539074"/>
            <a:ext cx="3132746" cy="1760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123" y="2539073"/>
            <a:ext cx="3423961" cy="1760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619123" y="598207"/>
            <a:ext cx="3423961" cy="1812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0866" y="598207"/>
            <a:ext cx="3132746" cy="18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7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1048142"/>
            <a:ext cx="4577382" cy="886994"/>
          </a:xfrm>
        </p:spPr>
        <p:txBody>
          <a:bodyPr>
            <a:noAutofit/>
          </a:bodyPr>
          <a:lstStyle/>
          <a:p>
            <a:r>
              <a:rPr lang="en-US" sz="3200" b="1" dirty="0"/>
              <a:t>Model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2180"/>
            <a:ext cx="3932237" cy="366680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trends of the predicted  and actual show a strong correlation and are pretty much similar.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with a decreased unemployment rate, we see that there are slight fluctuations in the number of applications received.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might be due to high cost of living in San Francisco county.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72025" y="6585414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3854" y="1939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Forecast vs. Actual Data Observations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3854" y="335962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Applicants vs. Unemployment Rate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546" y="3686765"/>
            <a:ext cx="7086508" cy="270038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899546" y="563310"/>
            <a:ext cx="7086508" cy="292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1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5014" y="307168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Siskiyou County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0244138" y="4097039"/>
            <a:ext cx="1470026" cy="498162"/>
          </a:xfrm>
          <a:prstGeom prst="wedgeRectCallout">
            <a:avLst>
              <a:gd name="adj1" fmla="val -39850"/>
              <a:gd name="adj2" fmla="val -145190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/>
            <a:r>
              <a:rPr lang="en-US" sz="1200" dirty="0"/>
              <a:t>Signs of MA1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5" y="1269318"/>
            <a:ext cx="5011738" cy="2441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299" y="1264556"/>
            <a:ext cx="4979402" cy="24411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98" y="3705674"/>
            <a:ext cx="5200649" cy="2804201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528638" y="4027379"/>
            <a:ext cx="2203449" cy="933113"/>
          </a:xfrm>
          <a:prstGeom prst="wedgeRectCallout">
            <a:avLst>
              <a:gd name="adj1" fmla="val 38173"/>
              <a:gd name="adj2" fmla="val -8418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significant trend and model. Let’s check further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426577" y="4960492"/>
            <a:ext cx="2203449" cy="933113"/>
          </a:xfrm>
          <a:prstGeom prst="wedgeRectCallout">
            <a:avLst>
              <a:gd name="adj1" fmla="val -81136"/>
              <a:gd name="adj2" fmla="val 52085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White noise test shows pretty good result.</a:t>
            </a:r>
          </a:p>
          <a:p>
            <a:pPr algn="ctr"/>
            <a:r>
              <a:rPr lang="en-US" sz="1200" dirty="0"/>
              <a:t>Unit root test failed and model is not stationary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1" y="6536115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</p:spTree>
    <p:extLst>
      <p:ext uri="{BB962C8B-B14F-4D97-AF65-F5344CB8AC3E}">
        <p14:creationId xmlns:p14="http://schemas.microsoft.com/office/powerpoint/2010/main" val="1565681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88" y="1129701"/>
            <a:ext cx="3932237" cy="836762"/>
          </a:xfrm>
        </p:spPr>
        <p:txBody>
          <a:bodyPr>
            <a:normAutofit/>
          </a:bodyPr>
          <a:lstStyle/>
          <a:p>
            <a:r>
              <a:rPr lang="en-US" sz="3600" b="1" dirty="0"/>
              <a:t>Model Selection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567" y="2100813"/>
            <a:ext cx="3932237" cy="403855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 Seasonal dummies+ ARIMA(1,0,0,)(2,,0,0)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Residuals are randomly distributed for this model.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passes the White noise test, Unit Root test and the Seasonal Root test.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of the chosen model is 255.84, which is better compared to all other models.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 is strong and the accuracy of the model is high.</a:t>
            </a:r>
          </a:p>
          <a:p>
            <a:pPr>
              <a:spcBef>
                <a:spcPts val="600"/>
              </a:spcBef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85" y="431482"/>
            <a:ext cx="3489340" cy="200977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3020" y="433917"/>
            <a:ext cx="3444530" cy="20330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85" y="2466975"/>
            <a:ext cx="3481106" cy="17805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020" y="2455083"/>
            <a:ext cx="3444530" cy="1848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384" y="4310751"/>
            <a:ext cx="6965165" cy="2303409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227550" y="6614160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</p:spTree>
    <p:extLst>
      <p:ext uri="{BB962C8B-B14F-4D97-AF65-F5344CB8AC3E}">
        <p14:creationId xmlns:p14="http://schemas.microsoft.com/office/powerpoint/2010/main" val="1507706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55" y="1241579"/>
            <a:ext cx="4964664" cy="762621"/>
          </a:xfrm>
        </p:spPr>
        <p:txBody>
          <a:bodyPr>
            <a:noAutofit/>
          </a:bodyPr>
          <a:lstStyle/>
          <a:p>
            <a:r>
              <a:rPr lang="en-US" sz="3200" b="1" dirty="0"/>
              <a:t>Model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940" y="2202180"/>
            <a:ext cx="3932237" cy="366680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trends of the predicted  and actual show a strong correlation and are pretty much similar.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decrease in unemployment rate, we see that there are no difference in the number of applications received.</a:t>
            </a:r>
          </a:p>
          <a:p>
            <a:pPr>
              <a:spcBef>
                <a:spcPts val="600"/>
              </a:spcBef>
            </a:pP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might be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Siskiyou county is one of the least populated county without significant impact of external factors.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72025" y="6652993"/>
            <a:ext cx="2979075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1919" y="22365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Forecast vs. Actual Data Observations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6084" y="3497915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Applicants vs. Unemployment Rate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516" y="3965706"/>
            <a:ext cx="6915881" cy="286984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144515" y="579124"/>
            <a:ext cx="6915881" cy="28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3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CalWORKs?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Welfare program that gives cash aid and services to eligible needy California families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support through cash aid, housing, food, utilities, clothing or medical care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California's version of the F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ederal Temporary Assistance to Needy Families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a citizen of California State.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Families need to apply and qualify for the CalWORKs benefits.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OPIM-5671 [Data Mining and Business Intelligence]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98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506788" y="1241425"/>
            <a:ext cx="5176838" cy="5616576"/>
            <a:chOff x="3506788" y="1241425"/>
            <a:chExt cx="5176838" cy="5616576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200526" y="5394325"/>
              <a:ext cx="1524000" cy="1463675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411788" y="3960813"/>
              <a:ext cx="2959100" cy="2897188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429376" y="2733675"/>
              <a:ext cx="1182688" cy="4124325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3781426" y="3803650"/>
              <a:ext cx="2071688" cy="3054350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5327651" y="4040188"/>
              <a:ext cx="230188" cy="2817813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4681538" y="3109913"/>
              <a:ext cx="2043113" cy="3748088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278563" y="5275263"/>
              <a:ext cx="1447800" cy="1582738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575426" y="4479925"/>
              <a:ext cx="434975" cy="2378075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4891088" y="5578475"/>
              <a:ext cx="1085850" cy="1279525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6108701" y="3473450"/>
              <a:ext cx="0" cy="3384550"/>
            </a:xfrm>
            <a:prstGeom prst="line">
              <a:avLst/>
            </a:prstGeom>
            <a:noFill/>
            <a:ln w="1063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8339138" y="1471990"/>
            <a:ext cx="36932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 leaving there family: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trend line of forecast can give us information about children who can possibly leave their family, as major portion of the application request is from zero-parent family.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74676" y="1582578"/>
            <a:ext cx="3203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allocation :</a:t>
            </a:r>
          </a:p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Forecasting the application count would help in allocating budget for particular counties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74676" y="4423569"/>
            <a:ext cx="3153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Unemployment trend : </a:t>
            </a:r>
          </a:p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Knowing the trend of unemployment may help the government  in creating more employment opportunities.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4030" y="214094"/>
            <a:ext cx="349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Business Insight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63282" y="6590506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  <p:sp>
        <p:nvSpPr>
          <p:cNvPr id="4" name="Rectangle 3"/>
          <p:cNvSpPr/>
          <p:nvPr/>
        </p:nvSpPr>
        <p:spPr>
          <a:xfrm>
            <a:off x="8626475" y="4009586"/>
            <a:ext cx="350837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measures: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data , almost 2/3rd of the cases receiving cash grants are children. This gives an indication for government to initiate education measures in countries with increasing trend.</a:t>
            </a:r>
          </a:p>
        </p:txBody>
      </p:sp>
    </p:spTree>
    <p:extLst>
      <p:ext uri="{BB962C8B-B14F-4D97-AF65-F5344CB8AC3E}">
        <p14:creationId xmlns:p14="http://schemas.microsoft.com/office/powerpoint/2010/main" val="1638424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1" y="6492875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</p:spTree>
    <p:extLst>
      <p:ext uri="{BB962C8B-B14F-4D97-AF65-F5344CB8AC3E}">
        <p14:creationId xmlns:p14="http://schemas.microsoft.com/office/powerpoint/2010/main" val="92016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21134459">
            <a:off x="7823398" y="4264594"/>
            <a:ext cx="1495823" cy="2338134"/>
            <a:chOff x="3344154" y="4171480"/>
            <a:chExt cx="1600996" cy="2500151"/>
          </a:xfrm>
        </p:grpSpPr>
        <p:sp>
          <p:nvSpPr>
            <p:cNvPr id="10" name="Rectangle 9"/>
            <p:cNvSpPr/>
            <p:nvPr/>
          </p:nvSpPr>
          <p:spPr>
            <a:xfrm rot="19506721">
              <a:off x="4100749" y="4548952"/>
              <a:ext cx="844401" cy="21226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506721">
              <a:off x="3344154" y="4171480"/>
              <a:ext cx="573276" cy="3311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9506721">
              <a:off x="3457267" y="4434648"/>
              <a:ext cx="740564" cy="3339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23622" y="1567357"/>
            <a:ext cx="5978769" cy="2696308"/>
            <a:chOff x="1242642" y="1758463"/>
            <a:chExt cx="5779480" cy="2332892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3716217" y="-597878"/>
              <a:ext cx="574429" cy="528711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Income of the family</a:t>
              </a: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3833446" y="902679"/>
              <a:ext cx="597873" cy="57794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Resources and Assets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 rot="5400000">
              <a:off x="3376242" y="187571"/>
              <a:ext cx="574433" cy="484163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 of Applicant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5400000">
              <a:off x="3505199" y="633047"/>
              <a:ext cx="597877" cy="51229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Applicant’s citizenship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51668" y="1090808"/>
            <a:ext cx="3657600" cy="3661505"/>
            <a:chOff x="323799" y="1059174"/>
            <a:chExt cx="3657600" cy="3661505"/>
          </a:xfrm>
        </p:grpSpPr>
        <p:sp>
          <p:nvSpPr>
            <p:cNvPr id="18" name="Oval 17"/>
            <p:cNvSpPr/>
            <p:nvPr/>
          </p:nvSpPr>
          <p:spPr>
            <a:xfrm>
              <a:off x="323799" y="1059174"/>
              <a:ext cx="3657600" cy="36615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6679" y="1244006"/>
              <a:ext cx="3291840" cy="32918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129741" y="1971558"/>
            <a:ext cx="1630362" cy="1911350"/>
            <a:chOff x="3353" y="1222"/>
            <a:chExt cx="1027" cy="1204"/>
          </a:xfrm>
          <a:solidFill>
            <a:schemeClr val="bg1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4034" y="2055"/>
              <a:ext cx="340" cy="371"/>
            </a:xfrm>
            <a:custGeom>
              <a:avLst/>
              <a:gdLst>
                <a:gd name="T0" fmla="*/ 552 w 1021"/>
                <a:gd name="T1" fmla="*/ 3 h 1113"/>
                <a:gd name="T2" fmla="*/ 629 w 1021"/>
                <a:gd name="T3" fmla="*/ 27 h 1113"/>
                <a:gd name="T4" fmla="*/ 696 w 1021"/>
                <a:gd name="T5" fmla="*/ 70 h 1113"/>
                <a:gd name="T6" fmla="*/ 747 w 1021"/>
                <a:gd name="T7" fmla="*/ 131 h 1113"/>
                <a:gd name="T8" fmla="*/ 781 w 1021"/>
                <a:gd name="T9" fmla="*/ 205 h 1113"/>
                <a:gd name="T10" fmla="*/ 793 w 1021"/>
                <a:gd name="T11" fmla="*/ 288 h 1113"/>
                <a:gd name="T12" fmla="*/ 781 w 1021"/>
                <a:gd name="T13" fmla="*/ 373 h 1113"/>
                <a:gd name="T14" fmla="*/ 750 w 1021"/>
                <a:gd name="T15" fmla="*/ 456 h 1113"/>
                <a:gd name="T16" fmla="*/ 701 w 1021"/>
                <a:gd name="T17" fmla="*/ 530 h 1113"/>
                <a:gd name="T18" fmla="*/ 637 w 1021"/>
                <a:gd name="T19" fmla="*/ 588 h 1113"/>
                <a:gd name="T20" fmla="*/ 742 w 1021"/>
                <a:gd name="T21" fmla="*/ 628 h 1113"/>
                <a:gd name="T22" fmla="*/ 835 w 1021"/>
                <a:gd name="T23" fmla="*/ 685 h 1113"/>
                <a:gd name="T24" fmla="*/ 912 w 1021"/>
                <a:gd name="T25" fmla="*/ 754 h 1113"/>
                <a:gd name="T26" fmla="*/ 971 w 1021"/>
                <a:gd name="T27" fmla="*/ 831 h 1113"/>
                <a:gd name="T28" fmla="*/ 1008 w 1021"/>
                <a:gd name="T29" fmla="*/ 910 h 1113"/>
                <a:gd name="T30" fmla="*/ 1021 w 1021"/>
                <a:gd name="T31" fmla="*/ 985 h 1113"/>
                <a:gd name="T32" fmla="*/ 1008 w 1021"/>
                <a:gd name="T33" fmla="*/ 1018 h 1113"/>
                <a:gd name="T34" fmla="*/ 969 w 1021"/>
                <a:gd name="T35" fmla="*/ 1046 h 1113"/>
                <a:gd name="T36" fmla="*/ 908 w 1021"/>
                <a:gd name="T37" fmla="*/ 1069 h 1113"/>
                <a:gd name="T38" fmla="*/ 831 w 1021"/>
                <a:gd name="T39" fmla="*/ 1087 h 1113"/>
                <a:gd name="T40" fmla="*/ 741 w 1021"/>
                <a:gd name="T41" fmla="*/ 1101 h 1113"/>
                <a:gd name="T42" fmla="*/ 641 w 1021"/>
                <a:gd name="T43" fmla="*/ 1110 h 1113"/>
                <a:gd name="T44" fmla="*/ 536 w 1021"/>
                <a:gd name="T45" fmla="*/ 1113 h 1113"/>
                <a:gd name="T46" fmla="*/ 431 w 1021"/>
                <a:gd name="T47" fmla="*/ 1112 h 1113"/>
                <a:gd name="T48" fmla="*/ 330 w 1021"/>
                <a:gd name="T49" fmla="*/ 1107 h 1113"/>
                <a:gd name="T50" fmla="*/ 234 w 1021"/>
                <a:gd name="T51" fmla="*/ 1095 h 1113"/>
                <a:gd name="T52" fmla="*/ 150 w 1021"/>
                <a:gd name="T53" fmla="*/ 1079 h 1113"/>
                <a:gd name="T54" fmla="*/ 81 w 1021"/>
                <a:gd name="T55" fmla="*/ 1059 h 1113"/>
                <a:gd name="T56" fmla="*/ 30 w 1021"/>
                <a:gd name="T57" fmla="*/ 1033 h 1113"/>
                <a:gd name="T58" fmla="*/ 4 w 1021"/>
                <a:gd name="T59" fmla="*/ 1002 h 1113"/>
                <a:gd name="T60" fmla="*/ 4 w 1021"/>
                <a:gd name="T61" fmla="*/ 948 h 1113"/>
                <a:gd name="T62" fmla="*/ 29 w 1021"/>
                <a:gd name="T63" fmla="*/ 870 h 1113"/>
                <a:gd name="T64" fmla="*/ 77 w 1021"/>
                <a:gd name="T65" fmla="*/ 792 h 1113"/>
                <a:gd name="T66" fmla="*/ 145 w 1021"/>
                <a:gd name="T67" fmla="*/ 718 h 1113"/>
                <a:gd name="T68" fmla="*/ 231 w 1021"/>
                <a:gd name="T69" fmla="*/ 654 h 1113"/>
                <a:gd name="T70" fmla="*/ 331 w 1021"/>
                <a:gd name="T71" fmla="*/ 605 h 1113"/>
                <a:gd name="T72" fmla="*/ 352 w 1021"/>
                <a:gd name="T73" fmla="*/ 562 h 1113"/>
                <a:gd name="T74" fmla="*/ 295 w 1021"/>
                <a:gd name="T75" fmla="*/ 495 h 1113"/>
                <a:gd name="T76" fmla="*/ 254 w 1021"/>
                <a:gd name="T77" fmla="*/ 415 h 1113"/>
                <a:gd name="T78" fmla="*/ 231 w 1021"/>
                <a:gd name="T79" fmla="*/ 330 h 1113"/>
                <a:gd name="T80" fmla="*/ 231 w 1021"/>
                <a:gd name="T81" fmla="*/ 246 h 1113"/>
                <a:gd name="T82" fmla="*/ 255 w 1021"/>
                <a:gd name="T83" fmla="*/ 167 h 1113"/>
                <a:gd name="T84" fmla="*/ 298 w 1021"/>
                <a:gd name="T85" fmla="*/ 99 h 1113"/>
                <a:gd name="T86" fmla="*/ 358 w 1021"/>
                <a:gd name="T87" fmla="*/ 47 h 1113"/>
                <a:gd name="T88" fmla="*/ 429 w 1021"/>
                <a:gd name="T89" fmla="*/ 12 h 1113"/>
                <a:gd name="T90" fmla="*/ 511 w 1021"/>
                <a:gd name="T91" fmla="*/ 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1" h="1113">
                  <a:moveTo>
                    <a:pt x="511" y="0"/>
                  </a:moveTo>
                  <a:lnTo>
                    <a:pt x="552" y="3"/>
                  </a:lnTo>
                  <a:lnTo>
                    <a:pt x="592" y="12"/>
                  </a:lnTo>
                  <a:lnTo>
                    <a:pt x="629" y="27"/>
                  </a:lnTo>
                  <a:lnTo>
                    <a:pt x="664" y="47"/>
                  </a:lnTo>
                  <a:lnTo>
                    <a:pt x="696" y="70"/>
                  </a:lnTo>
                  <a:lnTo>
                    <a:pt x="724" y="99"/>
                  </a:lnTo>
                  <a:lnTo>
                    <a:pt x="747" y="131"/>
                  </a:lnTo>
                  <a:lnTo>
                    <a:pt x="766" y="167"/>
                  </a:lnTo>
                  <a:lnTo>
                    <a:pt x="781" y="205"/>
                  </a:lnTo>
                  <a:lnTo>
                    <a:pt x="790" y="246"/>
                  </a:lnTo>
                  <a:lnTo>
                    <a:pt x="793" y="288"/>
                  </a:lnTo>
                  <a:lnTo>
                    <a:pt x="790" y="330"/>
                  </a:lnTo>
                  <a:lnTo>
                    <a:pt x="781" y="373"/>
                  </a:lnTo>
                  <a:lnTo>
                    <a:pt x="768" y="415"/>
                  </a:lnTo>
                  <a:lnTo>
                    <a:pt x="750" y="456"/>
                  </a:lnTo>
                  <a:lnTo>
                    <a:pt x="726" y="495"/>
                  </a:lnTo>
                  <a:lnTo>
                    <a:pt x="701" y="530"/>
                  </a:lnTo>
                  <a:lnTo>
                    <a:pt x="670" y="562"/>
                  </a:lnTo>
                  <a:lnTo>
                    <a:pt x="637" y="588"/>
                  </a:lnTo>
                  <a:lnTo>
                    <a:pt x="691" y="605"/>
                  </a:lnTo>
                  <a:lnTo>
                    <a:pt x="742" y="628"/>
                  </a:lnTo>
                  <a:lnTo>
                    <a:pt x="790" y="654"/>
                  </a:lnTo>
                  <a:lnTo>
                    <a:pt x="835" y="685"/>
                  </a:lnTo>
                  <a:lnTo>
                    <a:pt x="876" y="718"/>
                  </a:lnTo>
                  <a:lnTo>
                    <a:pt x="912" y="754"/>
                  </a:lnTo>
                  <a:lnTo>
                    <a:pt x="944" y="792"/>
                  </a:lnTo>
                  <a:lnTo>
                    <a:pt x="971" y="831"/>
                  </a:lnTo>
                  <a:lnTo>
                    <a:pt x="992" y="870"/>
                  </a:lnTo>
                  <a:lnTo>
                    <a:pt x="1008" y="910"/>
                  </a:lnTo>
                  <a:lnTo>
                    <a:pt x="1018" y="948"/>
                  </a:lnTo>
                  <a:lnTo>
                    <a:pt x="1021" y="985"/>
                  </a:lnTo>
                  <a:lnTo>
                    <a:pt x="1018" y="1002"/>
                  </a:lnTo>
                  <a:lnTo>
                    <a:pt x="1008" y="1018"/>
                  </a:lnTo>
                  <a:lnTo>
                    <a:pt x="991" y="1033"/>
                  </a:lnTo>
                  <a:lnTo>
                    <a:pt x="969" y="1046"/>
                  </a:lnTo>
                  <a:lnTo>
                    <a:pt x="941" y="1059"/>
                  </a:lnTo>
                  <a:lnTo>
                    <a:pt x="908" y="1069"/>
                  </a:lnTo>
                  <a:lnTo>
                    <a:pt x="871" y="1079"/>
                  </a:lnTo>
                  <a:lnTo>
                    <a:pt x="831" y="1087"/>
                  </a:lnTo>
                  <a:lnTo>
                    <a:pt x="787" y="1095"/>
                  </a:lnTo>
                  <a:lnTo>
                    <a:pt x="741" y="1101"/>
                  </a:lnTo>
                  <a:lnTo>
                    <a:pt x="692" y="1107"/>
                  </a:lnTo>
                  <a:lnTo>
                    <a:pt x="641" y="1110"/>
                  </a:lnTo>
                  <a:lnTo>
                    <a:pt x="590" y="1112"/>
                  </a:lnTo>
                  <a:lnTo>
                    <a:pt x="536" y="1113"/>
                  </a:lnTo>
                  <a:lnTo>
                    <a:pt x="484" y="1113"/>
                  </a:lnTo>
                  <a:lnTo>
                    <a:pt x="431" y="1112"/>
                  </a:lnTo>
                  <a:lnTo>
                    <a:pt x="380" y="1110"/>
                  </a:lnTo>
                  <a:lnTo>
                    <a:pt x="330" y="1107"/>
                  </a:lnTo>
                  <a:lnTo>
                    <a:pt x="281" y="1101"/>
                  </a:lnTo>
                  <a:lnTo>
                    <a:pt x="234" y="1095"/>
                  </a:lnTo>
                  <a:lnTo>
                    <a:pt x="190" y="1087"/>
                  </a:lnTo>
                  <a:lnTo>
                    <a:pt x="150" y="1079"/>
                  </a:lnTo>
                  <a:lnTo>
                    <a:pt x="113" y="1069"/>
                  </a:lnTo>
                  <a:lnTo>
                    <a:pt x="81" y="1059"/>
                  </a:lnTo>
                  <a:lnTo>
                    <a:pt x="53" y="1046"/>
                  </a:lnTo>
                  <a:lnTo>
                    <a:pt x="30" y="1033"/>
                  </a:lnTo>
                  <a:lnTo>
                    <a:pt x="14" y="1018"/>
                  </a:lnTo>
                  <a:lnTo>
                    <a:pt x="4" y="1002"/>
                  </a:lnTo>
                  <a:lnTo>
                    <a:pt x="0" y="985"/>
                  </a:lnTo>
                  <a:lnTo>
                    <a:pt x="4" y="948"/>
                  </a:lnTo>
                  <a:lnTo>
                    <a:pt x="12" y="910"/>
                  </a:lnTo>
                  <a:lnTo>
                    <a:pt x="29" y="870"/>
                  </a:lnTo>
                  <a:lnTo>
                    <a:pt x="50" y="831"/>
                  </a:lnTo>
                  <a:lnTo>
                    <a:pt x="77" y="792"/>
                  </a:lnTo>
                  <a:lnTo>
                    <a:pt x="110" y="754"/>
                  </a:lnTo>
                  <a:lnTo>
                    <a:pt x="145" y="718"/>
                  </a:lnTo>
                  <a:lnTo>
                    <a:pt x="187" y="685"/>
                  </a:lnTo>
                  <a:lnTo>
                    <a:pt x="231" y="654"/>
                  </a:lnTo>
                  <a:lnTo>
                    <a:pt x="279" y="628"/>
                  </a:lnTo>
                  <a:lnTo>
                    <a:pt x="331" y="605"/>
                  </a:lnTo>
                  <a:lnTo>
                    <a:pt x="384" y="588"/>
                  </a:lnTo>
                  <a:lnTo>
                    <a:pt x="352" y="562"/>
                  </a:lnTo>
                  <a:lnTo>
                    <a:pt x="322" y="530"/>
                  </a:lnTo>
                  <a:lnTo>
                    <a:pt x="295" y="495"/>
                  </a:lnTo>
                  <a:lnTo>
                    <a:pt x="272" y="456"/>
                  </a:lnTo>
                  <a:lnTo>
                    <a:pt x="254" y="415"/>
                  </a:lnTo>
                  <a:lnTo>
                    <a:pt x="240" y="373"/>
                  </a:lnTo>
                  <a:lnTo>
                    <a:pt x="231" y="330"/>
                  </a:lnTo>
                  <a:lnTo>
                    <a:pt x="229" y="288"/>
                  </a:lnTo>
                  <a:lnTo>
                    <a:pt x="231" y="246"/>
                  </a:lnTo>
                  <a:lnTo>
                    <a:pt x="240" y="205"/>
                  </a:lnTo>
                  <a:lnTo>
                    <a:pt x="255" y="167"/>
                  </a:lnTo>
                  <a:lnTo>
                    <a:pt x="274" y="131"/>
                  </a:lnTo>
                  <a:lnTo>
                    <a:pt x="298" y="99"/>
                  </a:lnTo>
                  <a:lnTo>
                    <a:pt x="325" y="70"/>
                  </a:lnTo>
                  <a:lnTo>
                    <a:pt x="358" y="47"/>
                  </a:lnTo>
                  <a:lnTo>
                    <a:pt x="392" y="27"/>
                  </a:lnTo>
                  <a:lnTo>
                    <a:pt x="429" y="12"/>
                  </a:lnTo>
                  <a:lnTo>
                    <a:pt x="469" y="3"/>
                  </a:lnTo>
                  <a:lnTo>
                    <a:pt x="5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505" y="1268"/>
              <a:ext cx="153" cy="170"/>
            </a:xfrm>
            <a:custGeom>
              <a:avLst/>
              <a:gdLst>
                <a:gd name="T0" fmla="*/ 229 w 458"/>
                <a:gd name="T1" fmla="*/ 0 h 510"/>
                <a:gd name="T2" fmla="*/ 266 w 458"/>
                <a:gd name="T3" fmla="*/ 3 h 510"/>
                <a:gd name="T4" fmla="*/ 300 w 458"/>
                <a:gd name="T5" fmla="*/ 12 h 510"/>
                <a:gd name="T6" fmla="*/ 334 w 458"/>
                <a:gd name="T7" fmla="*/ 25 h 510"/>
                <a:gd name="T8" fmla="*/ 364 w 458"/>
                <a:gd name="T9" fmla="*/ 45 h 510"/>
                <a:gd name="T10" fmla="*/ 390 w 458"/>
                <a:gd name="T11" fmla="*/ 67 h 510"/>
                <a:gd name="T12" fmla="*/ 413 w 458"/>
                <a:gd name="T13" fmla="*/ 95 h 510"/>
                <a:gd name="T14" fmla="*/ 432 w 458"/>
                <a:gd name="T15" fmla="*/ 125 h 510"/>
                <a:gd name="T16" fmla="*/ 445 w 458"/>
                <a:gd name="T17" fmla="*/ 158 h 510"/>
                <a:gd name="T18" fmla="*/ 454 w 458"/>
                <a:gd name="T19" fmla="*/ 195 h 510"/>
                <a:gd name="T20" fmla="*/ 458 w 458"/>
                <a:gd name="T21" fmla="*/ 232 h 510"/>
                <a:gd name="T22" fmla="*/ 454 w 458"/>
                <a:gd name="T23" fmla="*/ 268 h 510"/>
                <a:gd name="T24" fmla="*/ 448 w 458"/>
                <a:gd name="T25" fmla="*/ 304 h 510"/>
                <a:gd name="T26" fmla="*/ 435 w 458"/>
                <a:gd name="T27" fmla="*/ 339 h 510"/>
                <a:gd name="T28" fmla="*/ 420 w 458"/>
                <a:gd name="T29" fmla="*/ 372 h 510"/>
                <a:gd name="T30" fmla="*/ 401 w 458"/>
                <a:gd name="T31" fmla="*/ 404 h 510"/>
                <a:gd name="T32" fmla="*/ 378 w 458"/>
                <a:gd name="T33" fmla="*/ 434 h 510"/>
                <a:gd name="T34" fmla="*/ 353 w 458"/>
                <a:gd name="T35" fmla="*/ 460 h 510"/>
                <a:gd name="T36" fmla="*/ 325 w 458"/>
                <a:gd name="T37" fmla="*/ 480 h 510"/>
                <a:gd name="T38" fmla="*/ 295 w 458"/>
                <a:gd name="T39" fmla="*/ 496 h 510"/>
                <a:gd name="T40" fmla="*/ 262 w 458"/>
                <a:gd name="T41" fmla="*/ 506 h 510"/>
                <a:gd name="T42" fmla="*/ 229 w 458"/>
                <a:gd name="T43" fmla="*/ 510 h 510"/>
                <a:gd name="T44" fmla="*/ 195 w 458"/>
                <a:gd name="T45" fmla="*/ 506 h 510"/>
                <a:gd name="T46" fmla="*/ 163 w 458"/>
                <a:gd name="T47" fmla="*/ 496 h 510"/>
                <a:gd name="T48" fmla="*/ 133 w 458"/>
                <a:gd name="T49" fmla="*/ 480 h 510"/>
                <a:gd name="T50" fmla="*/ 104 w 458"/>
                <a:gd name="T51" fmla="*/ 460 h 510"/>
                <a:gd name="T52" fmla="*/ 79 w 458"/>
                <a:gd name="T53" fmla="*/ 434 h 510"/>
                <a:gd name="T54" fmla="*/ 56 w 458"/>
                <a:gd name="T55" fmla="*/ 404 h 510"/>
                <a:gd name="T56" fmla="*/ 37 w 458"/>
                <a:gd name="T57" fmla="*/ 372 h 510"/>
                <a:gd name="T58" fmla="*/ 21 w 458"/>
                <a:gd name="T59" fmla="*/ 339 h 510"/>
                <a:gd name="T60" fmla="*/ 10 w 458"/>
                <a:gd name="T61" fmla="*/ 304 h 510"/>
                <a:gd name="T62" fmla="*/ 2 w 458"/>
                <a:gd name="T63" fmla="*/ 268 h 510"/>
                <a:gd name="T64" fmla="*/ 0 w 458"/>
                <a:gd name="T65" fmla="*/ 232 h 510"/>
                <a:gd name="T66" fmla="*/ 3 w 458"/>
                <a:gd name="T67" fmla="*/ 195 h 510"/>
                <a:gd name="T68" fmla="*/ 12 w 458"/>
                <a:gd name="T69" fmla="*/ 158 h 510"/>
                <a:gd name="T70" fmla="*/ 25 w 458"/>
                <a:gd name="T71" fmla="*/ 125 h 510"/>
                <a:gd name="T72" fmla="*/ 44 w 458"/>
                <a:gd name="T73" fmla="*/ 95 h 510"/>
                <a:gd name="T74" fmla="*/ 67 w 458"/>
                <a:gd name="T75" fmla="*/ 67 h 510"/>
                <a:gd name="T76" fmla="*/ 94 w 458"/>
                <a:gd name="T77" fmla="*/ 45 h 510"/>
                <a:gd name="T78" fmla="*/ 124 w 458"/>
                <a:gd name="T79" fmla="*/ 25 h 510"/>
                <a:gd name="T80" fmla="*/ 156 w 458"/>
                <a:gd name="T81" fmla="*/ 12 h 510"/>
                <a:gd name="T82" fmla="*/ 192 w 458"/>
                <a:gd name="T83" fmla="*/ 3 h 510"/>
                <a:gd name="T84" fmla="*/ 229 w 458"/>
                <a:gd name="T8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8" h="510">
                  <a:moveTo>
                    <a:pt x="229" y="0"/>
                  </a:moveTo>
                  <a:lnTo>
                    <a:pt x="266" y="3"/>
                  </a:lnTo>
                  <a:lnTo>
                    <a:pt x="300" y="12"/>
                  </a:lnTo>
                  <a:lnTo>
                    <a:pt x="334" y="25"/>
                  </a:lnTo>
                  <a:lnTo>
                    <a:pt x="364" y="45"/>
                  </a:lnTo>
                  <a:lnTo>
                    <a:pt x="390" y="67"/>
                  </a:lnTo>
                  <a:lnTo>
                    <a:pt x="413" y="95"/>
                  </a:lnTo>
                  <a:lnTo>
                    <a:pt x="432" y="125"/>
                  </a:lnTo>
                  <a:lnTo>
                    <a:pt x="445" y="158"/>
                  </a:lnTo>
                  <a:lnTo>
                    <a:pt x="454" y="195"/>
                  </a:lnTo>
                  <a:lnTo>
                    <a:pt x="458" y="232"/>
                  </a:lnTo>
                  <a:lnTo>
                    <a:pt x="454" y="268"/>
                  </a:lnTo>
                  <a:lnTo>
                    <a:pt x="448" y="304"/>
                  </a:lnTo>
                  <a:lnTo>
                    <a:pt x="435" y="339"/>
                  </a:lnTo>
                  <a:lnTo>
                    <a:pt x="420" y="372"/>
                  </a:lnTo>
                  <a:lnTo>
                    <a:pt x="401" y="404"/>
                  </a:lnTo>
                  <a:lnTo>
                    <a:pt x="378" y="434"/>
                  </a:lnTo>
                  <a:lnTo>
                    <a:pt x="353" y="460"/>
                  </a:lnTo>
                  <a:lnTo>
                    <a:pt x="325" y="480"/>
                  </a:lnTo>
                  <a:lnTo>
                    <a:pt x="295" y="496"/>
                  </a:lnTo>
                  <a:lnTo>
                    <a:pt x="262" y="506"/>
                  </a:lnTo>
                  <a:lnTo>
                    <a:pt x="229" y="510"/>
                  </a:lnTo>
                  <a:lnTo>
                    <a:pt x="195" y="506"/>
                  </a:lnTo>
                  <a:lnTo>
                    <a:pt x="163" y="496"/>
                  </a:lnTo>
                  <a:lnTo>
                    <a:pt x="133" y="480"/>
                  </a:lnTo>
                  <a:lnTo>
                    <a:pt x="104" y="460"/>
                  </a:lnTo>
                  <a:lnTo>
                    <a:pt x="79" y="434"/>
                  </a:lnTo>
                  <a:lnTo>
                    <a:pt x="56" y="404"/>
                  </a:lnTo>
                  <a:lnTo>
                    <a:pt x="37" y="372"/>
                  </a:lnTo>
                  <a:lnTo>
                    <a:pt x="21" y="339"/>
                  </a:lnTo>
                  <a:lnTo>
                    <a:pt x="10" y="304"/>
                  </a:lnTo>
                  <a:lnTo>
                    <a:pt x="2" y="268"/>
                  </a:lnTo>
                  <a:lnTo>
                    <a:pt x="0" y="232"/>
                  </a:lnTo>
                  <a:lnTo>
                    <a:pt x="3" y="195"/>
                  </a:lnTo>
                  <a:lnTo>
                    <a:pt x="12" y="158"/>
                  </a:lnTo>
                  <a:lnTo>
                    <a:pt x="25" y="125"/>
                  </a:lnTo>
                  <a:lnTo>
                    <a:pt x="44" y="95"/>
                  </a:lnTo>
                  <a:lnTo>
                    <a:pt x="67" y="67"/>
                  </a:lnTo>
                  <a:lnTo>
                    <a:pt x="94" y="45"/>
                  </a:lnTo>
                  <a:lnTo>
                    <a:pt x="124" y="25"/>
                  </a:lnTo>
                  <a:lnTo>
                    <a:pt x="156" y="12"/>
                  </a:lnTo>
                  <a:lnTo>
                    <a:pt x="192" y="3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53" y="1222"/>
              <a:ext cx="1027" cy="1204"/>
            </a:xfrm>
            <a:custGeom>
              <a:avLst/>
              <a:gdLst>
                <a:gd name="T0" fmla="*/ 1468 w 3082"/>
                <a:gd name="T1" fmla="*/ 350 h 3612"/>
                <a:gd name="T2" fmla="*/ 1570 w 3082"/>
                <a:gd name="T3" fmla="*/ 969 h 3612"/>
                <a:gd name="T4" fmla="*/ 1480 w 3082"/>
                <a:gd name="T5" fmla="*/ 1074 h 3612"/>
                <a:gd name="T6" fmla="*/ 1492 w 3082"/>
                <a:gd name="T7" fmla="*/ 1392 h 3612"/>
                <a:gd name="T8" fmla="*/ 2977 w 3082"/>
                <a:gd name="T9" fmla="*/ 1392 h 3612"/>
                <a:gd name="T10" fmla="*/ 2977 w 3082"/>
                <a:gd name="T11" fmla="*/ 292 h 3612"/>
                <a:gd name="T12" fmla="*/ 2271 w 3082"/>
                <a:gd name="T13" fmla="*/ 12 h 3612"/>
                <a:gd name="T14" fmla="*/ 2983 w 3082"/>
                <a:gd name="T15" fmla="*/ 198 h 3612"/>
                <a:gd name="T16" fmla="*/ 3082 w 3082"/>
                <a:gd name="T17" fmla="*/ 1334 h 3612"/>
                <a:gd name="T18" fmla="*/ 2952 w 3082"/>
                <a:gd name="T19" fmla="*/ 1495 h 3612"/>
                <a:gd name="T20" fmla="*/ 2860 w 3082"/>
                <a:gd name="T21" fmla="*/ 2544 h 3612"/>
                <a:gd name="T22" fmla="*/ 2784 w 3082"/>
                <a:gd name="T23" fmla="*/ 2538 h 3612"/>
                <a:gd name="T24" fmla="*/ 2284 w 3082"/>
                <a:gd name="T25" fmla="*/ 2251 h 3612"/>
                <a:gd name="T26" fmla="*/ 2177 w 3082"/>
                <a:gd name="T27" fmla="*/ 2234 h 3612"/>
                <a:gd name="T28" fmla="*/ 1680 w 3082"/>
                <a:gd name="T29" fmla="*/ 2543 h 3612"/>
                <a:gd name="T30" fmla="*/ 1814 w 3082"/>
                <a:gd name="T31" fmla="*/ 2787 h 3612"/>
                <a:gd name="T32" fmla="*/ 1691 w 3082"/>
                <a:gd name="T33" fmla="*/ 3061 h 3612"/>
                <a:gd name="T34" fmla="*/ 1934 w 3082"/>
                <a:gd name="T35" fmla="*/ 3253 h 3612"/>
                <a:gd name="T36" fmla="*/ 2040 w 3082"/>
                <a:gd name="T37" fmla="*/ 3501 h 3612"/>
                <a:gd name="T38" fmla="*/ 1852 w 3082"/>
                <a:gd name="T39" fmla="*/ 3586 h 3612"/>
                <a:gd name="T40" fmla="*/ 1506 w 3082"/>
                <a:gd name="T41" fmla="*/ 3612 h 3612"/>
                <a:gd name="T42" fmla="*/ 1171 w 3082"/>
                <a:gd name="T43" fmla="*/ 3578 h 3612"/>
                <a:gd name="T44" fmla="*/ 1021 w 3082"/>
                <a:gd name="T45" fmla="*/ 3484 h 3612"/>
                <a:gd name="T46" fmla="*/ 1167 w 3082"/>
                <a:gd name="T47" fmla="*/ 3217 h 3612"/>
                <a:gd name="T48" fmla="*/ 1343 w 3082"/>
                <a:gd name="T49" fmla="*/ 3029 h 3612"/>
                <a:gd name="T50" fmla="*/ 1253 w 3082"/>
                <a:gd name="T51" fmla="*/ 2745 h 3612"/>
                <a:gd name="T52" fmla="*/ 1413 w 3082"/>
                <a:gd name="T53" fmla="*/ 2526 h 3612"/>
                <a:gd name="T54" fmla="*/ 1585 w 3082"/>
                <a:gd name="T55" fmla="*/ 2477 h 3612"/>
                <a:gd name="T56" fmla="*/ 1416 w 3082"/>
                <a:gd name="T57" fmla="*/ 1427 h 3612"/>
                <a:gd name="T58" fmla="*/ 1017 w 3082"/>
                <a:gd name="T59" fmla="*/ 922 h 3612"/>
                <a:gd name="T60" fmla="*/ 938 w 3082"/>
                <a:gd name="T61" fmla="*/ 897 h 3612"/>
                <a:gd name="T62" fmla="*/ 957 w 3082"/>
                <a:gd name="T63" fmla="*/ 2540 h 3612"/>
                <a:gd name="T64" fmla="*/ 837 w 3082"/>
                <a:gd name="T65" fmla="*/ 2533 h 3612"/>
                <a:gd name="T66" fmla="*/ 685 w 3082"/>
                <a:gd name="T67" fmla="*/ 1639 h 3612"/>
                <a:gd name="T68" fmla="*/ 597 w 3082"/>
                <a:gd name="T69" fmla="*/ 2514 h 3612"/>
                <a:gd name="T70" fmla="*/ 781 w 3082"/>
                <a:gd name="T71" fmla="*/ 2705 h 3612"/>
                <a:gd name="T72" fmla="*/ 726 w 3082"/>
                <a:gd name="T73" fmla="*/ 2994 h 3612"/>
                <a:gd name="T74" fmla="*/ 834 w 3082"/>
                <a:gd name="T75" fmla="*/ 3184 h 3612"/>
                <a:gd name="T76" fmla="*/ 1018 w 3082"/>
                <a:gd name="T77" fmla="*/ 3447 h 3612"/>
                <a:gd name="T78" fmla="*/ 908 w 3082"/>
                <a:gd name="T79" fmla="*/ 3568 h 3612"/>
                <a:gd name="T80" fmla="*/ 589 w 3082"/>
                <a:gd name="T81" fmla="*/ 3611 h 3612"/>
                <a:gd name="T82" fmla="*/ 233 w 3082"/>
                <a:gd name="T83" fmla="*/ 3594 h 3612"/>
                <a:gd name="T84" fmla="*/ 13 w 3082"/>
                <a:gd name="T85" fmla="*/ 3517 h 3612"/>
                <a:gd name="T86" fmla="*/ 77 w 3082"/>
                <a:gd name="T87" fmla="*/ 3291 h 3612"/>
                <a:gd name="T88" fmla="*/ 384 w 3082"/>
                <a:gd name="T89" fmla="*/ 3087 h 3612"/>
                <a:gd name="T90" fmla="*/ 231 w 3082"/>
                <a:gd name="T91" fmla="*/ 2829 h 3612"/>
                <a:gd name="T92" fmla="*/ 327 w 3082"/>
                <a:gd name="T93" fmla="*/ 2568 h 3612"/>
                <a:gd name="T94" fmla="*/ 431 w 3082"/>
                <a:gd name="T95" fmla="*/ 1524 h 3612"/>
                <a:gd name="T96" fmla="*/ 235 w 3082"/>
                <a:gd name="T97" fmla="*/ 1570 h 3612"/>
                <a:gd name="T98" fmla="*/ 107 w 3082"/>
                <a:gd name="T99" fmla="*/ 1555 h 3612"/>
                <a:gd name="T100" fmla="*/ 237 w 3082"/>
                <a:gd name="T101" fmla="*/ 809 h 3612"/>
                <a:gd name="T102" fmla="*/ 268 w 3082"/>
                <a:gd name="T103" fmla="*/ 763 h 3612"/>
                <a:gd name="T104" fmla="*/ 297 w 3082"/>
                <a:gd name="T105" fmla="*/ 746 h 3612"/>
                <a:gd name="T106" fmla="*/ 461 w 3082"/>
                <a:gd name="T107" fmla="*/ 699 h 3612"/>
                <a:gd name="T108" fmla="*/ 672 w 3082"/>
                <a:gd name="T109" fmla="*/ 713 h 3612"/>
                <a:gd name="T110" fmla="*/ 759 w 3082"/>
                <a:gd name="T111" fmla="*/ 673 h 3612"/>
                <a:gd name="T112" fmla="*/ 1010 w 3082"/>
                <a:gd name="T113" fmla="*/ 726 h 3612"/>
                <a:gd name="T114" fmla="*/ 1391 w 3082"/>
                <a:gd name="T115" fmla="*/ 317 h 3612"/>
                <a:gd name="T116" fmla="*/ 1549 w 3082"/>
                <a:gd name="T117" fmla="*/ 186 h 3612"/>
                <a:gd name="T118" fmla="*/ 2235 w 3082"/>
                <a:gd name="T119" fmla="*/ 0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2" h="3612">
                  <a:moveTo>
                    <a:pt x="1549" y="268"/>
                  </a:moveTo>
                  <a:lnTo>
                    <a:pt x="1528" y="270"/>
                  </a:lnTo>
                  <a:lnTo>
                    <a:pt x="1508" y="278"/>
                  </a:lnTo>
                  <a:lnTo>
                    <a:pt x="1492" y="292"/>
                  </a:lnTo>
                  <a:lnTo>
                    <a:pt x="1479" y="307"/>
                  </a:lnTo>
                  <a:lnTo>
                    <a:pt x="1471" y="328"/>
                  </a:lnTo>
                  <a:lnTo>
                    <a:pt x="1468" y="350"/>
                  </a:lnTo>
                  <a:lnTo>
                    <a:pt x="1468" y="881"/>
                  </a:lnTo>
                  <a:lnTo>
                    <a:pt x="1508" y="894"/>
                  </a:lnTo>
                  <a:lnTo>
                    <a:pt x="1527" y="903"/>
                  </a:lnTo>
                  <a:lnTo>
                    <a:pt x="1544" y="916"/>
                  </a:lnTo>
                  <a:lnTo>
                    <a:pt x="1556" y="932"/>
                  </a:lnTo>
                  <a:lnTo>
                    <a:pt x="1565" y="950"/>
                  </a:lnTo>
                  <a:lnTo>
                    <a:pt x="1570" y="969"/>
                  </a:lnTo>
                  <a:lnTo>
                    <a:pt x="1571" y="990"/>
                  </a:lnTo>
                  <a:lnTo>
                    <a:pt x="1566" y="1011"/>
                  </a:lnTo>
                  <a:lnTo>
                    <a:pt x="1556" y="1033"/>
                  </a:lnTo>
                  <a:lnTo>
                    <a:pt x="1542" y="1050"/>
                  </a:lnTo>
                  <a:lnTo>
                    <a:pt x="1523" y="1063"/>
                  </a:lnTo>
                  <a:lnTo>
                    <a:pt x="1502" y="1072"/>
                  </a:lnTo>
                  <a:lnTo>
                    <a:pt x="1480" y="1074"/>
                  </a:lnTo>
                  <a:lnTo>
                    <a:pt x="1477" y="1074"/>
                  </a:lnTo>
                  <a:lnTo>
                    <a:pt x="1472" y="1073"/>
                  </a:lnTo>
                  <a:lnTo>
                    <a:pt x="1469" y="1072"/>
                  </a:lnTo>
                  <a:lnTo>
                    <a:pt x="1469" y="1334"/>
                  </a:lnTo>
                  <a:lnTo>
                    <a:pt x="1471" y="1356"/>
                  </a:lnTo>
                  <a:lnTo>
                    <a:pt x="1480" y="1376"/>
                  </a:lnTo>
                  <a:lnTo>
                    <a:pt x="1492" y="1392"/>
                  </a:lnTo>
                  <a:lnTo>
                    <a:pt x="1508" y="1405"/>
                  </a:lnTo>
                  <a:lnTo>
                    <a:pt x="1528" y="1414"/>
                  </a:lnTo>
                  <a:lnTo>
                    <a:pt x="1549" y="1416"/>
                  </a:lnTo>
                  <a:lnTo>
                    <a:pt x="2920" y="1416"/>
                  </a:lnTo>
                  <a:lnTo>
                    <a:pt x="2941" y="1414"/>
                  </a:lnTo>
                  <a:lnTo>
                    <a:pt x="2961" y="1405"/>
                  </a:lnTo>
                  <a:lnTo>
                    <a:pt x="2977" y="1392"/>
                  </a:lnTo>
                  <a:lnTo>
                    <a:pt x="2990" y="1376"/>
                  </a:lnTo>
                  <a:lnTo>
                    <a:pt x="2998" y="1356"/>
                  </a:lnTo>
                  <a:lnTo>
                    <a:pt x="3002" y="1334"/>
                  </a:lnTo>
                  <a:lnTo>
                    <a:pt x="3002" y="350"/>
                  </a:lnTo>
                  <a:lnTo>
                    <a:pt x="2998" y="328"/>
                  </a:lnTo>
                  <a:lnTo>
                    <a:pt x="2990" y="307"/>
                  </a:lnTo>
                  <a:lnTo>
                    <a:pt x="2977" y="292"/>
                  </a:lnTo>
                  <a:lnTo>
                    <a:pt x="2961" y="278"/>
                  </a:lnTo>
                  <a:lnTo>
                    <a:pt x="2941" y="270"/>
                  </a:lnTo>
                  <a:lnTo>
                    <a:pt x="2920" y="268"/>
                  </a:lnTo>
                  <a:lnTo>
                    <a:pt x="1549" y="268"/>
                  </a:lnTo>
                  <a:close/>
                  <a:moveTo>
                    <a:pt x="2235" y="0"/>
                  </a:moveTo>
                  <a:lnTo>
                    <a:pt x="2254" y="4"/>
                  </a:lnTo>
                  <a:lnTo>
                    <a:pt x="2271" y="12"/>
                  </a:lnTo>
                  <a:lnTo>
                    <a:pt x="2283" y="25"/>
                  </a:lnTo>
                  <a:lnTo>
                    <a:pt x="2292" y="42"/>
                  </a:lnTo>
                  <a:lnTo>
                    <a:pt x="2296" y="62"/>
                  </a:lnTo>
                  <a:lnTo>
                    <a:pt x="2296" y="186"/>
                  </a:lnTo>
                  <a:lnTo>
                    <a:pt x="2920" y="186"/>
                  </a:lnTo>
                  <a:lnTo>
                    <a:pt x="2952" y="189"/>
                  </a:lnTo>
                  <a:lnTo>
                    <a:pt x="2983" y="198"/>
                  </a:lnTo>
                  <a:lnTo>
                    <a:pt x="3011" y="213"/>
                  </a:lnTo>
                  <a:lnTo>
                    <a:pt x="3034" y="234"/>
                  </a:lnTo>
                  <a:lnTo>
                    <a:pt x="3054" y="257"/>
                  </a:lnTo>
                  <a:lnTo>
                    <a:pt x="3069" y="286"/>
                  </a:lnTo>
                  <a:lnTo>
                    <a:pt x="3079" y="317"/>
                  </a:lnTo>
                  <a:lnTo>
                    <a:pt x="3082" y="350"/>
                  </a:lnTo>
                  <a:lnTo>
                    <a:pt x="3082" y="1334"/>
                  </a:lnTo>
                  <a:lnTo>
                    <a:pt x="3079" y="1367"/>
                  </a:lnTo>
                  <a:lnTo>
                    <a:pt x="3069" y="1398"/>
                  </a:lnTo>
                  <a:lnTo>
                    <a:pt x="3054" y="1427"/>
                  </a:lnTo>
                  <a:lnTo>
                    <a:pt x="3034" y="1450"/>
                  </a:lnTo>
                  <a:lnTo>
                    <a:pt x="3011" y="1471"/>
                  </a:lnTo>
                  <a:lnTo>
                    <a:pt x="2983" y="1486"/>
                  </a:lnTo>
                  <a:lnTo>
                    <a:pt x="2952" y="1495"/>
                  </a:lnTo>
                  <a:lnTo>
                    <a:pt x="2921" y="1498"/>
                  </a:lnTo>
                  <a:lnTo>
                    <a:pt x="2627" y="1498"/>
                  </a:lnTo>
                  <a:lnTo>
                    <a:pt x="2884" y="2477"/>
                  </a:lnTo>
                  <a:lnTo>
                    <a:pt x="2887" y="2497"/>
                  </a:lnTo>
                  <a:lnTo>
                    <a:pt x="2882" y="2516"/>
                  </a:lnTo>
                  <a:lnTo>
                    <a:pt x="2873" y="2532"/>
                  </a:lnTo>
                  <a:lnTo>
                    <a:pt x="2860" y="2544"/>
                  </a:lnTo>
                  <a:lnTo>
                    <a:pt x="2842" y="2554"/>
                  </a:lnTo>
                  <a:lnTo>
                    <a:pt x="2836" y="2554"/>
                  </a:lnTo>
                  <a:lnTo>
                    <a:pt x="2832" y="2555"/>
                  </a:lnTo>
                  <a:lnTo>
                    <a:pt x="2826" y="2555"/>
                  </a:lnTo>
                  <a:lnTo>
                    <a:pt x="2811" y="2554"/>
                  </a:lnTo>
                  <a:lnTo>
                    <a:pt x="2796" y="2547"/>
                  </a:lnTo>
                  <a:lnTo>
                    <a:pt x="2784" y="2538"/>
                  </a:lnTo>
                  <a:lnTo>
                    <a:pt x="2774" y="2525"/>
                  </a:lnTo>
                  <a:lnTo>
                    <a:pt x="2768" y="2509"/>
                  </a:lnTo>
                  <a:lnTo>
                    <a:pt x="2501" y="1498"/>
                  </a:lnTo>
                  <a:lnTo>
                    <a:pt x="2296" y="1498"/>
                  </a:lnTo>
                  <a:lnTo>
                    <a:pt x="2296" y="2215"/>
                  </a:lnTo>
                  <a:lnTo>
                    <a:pt x="2292" y="2234"/>
                  </a:lnTo>
                  <a:lnTo>
                    <a:pt x="2284" y="2251"/>
                  </a:lnTo>
                  <a:lnTo>
                    <a:pt x="2271" y="2265"/>
                  </a:lnTo>
                  <a:lnTo>
                    <a:pt x="2254" y="2274"/>
                  </a:lnTo>
                  <a:lnTo>
                    <a:pt x="2235" y="2277"/>
                  </a:lnTo>
                  <a:lnTo>
                    <a:pt x="2216" y="2274"/>
                  </a:lnTo>
                  <a:lnTo>
                    <a:pt x="2200" y="2265"/>
                  </a:lnTo>
                  <a:lnTo>
                    <a:pt x="2186" y="2251"/>
                  </a:lnTo>
                  <a:lnTo>
                    <a:pt x="2177" y="2234"/>
                  </a:lnTo>
                  <a:lnTo>
                    <a:pt x="2174" y="2215"/>
                  </a:lnTo>
                  <a:lnTo>
                    <a:pt x="2174" y="1498"/>
                  </a:lnTo>
                  <a:lnTo>
                    <a:pt x="1968" y="1498"/>
                  </a:lnTo>
                  <a:lnTo>
                    <a:pt x="1702" y="2509"/>
                  </a:lnTo>
                  <a:lnTo>
                    <a:pt x="1698" y="2523"/>
                  </a:lnTo>
                  <a:lnTo>
                    <a:pt x="1690" y="2534"/>
                  </a:lnTo>
                  <a:lnTo>
                    <a:pt x="1680" y="2543"/>
                  </a:lnTo>
                  <a:lnTo>
                    <a:pt x="1712" y="2567"/>
                  </a:lnTo>
                  <a:lnTo>
                    <a:pt x="1742" y="2596"/>
                  </a:lnTo>
                  <a:lnTo>
                    <a:pt x="1767" y="2627"/>
                  </a:lnTo>
                  <a:lnTo>
                    <a:pt x="1787" y="2663"/>
                  </a:lnTo>
                  <a:lnTo>
                    <a:pt x="1802" y="2701"/>
                  </a:lnTo>
                  <a:lnTo>
                    <a:pt x="1811" y="2743"/>
                  </a:lnTo>
                  <a:lnTo>
                    <a:pt x="1814" y="2787"/>
                  </a:lnTo>
                  <a:lnTo>
                    <a:pt x="1812" y="2829"/>
                  </a:lnTo>
                  <a:lnTo>
                    <a:pt x="1803" y="2872"/>
                  </a:lnTo>
                  <a:lnTo>
                    <a:pt x="1790" y="2914"/>
                  </a:lnTo>
                  <a:lnTo>
                    <a:pt x="1771" y="2955"/>
                  </a:lnTo>
                  <a:lnTo>
                    <a:pt x="1748" y="2994"/>
                  </a:lnTo>
                  <a:lnTo>
                    <a:pt x="1721" y="3029"/>
                  </a:lnTo>
                  <a:lnTo>
                    <a:pt x="1691" y="3061"/>
                  </a:lnTo>
                  <a:lnTo>
                    <a:pt x="1659" y="3087"/>
                  </a:lnTo>
                  <a:lnTo>
                    <a:pt x="1712" y="3104"/>
                  </a:lnTo>
                  <a:lnTo>
                    <a:pt x="1764" y="3127"/>
                  </a:lnTo>
                  <a:lnTo>
                    <a:pt x="1812" y="3153"/>
                  </a:lnTo>
                  <a:lnTo>
                    <a:pt x="1857" y="3184"/>
                  </a:lnTo>
                  <a:lnTo>
                    <a:pt x="1897" y="3217"/>
                  </a:lnTo>
                  <a:lnTo>
                    <a:pt x="1934" y="3253"/>
                  </a:lnTo>
                  <a:lnTo>
                    <a:pt x="1965" y="3291"/>
                  </a:lnTo>
                  <a:lnTo>
                    <a:pt x="1992" y="3329"/>
                  </a:lnTo>
                  <a:lnTo>
                    <a:pt x="2014" y="3369"/>
                  </a:lnTo>
                  <a:lnTo>
                    <a:pt x="2030" y="3409"/>
                  </a:lnTo>
                  <a:lnTo>
                    <a:pt x="2040" y="3447"/>
                  </a:lnTo>
                  <a:lnTo>
                    <a:pt x="2043" y="3484"/>
                  </a:lnTo>
                  <a:lnTo>
                    <a:pt x="2040" y="3501"/>
                  </a:lnTo>
                  <a:lnTo>
                    <a:pt x="2029" y="3517"/>
                  </a:lnTo>
                  <a:lnTo>
                    <a:pt x="2012" y="3532"/>
                  </a:lnTo>
                  <a:lnTo>
                    <a:pt x="1990" y="3545"/>
                  </a:lnTo>
                  <a:lnTo>
                    <a:pt x="1963" y="3558"/>
                  </a:lnTo>
                  <a:lnTo>
                    <a:pt x="1929" y="3568"/>
                  </a:lnTo>
                  <a:lnTo>
                    <a:pt x="1893" y="3578"/>
                  </a:lnTo>
                  <a:lnTo>
                    <a:pt x="1852" y="3586"/>
                  </a:lnTo>
                  <a:lnTo>
                    <a:pt x="1809" y="3594"/>
                  </a:lnTo>
                  <a:lnTo>
                    <a:pt x="1763" y="3600"/>
                  </a:lnTo>
                  <a:lnTo>
                    <a:pt x="1714" y="3606"/>
                  </a:lnTo>
                  <a:lnTo>
                    <a:pt x="1663" y="3609"/>
                  </a:lnTo>
                  <a:lnTo>
                    <a:pt x="1611" y="3611"/>
                  </a:lnTo>
                  <a:lnTo>
                    <a:pt x="1558" y="3612"/>
                  </a:lnTo>
                  <a:lnTo>
                    <a:pt x="1506" y="3612"/>
                  </a:lnTo>
                  <a:lnTo>
                    <a:pt x="1453" y="3611"/>
                  </a:lnTo>
                  <a:lnTo>
                    <a:pt x="1401" y="3609"/>
                  </a:lnTo>
                  <a:lnTo>
                    <a:pt x="1351" y="3606"/>
                  </a:lnTo>
                  <a:lnTo>
                    <a:pt x="1303" y="3600"/>
                  </a:lnTo>
                  <a:lnTo>
                    <a:pt x="1256" y="3594"/>
                  </a:lnTo>
                  <a:lnTo>
                    <a:pt x="1212" y="3586"/>
                  </a:lnTo>
                  <a:lnTo>
                    <a:pt x="1171" y="3578"/>
                  </a:lnTo>
                  <a:lnTo>
                    <a:pt x="1135" y="3568"/>
                  </a:lnTo>
                  <a:lnTo>
                    <a:pt x="1103" y="3558"/>
                  </a:lnTo>
                  <a:lnTo>
                    <a:pt x="1075" y="3545"/>
                  </a:lnTo>
                  <a:lnTo>
                    <a:pt x="1052" y="3532"/>
                  </a:lnTo>
                  <a:lnTo>
                    <a:pt x="1036" y="3517"/>
                  </a:lnTo>
                  <a:lnTo>
                    <a:pt x="1025" y="3501"/>
                  </a:lnTo>
                  <a:lnTo>
                    <a:pt x="1021" y="3484"/>
                  </a:lnTo>
                  <a:lnTo>
                    <a:pt x="1024" y="3447"/>
                  </a:lnTo>
                  <a:lnTo>
                    <a:pt x="1034" y="3409"/>
                  </a:lnTo>
                  <a:lnTo>
                    <a:pt x="1050" y="3369"/>
                  </a:lnTo>
                  <a:lnTo>
                    <a:pt x="1072" y="3329"/>
                  </a:lnTo>
                  <a:lnTo>
                    <a:pt x="1099" y="3291"/>
                  </a:lnTo>
                  <a:lnTo>
                    <a:pt x="1130" y="3253"/>
                  </a:lnTo>
                  <a:lnTo>
                    <a:pt x="1167" y="3217"/>
                  </a:lnTo>
                  <a:lnTo>
                    <a:pt x="1209" y="3184"/>
                  </a:lnTo>
                  <a:lnTo>
                    <a:pt x="1253" y="3153"/>
                  </a:lnTo>
                  <a:lnTo>
                    <a:pt x="1301" y="3127"/>
                  </a:lnTo>
                  <a:lnTo>
                    <a:pt x="1352" y="3104"/>
                  </a:lnTo>
                  <a:lnTo>
                    <a:pt x="1406" y="3087"/>
                  </a:lnTo>
                  <a:lnTo>
                    <a:pt x="1373" y="3061"/>
                  </a:lnTo>
                  <a:lnTo>
                    <a:pt x="1343" y="3029"/>
                  </a:lnTo>
                  <a:lnTo>
                    <a:pt x="1316" y="2994"/>
                  </a:lnTo>
                  <a:lnTo>
                    <a:pt x="1294" y="2955"/>
                  </a:lnTo>
                  <a:lnTo>
                    <a:pt x="1276" y="2914"/>
                  </a:lnTo>
                  <a:lnTo>
                    <a:pt x="1261" y="2872"/>
                  </a:lnTo>
                  <a:lnTo>
                    <a:pt x="1253" y="2829"/>
                  </a:lnTo>
                  <a:lnTo>
                    <a:pt x="1250" y="2787"/>
                  </a:lnTo>
                  <a:lnTo>
                    <a:pt x="1253" y="2745"/>
                  </a:lnTo>
                  <a:lnTo>
                    <a:pt x="1262" y="2704"/>
                  </a:lnTo>
                  <a:lnTo>
                    <a:pt x="1277" y="2665"/>
                  </a:lnTo>
                  <a:lnTo>
                    <a:pt x="1296" y="2630"/>
                  </a:lnTo>
                  <a:lnTo>
                    <a:pt x="1319" y="2598"/>
                  </a:lnTo>
                  <a:lnTo>
                    <a:pt x="1347" y="2569"/>
                  </a:lnTo>
                  <a:lnTo>
                    <a:pt x="1378" y="2546"/>
                  </a:lnTo>
                  <a:lnTo>
                    <a:pt x="1413" y="2526"/>
                  </a:lnTo>
                  <a:lnTo>
                    <a:pt x="1451" y="2511"/>
                  </a:lnTo>
                  <a:lnTo>
                    <a:pt x="1490" y="2502"/>
                  </a:lnTo>
                  <a:lnTo>
                    <a:pt x="1533" y="2499"/>
                  </a:lnTo>
                  <a:lnTo>
                    <a:pt x="1559" y="2501"/>
                  </a:lnTo>
                  <a:lnTo>
                    <a:pt x="1585" y="2505"/>
                  </a:lnTo>
                  <a:lnTo>
                    <a:pt x="1584" y="2491"/>
                  </a:lnTo>
                  <a:lnTo>
                    <a:pt x="1585" y="2477"/>
                  </a:lnTo>
                  <a:lnTo>
                    <a:pt x="1843" y="1498"/>
                  </a:lnTo>
                  <a:lnTo>
                    <a:pt x="1549" y="1498"/>
                  </a:lnTo>
                  <a:lnTo>
                    <a:pt x="1517" y="1495"/>
                  </a:lnTo>
                  <a:lnTo>
                    <a:pt x="1487" y="1486"/>
                  </a:lnTo>
                  <a:lnTo>
                    <a:pt x="1460" y="1471"/>
                  </a:lnTo>
                  <a:lnTo>
                    <a:pt x="1435" y="1450"/>
                  </a:lnTo>
                  <a:lnTo>
                    <a:pt x="1416" y="1427"/>
                  </a:lnTo>
                  <a:lnTo>
                    <a:pt x="1401" y="1398"/>
                  </a:lnTo>
                  <a:lnTo>
                    <a:pt x="1392" y="1367"/>
                  </a:lnTo>
                  <a:lnTo>
                    <a:pt x="1389" y="1334"/>
                  </a:lnTo>
                  <a:lnTo>
                    <a:pt x="1389" y="1048"/>
                  </a:lnTo>
                  <a:lnTo>
                    <a:pt x="1018" y="92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5" y="922"/>
                  </a:lnTo>
                  <a:lnTo>
                    <a:pt x="1013" y="920"/>
                  </a:lnTo>
                  <a:lnTo>
                    <a:pt x="1005" y="917"/>
                  </a:lnTo>
                  <a:lnTo>
                    <a:pt x="994" y="914"/>
                  </a:lnTo>
                  <a:lnTo>
                    <a:pt x="979" y="909"/>
                  </a:lnTo>
                  <a:lnTo>
                    <a:pt x="960" y="903"/>
                  </a:lnTo>
                  <a:lnTo>
                    <a:pt x="938" y="897"/>
                  </a:lnTo>
                  <a:lnTo>
                    <a:pt x="938" y="1524"/>
                  </a:lnTo>
                  <a:lnTo>
                    <a:pt x="1010" y="2435"/>
                  </a:lnTo>
                  <a:lnTo>
                    <a:pt x="1009" y="2461"/>
                  </a:lnTo>
                  <a:lnTo>
                    <a:pt x="1002" y="2485"/>
                  </a:lnTo>
                  <a:lnTo>
                    <a:pt x="991" y="2507"/>
                  </a:lnTo>
                  <a:lnTo>
                    <a:pt x="976" y="2525"/>
                  </a:lnTo>
                  <a:lnTo>
                    <a:pt x="957" y="2540"/>
                  </a:lnTo>
                  <a:lnTo>
                    <a:pt x="935" y="2550"/>
                  </a:lnTo>
                  <a:lnTo>
                    <a:pt x="910" y="2555"/>
                  </a:lnTo>
                  <a:lnTo>
                    <a:pt x="906" y="2555"/>
                  </a:lnTo>
                  <a:lnTo>
                    <a:pt x="901" y="2555"/>
                  </a:lnTo>
                  <a:lnTo>
                    <a:pt x="878" y="2552"/>
                  </a:lnTo>
                  <a:lnTo>
                    <a:pt x="857" y="2546"/>
                  </a:lnTo>
                  <a:lnTo>
                    <a:pt x="837" y="2533"/>
                  </a:lnTo>
                  <a:lnTo>
                    <a:pt x="820" y="2517"/>
                  </a:lnTo>
                  <a:lnTo>
                    <a:pt x="808" y="2499"/>
                  </a:lnTo>
                  <a:lnTo>
                    <a:pt x="798" y="2477"/>
                  </a:lnTo>
                  <a:lnTo>
                    <a:pt x="793" y="2453"/>
                  </a:lnTo>
                  <a:lnTo>
                    <a:pt x="728" y="1630"/>
                  </a:lnTo>
                  <a:lnTo>
                    <a:pt x="707" y="1637"/>
                  </a:lnTo>
                  <a:lnTo>
                    <a:pt x="685" y="1639"/>
                  </a:lnTo>
                  <a:lnTo>
                    <a:pt x="662" y="1637"/>
                  </a:lnTo>
                  <a:lnTo>
                    <a:pt x="640" y="1630"/>
                  </a:lnTo>
                  <a:lnTo>
                    <a:pt x="575" y="2453"/>
                  </a:lnTo>
                  <a:lnTo>
                    <a:pt x="572" y="2472"/>
                  </a:lnTo>
                  <a:lnTo>
                    <a:pt x="566" y="2489"/>
                  </a:lnTo>
                  <a:lnTo>
                    <a:pt x="557" y="2505"/>
                  </a:lnTo>
                  <a:lnTo>
                    <a:pt x="597" y="2514"/>
                  </a:lnTo>
                  <a:lnTo>
                    <a:pt x="633" y="2529"/>
                  </a:lnTo>
                  <a:lnTo>
                    <a:pt x="667" y="2548"/>
                  </a:lnTo>
                  <a:lnTo>
                    <a:pt x="698" y="2573"/>
                  </a:lnTo>
                  <a:lnTo>
                    <a:pt x="725" y="2600"/>
                  </a:lnTo>
                  <a:lnTo>
                    <a:pt x="748" y="2632"/>
                  </a:lnTo>
                  <a:lnTo>
                    <a:pt x="767" y="2667"/>
                  </a:lnTo>
                  <a:lnTo>
                    <a:pt x="781" y="2705"/>
                  </a:lnTo>
                  <a:lnTo>
                    <a:pt x="790" y="2745"/>
                  </a:lnTo>
                  <a:lnTo>
                    <a:pt x="792" y="2787"/>
                  </a:lnTo>
                  <a:lnTo>
                    <a:pt x="790" y="2829"/>
                  </a:lnTo>
                  <a:lnTo>
                    <a:pt x="781" y="2872"/>
                  </a:lnTo>
                  <a:lnTo>
                    <a:pt x="767" y="2914"/>
                  </a:lnTo>
                  <a:lnTo>
                    <a:pt x="750" y="2955"/>
                  </a:lnTo>
                  <a:lnTo>
                    <a:pt x="726" y="2994"/>
                  </a:lnTo>
                  <a:lnTo>
                    <a:pt x="700" y="3029"/>
                  </a:lnTo>
                  <a:lnTo>
                    <a:pt x="670" y="3061"/>
                  </a:lnTo>
                  <a:lnTo>
                    <a:pt x="637" y="3087"/>
                  </a:lnTo>
                  <a:lnTo>
                    <a:pt x="690" y="3104"/>
                  </a:lnTo>
                  <a:lnTo>
                    <a:pt x="742" y="3127"/>
                  </a:lnTo>
                  <a:lnTo>
                    <a:pt x="790" y="3153"/>
                  </a:lnTo>
                  <a:lnTo>
                    <a:pt x="834" y="3184"/>
                  </a:lnTo>
                  <a:lnTo>
                    <a:pt x="875" y="3217"/>
                  </a:lnTo>
                  <a:lnTo>
                    <a:pt x="912" y="3253"/>
                  </a:lnTo>
                  <a:lnTo>
                    <a:pt x="944" y="3291"/>
                  </a:lnTo>
                  <a:lnTo>
                    <a:pt x="971" y="3329"/>
                  </a:lnTo>
                  <a:lnTo>
                    <a:pt x="992" y="3369"/>
                  </a:lnTo>
                  <a:lnTo>
                    <a:pt x="1008" y="3409"/>
                  </a:lnTo>
                  <a:lnTo>
                    <a:pt x="1018" y="3447"/>
                  </a:lnTo>
                  <a:lnTo>
                    <a:pt x="1021" y="3484"/>
                  </a:lnTo>
                  <a:lnTo>
                    <a:pt x="1018" y="3501"/>
                  </a:lnTo>
                  <a:lnTo>
                    <a:pt x="1006" y="3517"/>
                  </a:lnTo>
                  <a:lnTo>
                    <a:pt x="991" y="3532"/>
                  </a:lnTo>
                  <a:lnTo>
                    <a:pt x="969" y="3545"/>
                  </a:lnTo>
                  <a:lnTo>
                    <a:pt x="941" y="3558"/>
                  </a:lnTo>
                  <a:lnTo>
                    <a:pt x="908" y="3568"/>
                  </a:lnTo>
                  <a:lnTo>
                    <a:pt x="871" y="3578"/>
                  </a:lnTo>
                  <a:lnTo>
                    <a:pt x="831" y="3586"/>
                  </a:lnTo>
                  <a:lnTo>
                    <a:pt x="786" y="3594"/>
                  </a:lnTo>
                  <a:lnTo>
                    <a:pt x="741" y="3600"/>
                  </a:lnTo>
                  <a:lnTo>
                    <a:pt x="691" y="3606"/>
                  </a:lnTo>
                  <a:lnTo>
                    <a:pt x="641" y="3609"/>
                  </a:lnTo>
                  <a:lnTo>
                    <a:pt x="589" y="3611"/>
                  </a:lnTo>
                  <a:lnTo>
                    <a:pt x="536" y="3612"/>
                  </a:lnTo>
                  <a:lnTo>
                    <a:pt x="484" y="3612"/>
                  </a:lnTo>
                  <a:lnTo>
                    <a:pt x="431" y="3611"/>
                  </a:lnTo>
                  <a:lnTo>
                    <a:pt x="380" y="3609"/>
                  </a:lnTo>
                  <a:lnTo>
                    <a:pt x="328" y="3606"/>
                  </a:lnTo>
                  <a:lnTo>
                    <a:pt x="280" y="3600"/>
                  </a:lnTo>
                  <a:lnTo>
                    <a:pt x="233" y="3594"/>
                  </a:lnTo>
                  <a:lnTo>
                    <a:pt x="190" y="3586"/>
                  </a:lnTo>
                  <a:lnTo>
                    <a:pt x="150" y="3578"/>
                  </a:lnTo>
                  <a:lnTo>
                    <a:pt x="113" y="3568"/>
                  </a:lnTo>
                  <a:lnTo>
                    <a:pt x="80" y="3558"/>
                  </a:lnTo>
                  <a:lnTo>
                    <a:pt x="53" y="3545"/>
                  </a:lnTo>
                  <a:lnTo>
                    <a:pt x="30" y="3532"/>
                  </a:lnTo>
                  <a:lnTo>
                    <a:pt x="13" y="3517"/>
                  </a:lnTo>
                  <a:lnTo>
                    <a:pt x="3" y="3501"/>
                  </a:lnTo>
                  <a:lnTo>
                    <a:pt x="0" y="3484"/>
                  </a:lnTo>
                  <a:lnTo>
                    <a:pt x="3" y="3447"/>
                  </a:lnTo>
                  <a:lnTo>
                    <a:pt x="12" y="3409"/>
                  </a:lnTo>
                  <a:lnTo>
                    <a:pt x="29" y="3369"/>
                  </a:lnTo>
                  <a:lnTo>
                    <a:pt x="50" y="3329"/>
                  </a:lnTo>
                  <a:lnTo>
                    <a:pt x="77" y="3291"/>
                  </a:lnTo>
                  <a:lnTo>
                    <a:pt x="109" y="3253"/>
                  </a:lnTo>
                  <a:lnTo>
                    <a:pt x="145" y="3217"/>
                  </a:lnTo>
                  <a:lnTo>
                    <a:pt x="187" y="3184"/>
                  </a:lnTo>
                  <a:lnTo>
                    <a:pt x="231" y="3153"/>
                  </a:lnTo>
                  <a:lnTo>
                    <a:pt x="279" y="3127"/>
                  </a:lnTo>
                  <a:lnTo>
                    <a:pt x="331" y="3104"/>
                  </a:lnTo>
                  <a:lnTo>
                    <a:pt x="384" y="3087"/>
                  </a:lnTo>
                  <a:lnTo>
                    <a:pt x="351" y="3061"/>
                  </a:lnTo>
                  <a:lnTo>
                    <a:pt x="321" y="3029"/>
                  </a:lnTo>
                  <a:lnTo>
                    <a:pt x="295" y="2994"/>
                  </a:lnTo>
                  <a:lnTo>
                    <a:pt x="271" y="2955"/>
                  </a:lnTo>
                  <a:lnTo>
                    <a:pt x="254" y="2914"/>
                  </a:lnTo>
                  <a:lnTo>
                    <a:pt x="240" y="2872"/>
                  </a:lnTo>
                  <a:lnTo>
                    <a:pt x="231" y="2829"/>
                  </a:lnTo>
                  <a:lnTo>
                    <a:pt x="229" y="2787"/>
                  </a:lnTo>
                  <a:lnTo>
                    <a:pt x="231" y="2743"/>
                  </a:lnTo>
                  <a:lnTo>
                    <a:pt x="240" y="2703"/>
                  </a:lnTo>
                  <a:lnTo>
                    <a:pt x="256" y="2664"/>
                  </a:lnTo>
                  <a:lnTo>
                    <a:pt x="275" y="2629"/>
                  </a:lnTo>
                  <a:lnTo>
                    <a:pt x="299" y="2597"/>
                  </a:lnTo>
                  <a:lnTo>
                    <a:pt x="327" y="2568"/>
                  </a:lnTo>
                  <a:lnTo>
                    <a:pt x="360" y="2544"/>
                  </a:lnTo>
                  <a:lnTo>
                    <a:pt x="395" y="2525"/>
                  </a:lnTo>
                  <a:lnTo>
                    <a:pt x="379" y="2507"/>
                  </a:lnTo>
                  <a:lnTo>
                    <a:pt x="368" y="2485"/>
                  </a:lnTo>
                  <a:lnTo>
                    <a:pt x="361" y="2461"/>
                  </a:lnTo>
                  <a:lnTo>
                    <a:pt x="360" y="2435"/>
                  </a:lnTo>
                  <a:lnTo>
                    <a:pt x="431" y="1524"/>
                  </a:lnTo>
                  <a:lnTo>
                    <a:pt x="431" y="897"/>
                  </a:lnTo>
                  <a:lnTo>
                    <a:pt x="414" y="901"/>
                  </a:lnTo>
                  <a:lnTo>
                    <a:pt x="400" y="906"/>
                  </a:lnTo>
                  <a:lnTo>
                    <a:pt x="266" y="1517"/>
                  </a:lnTo>
                  <a:lnTo>
                    <a:pt x="259" y="1538"/>
                  </a:lnTo>
                  <a:lnTo>
                    <a:pt x="249" y="1555"/>
                  </a:lnTo>
                  <a:lnTo>
                    <a:pt x="235" y="1570"/>
                  </a:lnTo>
                  <a:lnTo>
                    <a:pt x="218" y="1580"/>
                  </a:lnTo>
                  <a:lnTo>
                    <a:pt x="199" y="1587"/>
                  </a:lnTo>
                  <a:lnTo>
                    <a:pt x="179" y="1589"/>
                  </a:lnTo>
                  <a:lnTo>
                    <a:pt x="159" y="1588"/>
                  </a:lnTo>
                  <a:lnTo>
                    <a:pt x="139" y="1580"/>
                  </a:lnTo>
                  <a:lnTo>
                    <a:pt x="122" y="1570"/>
                  </a:lnTo>
                  <a:lnTo>
                    <a:pt x="107" y="1555"/>
                  </a:lnTo>
                  <a:lnTo>
                    <a:pt x="97" y="1538"/>
                  </a:lnTo>
                  <a:lnTo>
                    <a:pt x="90" y="1519"/>
                  </a:lnTo>
                  <a:lnTo>
                    <a:pt x="88" y="1498"/>
                  </a:lnTo>
                  <a:lnTo>
                    <a:pt x="89" y="1478"/>
                  </a:lnTo>
                  <a:lnTo>
                    <a:pt x="235" y="815"/>
                  </a:lnTo>
                  <a:lnTo>
                    <a:pt x="236" y="811"/>
                  </a:lnTo>
                  <a:lnTo>
                    <a:pt x="237" y="809"/>
                  </a:lnTo>
                  <a:lnTo>
                    <a:pt x="238" y="806"/>
                  </a:lnTo>
                  <a:lnTo>
                    <a:pt x="241" y="798"/>
                  </a:lnTo>
                  <a:lnTo>
                    <a:pt x="246" y="789"/>
                  </a:lnTo>
                  <a:lnTo>
                    <a:pt x="250" y="782"/>
                  </a:lnTo>
                  <a:lnTo>
                    <a:pt x="256" y="775"/>
                  </a:lnTo>
                  <a:lnTo>
                    <a:pt x="261" y="769"/>
                  </a:lnTo>
                  <a:lnTo>
                    <a:pt x="268" y="763"/>
                  </a:lnTo>
                  <a:lnTo>
                    <a:pt x="273" y="759"/>
                  </a:lnTo>
                  <a:lnTo>
                    <a:pt x="278" y="757"/>
                  </a:lnTo>
                  <a:lnTo>
                    <a:pt x="284" y="753"/>
                  </a:lnTo>
                  <a:lnTo>
                    <a:pt x="286" y="752"/>
                  </a:lnTo>
                  <a:lnTo>
                    <a:pt x="289" y="750"/>
                  </a:lnTo>
                  <a:lnTo>
                    <a:pt x="292" y="748"/>
                  </a:lnTo>
                  <a:lnTo>
                    <a:pt x="297" y="746"/>
                  </a:lnTo>
                  <a:lnTo>
                    <a:pt x="307" y="743"/>
                  </a:lnTo>
                  <a:lnTo>
                    <a:pt x="323" y="737"/>
                  </a:lnTo>
                  <a:lnTo>
                    <a:pt x="344" y="731"/>
                  </a:lnTo>
                  <a:lnTo>
                    <a:pt x="369" y="724"/>
                  </a:lnTo>
                  <a:lnTo>
                    <a:pt x="397" y="716"/>
                  </a:lnTo>
                  <a:lnTo>
                    <a:pt x="428" y="707"/>
                  </a:lnTo>
                  <a:lnTo>
                    <a:pt x="461" y="699"/>
                  </a:lnTo>
                  <a:lnTo>
                    <a:pt x="497" y="691"/>
                  </a:lnTo>
                  <a:lnTo>
                    <a:pt x="535" y="684"/>
                  </a:lnTo>
                  <a:lnTo>
                    <a:pt x="573" y="677"/>
                  </a:lnTo>
                  <a:lnTo>
                    <a:pt x="612" y="673"/>
                  </a:lnTo>
                  <a:lnTo>
                    <a:pt x="651" y="669"/>
                  </a:lnTo>
                  <a:lnTo>
                    <a:pt x="672" y="713"/>
                  </a:lnTo>
                  <a:lnTo>
                    <a:pt x="672" y="713"/>
                  </a:lnTo>
                  <a:lnTo>
                    <a:pt x="612" y="1197"/>
                  </a:lnTo>
                  <a:lnTo>
                    <a:pt x="685" y="1325"/>
                  </a:lnTo>
                  <a:lnTo>
                    <a:pt x="756" y="1197"/>
                  </a:lnTo>
                  <a:lnTo>
                    <a:pt x="696" y="713"/>
                  </a:lnTo>
                  <a:lnTo>
                    <a:pt x="696" y="713"/>
                  </a:lnTo>
                  <a:lnTo>
                    <a:pt x="718" y="669"/>
                  </a:lnTo>
                  <a:lnTo>
                    <a:pt x="759" y="673"/>
                  </a:lnTo>
                  <a:lnTo>
                    <a:pt x="800" y="678"/>
                  </a:lnTo>
                  <a:lnTo>
                    <a:pt x="839" y="684"/>
                  </a:lnTo>
                  <a:lnTo>
                    <a:pt x="878" y="692"/>
                  </a:lnTo>
                  <a:lnTo>
                    <a:pt x="915" y="700"/>
                  </a:lnTo>
                  <a:lnTo>
                    <a:pt x="950" y="709"/>
                  </a:lnTo>
                  <a:lnTo>
                    <a:pt x="982" y="718"/>
                  </a:lnTo>
                  <a:lnTo>
                    <a:pt x="1010" y="726"/>
                  </a:lnTo>
                  <a:lnTo>
                    <a:pt x="1033" y="734"/>
                  </a:lnTo>
                  <a:lnTo>
                    <a:pt x="1053" y="740"/>
                  </a:lnTo>
                  <a:lnTo>
                    <a:pt x="1067" y="744"/>
                  </a:lnTo>
                  <a:lnTo>
                    <a:pt x="1075" y="748"/>
                  </a:lnTo>
                  <a:lnTo>
                    <a:pt x="1387" y="853"/>
                  </a:lnTo>
                  <a:lnTo>
                    <a:pt x="1387" y="350"/>
                  </a:lnTo>
                  <a:lnTo>
                    <a:pt x="1391" y="317"/>
                  </a:lnTo>
                  <a:lnTo>
                    <a:pt x="1401" y="286"/>
                  </a:lnTo>
                  <a:lnTo>
                    <a:pt x="1415" y="257"/>
                  </a:lnTo>
                  <a:lnTo>
                    <a:pt x="1435" y="234"/>
                  </a:lnTo>
                  <a:lnTo>
                    <a:pt x="1459" y="213"/>
                  </a:lnTo>
                  <a:lnTo>
                    <a:pt x="1487" y="198"/>
                  </a:lnTo>
                  <a:lnTo>
                    <a:pt x="1517" y="189"/>
                  </a:lnTo>
                  <a:lnTo>
                    <a:pt x="1549" y="186"/>
                  </a:lnTo>
                  <a:lnTo>
                    <a:pt x="2174" y="186"/>
                  </a:lnTo>
                  <a:lnTo>
                    <a:pt x="2174" y="62"/>
                  </a:lnTo>
                  <a:lnTo>
                    <a:pt x="2177" y="42"/>
                  </a:lnTo>
                  <a:lnTo>
                    <a:pt x="2186" y="25"/>
                  </a:lnTo>
                  <a:lnTo>
                    <a:pt x="2200" y="12"/>
                  </a:lnTo>
                  <a:lnTo>
                    <a:pt x="2215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4795" y="1385260"/>
            <a:ext cx="3808694" cy="440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 must be deprived of parental support and care due to incapacity, death, absence of a parent or unemployment of principal wage earner.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For Adults: Cash aid is provided monthly up till a limit of 48 months</a:t>
            </a:r>
          </a:p>
          <a:p>
            <a:pPr marL="0"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For Children: Children may still be eligible for the cash aid after 48 months to the age of 18.</a:t>
            </a:r>
          </a:p>
        </p:txBody>
      </p:sp>
      <p:sp>
        <p:nvSpPr>
          <p:cNvPr id="22" name="Title 4"/>
          <p:cNvSpPr txBox="1">
            <a:spLocks/>
          </p:cNvSpPr>
          <p:nvPr/>
        </p:nvSpPr>
        <p:spPr>
          <a:xfrm>
            <a:off x="3804703" y="235512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Eligibility for CalWORKs AID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7984" y="6492875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</p:spTree>
    <p:extLst>
      <p:ext uri="{BB962C8B-B14F-4D97-AF65-F5344CB8AC3E}">
        <p14:creationId xmlns:p14="http://schemas.microsoft.com/office/powerpoint/2010/main" val="427592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the Data 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982583"/>
            <a:ext cx="8915400" cy="4021540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set explores the number of applicants to  the 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Calworks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set has the numbers of applicants for each county in California from January 2010 – September 2015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set was interesting because of its size and the proximity of time with the “Great Recession” of 2008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 has the 8th largest economy in the world* and 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diverse and unique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 has also been struggling with deficits and recovering from the recession until 2013 when the state showed </a:t>
            </a:r>
            <a:r>
              <a:rPr lang="en-US" sz="1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surplus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team was interested to see the affects of the forecast on four diverse counties in regard to population and economic forces of the counties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82151" y="6004123"/>
            <a:ext cx="819882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*Source: </a:t>
            </a:r>
            <a:r>
              <a:rPr lang="en-US" sz="1050" dirty="0">
                <a:hlinkClick r:id="rId2"/>
              </a:rPr>
              <a:t>http://www.latimes.com/business/la-fi-california-world-economy-20150702-story.html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**Source: </a:t>
            </a:r>
            <a:r>
              <a:rPr lang="en-US" sz="1050" dirty="0">
                <a:hlinkClick r:id="rId3"/>
              </a:rPr>
              <a:t>http://www.nationalmemo.com/the-5-best-ideas-from-californias-progressive-resurgence/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11636" y="6437113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</p:spTree>
    <p:extLst>
      <p:ext uri="{BB962C8B-B14F-4D97-AF65-F5344CB8AC3E}">
        <p14:creationId xmlns:p14="http://schemas.microsoft.com/office/powerpoint/2010/main" val="250428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28"/>
          <p:cNvGrpSpPr>
            <a:grpSpLocks noChangeAspect="1"/>
          </p:cNvGrpSpPr>
          <p:nvPr/>
        </p:nvGrpSpPr>
        <p:grpSpPr bwMode="auto">
          <a:xfrm>
            <a:off x="732487" y="983935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66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8" name="Elbow Connector 17"/>
          <p:cNvCxnSpPr>
            <a:stCxn id="11" idx="3"/>
          </p:cNvCxnSpPr>
          <p:nvPr/>
        </p:nvCxnSpPr>
        <p:spPr>
          <a:xfrm>
            <a:off x="3586224" y="2816315"/>
            <a:ext cx="1395209" cy="185730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H="1">
            <a:off x="7213241" y="2832219"/>
            <a:ext cx="1395209" cy="185730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5619610" y="2563261"/>
            <a:ext cx="2334167" cy="441563"/>
          </a:xfrm>
          <a:prstGeom prst="bentConnector3">
            <a:avLst>
              <a:gd name="adj1" fmla="val -868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4229454" y="2563261"/>
            <a:ext cx="2334167" cy="441563"/>
          </a:xfrm>
          <a:prstGeom prst="bentConnector3">
            <a:avLst>
              <a:gd name="adj1" fmla="val -868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580384" y="2313395"/>
            <a:ext cx="1005840" cy="10058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605776" y="2313395"/>
            <a:ext cx="1005840" cy="100584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07321" y="1132540"/>
            <a:ext cx="1005840" cy="100584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978840" y="1132540"/>
            <a:ext cx="1005840" cy="10058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4831" y="2322445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Awareness about the CalWORKs program among the population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20766" y="1158471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Poverty Rate of the particular county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13802" y="1161095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Unemployment rate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818068" y="2322445"/>
            <a:ext cx="1989787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of the County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790950" y="3405998"/>
            <a:ext cx="4622800" cy="2674937"/>
            <a:chOff x="3790950" y="3180711"/>
            <a:chExt cx="4622800" cy="2674937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3790950" y="3180711"/>
              <a:ext cx="4622800" cy="2674937"/>
              <a:chOff x="2388" y="1995"/>
              <a:chExt cx="2912" cy="1685"/>
            </a:xfrm>
            <a:effectLst/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684" y="2056"/>
                <a:ext cx="2311" cy="1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2649" y="1995"/>
                <a:ext cx="2381" cy="1597"/>
              </a:xfrm>
              <a:custGeom>
                <a:avLst/>
                <a:gdLst>
                  <a:gd name="T0" fmla="*/ 273 w 273"/>
                  <a:gd name="T1" fmla="*/ 175 h 182"/>
                  <a:gd name="T2" fmla="*/ 273 w 273"/>
                  <a:gd name="T3" fmla="*/ 11 h 182"/>
                  <a:gd name="T4" fmla="*/ 263 w 273"/>
                  <a:gd name="T5" fmla="*/ 0 h 182"/>
                  <a:gd name="T6" fmla="*/ 11 w 273"/>
                  <a:gd name="T7" fmla="*/ 0 h 182"/>
                  <a:gd name="T8" fmla="*/ 0 w 273"/>
                  <a:gd name="T9" fmla="*/ 11 h 182"/>
                  <a:gd name="T10" fmla="*/ 0 w 273"/>
                  <a:gd name="T11" fmla="*/ 175 h 182"/>
                  <a:gd name="T12" fmla="*/ 3 w 273"/>
                  <a:gd name="T13" fmla="*/ 182 h 182"/>
                  <a:gd name="T14" fmla="*/ 270 w 273"/>
                  <a:gd name="T15" fmla="*/ 182 h 182"/>
                  <a:gd name="T16" fmla="*/ 273 w 273"/>
                  <a:gd name="T17" fmla="*/ 175 h 182"/>
                  <a:gd name="T18" fmla="*/ 263 w 273"/>
                  <a:gd name="T19" fmla="*/ 170 h 182"/>
                  <a:gd name="T20" fmla="*/ 9 w 273"/>
                  <a:gd name="T21" fmla="*/ 170 h 182"/>
                  <a:gd name="T22" fmla="*/ 9 w 273"/>
                  <a:gd name="T23" fmla="*/ 11 h 182"/>
                  <a:gd name="T24" fmla="*/ 263 w 273"/>
                  <a:gd name="T25" fmla="*/ 11 h 182"/>
                  <a:gd name="T26" fmla="*/ 263 w 273"/>
                  <a:gd name="T27" fmla="*/ 17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182">
                    <a:moveTo>
                      <a:pt x="273" y="175"/>
                    </a:moveTo>
                    <a:cubicBezTo>
                      <a:pt x="273" y="11"/>
                      <a:pt x="273" y="11"/>
                      <a:pt x="273" y="11"/>
                    </a:cubicBezTo>
                    <a:cubicBezTo>
                      <a:pt x="273" y="5"/>
                      <a:pt x="268" y="0"/>
                      <a:pt x="26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7"/>
                      <a:pt x="1" y="180"/>
                      <a:pt x="3" y="182"/>
                    </a:cubicBezTo>
                    <a:cubicBezTo>
                      <a:pt x="270" y="182"/>
                      <a:pt x="270" y="182"/>
                      <a:pt x="270" y="182"/>
                    </a:cubicBezTo>
                    <a:cubicBezTo>
                      <a:pt x="272" y="180"/>
                      <a:pt x="273" y="177"/>
                      <a:pt x="273" y="175"/>
                    </a:cubicBezTo>
                    <a:close/>
                    <a:moveTo>
                      <a:pt x="263" y="170"/>
                    </a:moveTo>
                    <a:cubicBezTo>
                      <a:pt x="9" y="170"/>
                      <a:pt x="9" y="170"/>
                      <a:pt x="9" y="17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263" y="11"/>
                      <a:pt x="263" y="11"/>
                      <a:pt x="263" y="11"/>
                    </a:cubicBezTo>
                    <a:lnTo>
                      <a:pt x="263" y="17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2388" y="3592"/>
                <a:ext cx="2912" cy="53"/>
              </a:xfrm>
              <a:custGeom>
                <a:avLst/>
                <a:gdLst>
                  <a:gd name="T0" fmla="*/ 2616 w 2912"/>
                  <a:gd name="T1" fmla="*/ 0 h 53"/>
                  <a:gd name="T2" fmla="*/ 288 w 2912"/>
                  <a:gd name="T3" fmla="*/ 0 h 53"/>
                  <a:gd name="T4" fmla="*/ 0 w 2912"/>
                  <a:gd name="T5" fmla="*/ 0 h 53"/>
                  <a:gd name="T6" fmla="*/ 0 w 2912"/>
                  <a:gd name="T7" fmla="*/ 53 h 53"/>
                  <a:gd name="T8" fmla="*/ 2912 w 2912"/>
                  <a:gd name="T9" fmla="*/ 53 h 53"/>
                  <a:gd name="T10" fmla="*/ 2912 w 2912"/>
                  <a:gd name="T11" fmla="*/ 0 h 53"/>
                  <a:gd name="T12" fmla="*/ 2616 w 2912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2" h="53">
                    <a:moveTo>
                      <a:pt x="2616" y="0"/>
                    </a:moveTo>
                    <a:lnTo>
                      <a:pt x="288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2912" y="53"/>
                    </a:lnTo>
                    <a:lnTo>
                      <a:pt x="2912" y="0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3827" y="2039"/>
                <a:ext cx="26" cy="17"/>
              </a:xfrm>
              <a:prstGeom prst="ellipse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3635" y="3592"/>
                <a:ext cx="410" cy="35"/>
              </a:xfrm>
              <a:custGeom>
                <a:avLst/>
                <a:gdLst>
                  <a:gd name="T0" fmla="*/ 24 w 47"/>
                  <a:gd name="T1" fmla="*/ 0 h 4"/>
                  <a:gd name="T2" fmla="*/ 23 w 47"/>
                  <a:gd name="T3" fmla="*/ 0 h 4"/>
                  <a:gd name="T4" fmla="*/ 0 w 47"/>
                  <a:gd name="T5" fmla="*/ 0 h 4"/>
                  <a:gd name="T6" fmla="*/ 4 w 47"/>
                  <a:gd name="T7" fmla="*/ 4 h 4"/>
                  <a:gd name="T8" fmla="*/ 23 w 47"/>
                  <a:gd name="T9" fmla="*/ 4 h 4"/>
                  <a:gd name="T10" fmla="*/ 24 w 47"/>
                  <a:gd name="T11" fmla="*/ 4 h 4"/>
                  <a:gd name="T12" fmla="*/ 43 w 47"/>
                  <a:gd name="T13" fmla="*/ 4 h 4"/>
                  <a:gd name="T14" fmla="*/ 47 w 47"/>
                  <a:gd name="T15" fmla="*/ 0 h 4"/>
                  <a:gd name="T16" fmla="*/ 24 w 4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">
                    <a:moveTo>
                      <a:pt x="24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4"/>
                      <a:pt x="4" y="4"/>
                    </a:cubicBezTo>
                    <a:cubicBezTo>
                      <a:pt x="7" y="4"/>
                      <a:pt x="20" y="4"/>
                      <a:pt x="23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7" y="4"/>
                      <a:pt x="39" y="4"/>
                      <a:pt x="43" y="4"/>
                    </a:cubicBezTo>
                    <a:cubicBezTo>
                      <a:pt x="46" y="4"/>
                      <a:pt x="47" y="0"/>
                      <a:pt x="47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2388" y="3645"/>
                <a:ext cx="2912" cy="35"/>
              </a:xfrm>
              <a:custGeom>
                <a:avLst/>
                <a:gdLst>
                  <a:gd name="T0" fmla="*/ 0 w 334"/>
                  <a:gd name="T1" fmla="*/ 0 h 4"/>
                  <a:gd name="T2" fmla="*/ 19 w 334"/>
                  <a:gd name="T3" fmla="*/ 4 h 4"/>
                  <a:gd name="T4" fmla="*/ 166 w 334"/>
                  <a:gd name="T5" fmla="*/ 4 h 4"/>
                  <a:gd name="T6" fmla="*/ 168 w 334"/>
                  <a:gd name="T7" fmla="*/ 4 h 4"/>
                  <a:gd name="T8" fmla="*/ 314 w 334"/>
                  <a:gd name="T9" fmla="*/ 4 h 4"/>
                  <a:gd name="T10" fmla="*/ 334 w 33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" h="4">
                    <a:moveTo>
                      <a:pt x="0" y="0"/>
                    </a:moveTo>
                    <a:cubicBezTo>
                      <a:pt x="0" y="0"/>
                      <a:pt x="2" y="4"/>
                      <a:pt x="19" y="4"/>
                    </a:cubicBezTo>
                    <a:cubicBezTo>
                      <a:pt x="37" y="4"/>
                      <a:pt x="166" y="4"/>
                      <a:pt x="166" y="4"/>
                    </a:cubicBezTo>
                    <a:cubicBezTo>
                      <a:pt x="168" y="4"/>
                      <a:pt x="168" y="4"/>
                      <a:pt x="168" y="4"/>
                    </a:cubicBezTo>
                    <a:cubicBezTo>
                      <a:pt x="168" y="4"/>
                      <a:pt x="297" y="4"/>
                      <a:pt x="314" y="4"/>
                    </a:cubicBezTo>
                    <a:cubicBezTo>
                      <a:pt x="332" y="4"/>
                      <a:pt x="334" y="0"/>
                      <a:pt x="334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35" name="Chart 34"/>
            <p:cNvGraphicFramePr/>
            <p:nvPr>
              <p:extLst/>
            </p:nvPr>
          </p:nvGraphicFramePr>
          <p:xfrm>
            <a:off x="4366062" y="3519678"/>
            <a:ext cx="3418601" cy="1995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9" name="Group 13"/>
          <p:cNvGrpSpPr>
            <a:grpSpLocks noChangeAspect="1"/>
          </p:cNvGrpSpPr>
          <p:nvPr/>
        </p:nvGrpSpPr>
        <p:grpSpPr bwMode="auto">
          <a:xfrm>
            <a:off x="2781679" y="2547234"/>
            <a:ext cx="603250" cy="538163"/>
            <a:chOff x="244" y="2738"/>
            <a:chExt cx="380" cy="339"/>
          </a:xfrm>
          <a:solidFill>
            <a:schemeClr val="bg1"/>
          </a:solidFill>
        </p:grpSpPr>
        <p:sp>
          <p:nvSpPr>
            <p:cNvPr id="42" name="Freeform 15"/>
            <p:cNvSpPr>
              <a:spLocks noEditPoints="1"/>
            </p:cNvSpPr>
            <p:nvPr/>
          </p:nvSpPr>
          <p:spPr bwMode="auto">
            <a:xfrm>
              <a:off x="303" y="2739"/>
              <a:ext cx="264" cy="335"/>
            </a:xfrm>
            <a:custGeom>
              <a:avLst/>
              <a:gdLst>
                <a:gd name="T0" fmla="*/ 1585 w 2376"/>
                <a:gd name="T1" fmla="*/ 2445 h 3012"/>
                <a:gd name="T2" fmla="*/ 1542 w 2376"/>
                <a:gd name="T3" fmla="*/ 2463 h 3012"/>
                <a:gd name="T4" fmla="*/ 1510 w 2376"/>
                <a:gd name="T5" fmla="*/ 2494 h 3012"/>
                <a:gd name="T6" fmla="*/ 1493 w 2376"/>
                <a:gd name="T7" fmla="*/ 2535 h 3012"/>
                <a:gd name="T8" fmla="*/ 1491 w 2376"/>
                <a:gd name="T9" fmla="*/ 2580 h 3012"/>
                <a:gd name="T10" fmla="*/ 1509 w 2376"/>
                <a:gd name="T11" fmla="*/ 2623 h 3012"/>
                <a:gd name="T12" fmla="*/ 1541 w 2376"/>
                <a:gd name="T13" fmla="*/ 2655 h 3012"/>
                <a:gd name="T14" fmla="*/ 1580 w 2376"/>
                <a:gd name="T15" fmla="*/ 2672 h 3012"/>
                <a:gd name="T16" fmla="*/ 1626 w 2376"/>
                <a:gd name="T17" fmla="*/ 2673 h 3012"/>
                <a:gd name="T18" fmla="*/ 1668 w 2376"/>
                <a:gd name="T19" fmla="*/ 2656 h 3012"/>
                <a:gd name="T20" fmla="*/ 1700 w 2376"/>
                <a:gd name="T21" fmla="*/ 2624 h 3012"/>
                <a:gd name="T22" fmla="*/ 1718 w 2376"/>
                <a:gd name="T23" fmla="*/ 2583 h 3012"/>
                <a:gd name="T24" fmla="*/ 1718 w 2376"/>
                <a:gd name="T25" fmla="*/ 2539 h 3012"/>
                <a:gd name="T26" fmla="*/ 1701 w 2376"/>
                <a:gd name="T27" fmla="*/ 2496 h 3012"/>
                <a:gd name="T28" fmla="*/ 1670 w 2376"/>
                <a:gd name="T29" fmla="*/ 2463 h 3012"/>
                <a:gd name="T30" fmla="*/ 1629 w 2376"/>
                <a:gd name="T31" fmla="*/ 2446 h 3012"/>
                <a:gd name="T32" fmla="*/ 1276 w 2376"/>
                <a:gd name="T33" fmla="*/ 334 h 3012"/>
                <a:gd name="T34" fmla="*/ 332 w 2376"/>
                <a:gd name="T35" fmla="*/ 712 h 3012"/>
                <a:gd name="T36" fmla="*/ 308 w 2376"/>
                <a:gd name="T37" fmla="*/ 732 h 3012"/>
                <a:gd name="T38" fmla="*/ 301 w 2376"/>
                <a:gd name="T39" fmla="*/ 761 h 3012"/>
                <a:gd name="T40" fmla="*/ 976 w 2376"/>
                <a:gd name="T41" fmla="*/ 2460 h 3012"/>
                <a:gd name="T42" fmla="*/ 996 w 2376"/>
                <a:gd name="T43" fmla="*/ 2483 h 3012"/>
                <a:gd name="T44" fmla="*/ 1025 w 2376"/>
                <a:gd name="T45" fmla="*/ 2491 h 3012"/>
                <a:gd name="T46" fmla="*/ 1969 w 2376"/>
                <a:gd name="T47" fmla="*/ 2114 h 3012"/>
                <a:gd name="T48" fmla="*/ 1993 w 2376"/>
                <a:gd name="T49" fmla="*/ 2093 h 3012"/>
                <a:gd name="T50" fmla="*/ 2000 w 2376"/>
                <a:gd name="T51" fmla="*/ 2063 h 3012"/>
                <a:gd name="T52" fmla="*/ 1325 w 2376"/>
                <a:gd name="T53" fmla="*/ 365 h 3012"/>
                <a:gd name="T54" fmla="*/ 1305 w 2376"/>
                <a:gd name="T55" fmla="*/ 341 h 3012"/>
                <a:gd name="T56" fmla="*/ 1276 w 2376"/>
                <a:gd name="T57" fmla="*/ 334 h 3012"/>
                <a:gd name="T58" fmla="*/ 1339 w 2376"/>
                <a:gd name="T59" fmla="*/ 1 h 3012"/>
                <a:gd name="T60" fmla="*/ 1393 w 2376"/>
                <a:gd name="T61" fmla="*/ 15 h 3012"/>
                <a:gd name="T62" fmla="*/ 1440 w 2376"/>
                <a:gd name="T63" fmla="*/ 44 h 3012"/>
                <a:gd name="T64" fmla="*/ 1478 w 2376"/>
                <a:gd name="T65" fmla="*/ 88 h 3012"/>
                <a:gd name="T66" fmla="*/ 2363 w 2376"/>
                <a:gd name="T67" fmla="*/ 2300 h 3012"/>
                <a:gd name="T68" fmla="*/ 2376 w 2376"/>
                <a:gd name="T69" fmla="*/ 2358 h 3012"/>
                <a:gd name="T70" fmla="*/ 2371 w 2376"/>
                <a:gd name="T71" fmla="*/ 2414 h 3012"/>
                <a:gd name="T72" fmla="*/ 2349 w 2376"/>
                <a:gd name="T73" fmla="*/ 2466 h 3012"/>
                <a:gd name="T74" fmla="*/ 2311 w 2376"/>
                <a:gd name="T75" fmla="*/ 2509 h 3012"/>
                <a:gd name="T76" fmla="*/ 2262 w 2376"/>
                <a:gd name="T77" fmla="*/ 2539 h 3012"/>
                <a:gd name="T78" fmla="*/ 1095 w 2376"/>
                <a:gd name="T79" fmla="*/ 3008 h 3012"/>
                <a:gd name="T80" fmla="*/ 1037 w 2376"/>
                <a:gd name="T81" fmla="*/ 3012 h 3012"/>
                <a:gd name="T82" fmla="*/ 982 w 2376"/>
                <a:gd name="T83" fmla="*/ 2997 h 3012"/>
                <a:gd name="T84" fmla="*/ 935 w 2376"/>
                <a:gd name="T85" fmla="*/ 2968 h 3012"/>
                <a:gd name="T86" fmla="*/ 899 w 2376"/>
                <a:gd name="T87" fmla="*/ 2924 h 3012"/>
                <a:gd name="T88" fmla="*/ 13 w 2376"/>
                <a:gd name="T89" fmla="*/ 712 h 3012"/>
                <a:gd name="T90" fmla="*/ 0 w 2376"/>
                <a:gd name="T91" fmla="*/ 655 h 3012"/>
                <a:gd name="T92" fmla="*/ 5 w 2376"/>
                <a:gd name="T93" fmla="*/ 598 h 3012"/>
                <a:gd name="T94" fmla="*/ 27 w 2376"/>
                <a:gd name="T95" fmla="*/ 546 h 3012"/>
                <a:gd name="T96" fmla="*/ 64 w 2376"/>
                <a:gd name="T97" fmla="*/ 503 h 3012"/>
                <a:gd name="T98" fmla="*/ 114 w 2376"/>
                <a:gd name="T99" fmla="*/ 473 h 3012"/>
                <a:gd name="T100" fmla="*/ 1282 w 2376"/>
                <a:gd name="T101" fmla="*/ 4 h 3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76" h="3012">
                  <a:moveTo>
                    <a:pt x="1607" y="2443"/>
                  </a:moveTo>
                  <a:lnTo>
                    <a:pt x="1585" y="2445"/>
                  </a:lnTo>
                  <a:lnTo>
                    <a:pt x="1563" y="2452"/>
                  </a:lnTo>
                  <a:lnTo>
                    <a:pt x="1542" y="2463"/>
                  </a:lnTo>
                  <a:lnTo>
                    <a:pt x="1524" y="2477"/>
                  </a:lnTo>
                  <a:lnTo>
                    <a:pt x="1510" y="2494"/>
                  </a:lnTo>
                  <a:lnTo>
                    <a:pt x="1500" y="2514"/>
                  </a:lnTo>
                  <a:lnTo>
                    <a:pt x="1493" y="2535"/>
                  </a:lnTo>
                  <a:lnTo>
                    <a:pt x="1490" y="2557"/>
                  </a:lnTo>
                  <a:lnTo>
                    <a:pt x="1491" y="2580"/>
                  </a:lnTo>
                  <a:lnTo>
                    <a:pt x="1499" y="2602"/>
                  </a:lnTo>
                  <a:lnTo>
                    <a:pt x="1509" y="2623"/>
                  </a:lnTo>
                  <a:lnTo>
                    <a:pt x="1524" y="2640"/>
                  </a:lnTo>
                  <a:lnTo>
                    <a:pt x="1541" y="2655"/>
                  </a:lnTo>
                  <a:lnTo>
                    <a:pt x="1560" y="2666"/>
                  </a:lnTo>
                  <a:lnTo>
                    <a:pt x="1580" y="2672"/>
                  </a:lnTo>
                  <a:lnTo>
                    <a:pt x="1602" y="2675"/>
                  </a:lnTo>
                  <a:lnTo>
                    <a:pt x="1626" y="2673"/>
                  </a:lnTo>
                  <a:lnTo>
                    <a:pt x="1648" y="2667"/>
                  </a:lnTo>
                  <a:lnTo>
                    <a:pt x="1668" y="2656"/>
                  </a:lnTo>
                  <a:lnTo>
                    <a:pt x="1686" y="2641"/>
                  </a:lnTo>
                  <a:lnTo>
                    <a:pt x="1700" y="2624"/>
                  </a:lnTo>
                  <a:lnTo>
                    <a:pt x="1710" y="2604"/>
                  </a:lnTo>
                  <a:lnTo>
                    <a:pt x="1718" y="2583"/>
                  </a:lnTo>
                  <a:lnTo>
                    <a:pt x="1720" y="2561"/>
                  </a:lnTo>
                  <a:lnTo>
                    <a:pt x="1718" y="2539"/>
                  </a:lnTo>
                  <a:lnTo>
                    <a:pt x="1711" y="2516"/>
                  </a:lnTo>
                  <a:lnTo>
                    <a:pt x="1701" y="2496"/>
                  </a:lnTo>
                  <a:lnTo>
                    <a:pt x="1686" y="2478"/>
                  </a:lnTo>
                  <a:lnTo>
                    <a:pt x="1670" y="2463"/>
                  </a:lnTo>
                  <a:lnTo>
                    <a:pt x="1650" y="2453"/>
                  </a:lnTo>
                  <a:lnTo>
                    <a:pt x="1629" y="2446"/>
                  </a:lnTo>
                  <a:lnTo>
                    <a:pt x="1607" y="2443"/>
                  </a:lnTo>
                  <a:close/>
                  <a:moveTo>
                    <a:pt x="1276" y="334"/>
                  </a:moveTo>
                  <a:lnTo>
                    <a:pt x="1260" y="337"/>
                  </a:lnTo>
                  <a:lnTo>
                    <a:pt x="332" y="712"/>
                  </a:lnTo>
                  <a:lnTo>
                    <a:pt x="319" y="720"/>
                  </a:lnTo>
                  <a:lnTo>
                    <a:pt x="308" y="732"/>
                  </a:lnTo>
                  <a:lnTo>
                    <a:pt x="303" y="746"/>
                  </a:lnTo>
                  <a:lnTo>
                    <a:pt x="301" y="761"/>
                  </a:lnTo>
                  <a:lnTo>
                    <a:pt x="305" y="777"/>
                  </a:lnTo>
                  <a:lnTo>
                    <a:pt x="976" y="2460"/>
                  </a:lnTo>
                  <a:lnTo>
                    <a:pt x="985" y="2474"/>
                  </a:lnTo>
                  <a:lnTo>
                    <a:pt x="996" y="2483"/>
                  </a:lnTo>
                  <a:lnTo>
                    <a:pt x="1010" y="2490"/>
                  </a:lnTo>
                  <a:lnTo>
                    <a:pt x="1025" y="2491"/>
                  </a:lnTo>
                  <a:lnTo>
                    <a:pt x="1041" y="2488"/>
                  </a:lnTo>
                  <a:lnTo>
                    <a:pt x="1969" y="2114"/>
                  </a:lnTo>
                  <a:lnTo>
                    <a:pt x="1983" y="2105"/>
                  </a:lnTo>
                  <a:lnTo>
                    <a:pt x="1993" y="2093"/>
                  </a:lnTo>
                  <a:lnTo>
                    <a:pt x="1998" y="2079"/>
                  </a:lnTo>
                  <a:lnTo>
                    <a:pt x="2000" y="2063"/>
                  </a:lnTo>
                  <a:lnTo>
                    <a:pt x="1997" y="2047"/>
                  </a:lnTo>
                  <a:lnTo>
                    <a:pt x="1325" y="365"/>
                  </a:lnTo>
                  <a:lnTo>
                    <a:pt x="1317" y="352"/>
                  </a:lnTo>
                  <a:lnTo>
                    <a:pt x="1305" y="341"/>
                  </a:lnTo>
                  <a:lnTo>
                    <a:pt x="1290" y="335"/>
                  </a:lnTo>
                  <a:lnTo>
                    <a:pt x="1276" y="334"/>
                  </a:lnTo>
                  <a:close/>
                  <a:moveTo>
                    <a:pt x="1310" y="0"/>
                  </a:moveTo>
                  <a:lnTo>
                    <a:pt x="1339" y="1"/>
                  </a:lnTo>
                  <a:lnTo>
                    <a:pt x="1367" y="5"/>
                  </a:lnTo>
                  <a:lnTo>
                    <a:pt x="1393" y="15"/>
                  </a:lnTo>
                  <a:lnTo>
                    <a:pt x="1418" y="27"/>
                  </a:lnTo>
                  <a:lnTo>
                    <a:pt x="1440" y="44"/>
                  </a:lnTo>
                  <a:lnTo>
                    <a:pt x="1461" y="65"/>
                  </a:lnTo>
                  <a:lnTo>
                    <a:pt x="1478" y="88"/>
                  </a:lnTo>
                  <a:lnTo>
                    <a:pt x="1490" y="115"/>
                  </a:lnTo>
                  <a:lnTo>
                    <a:pt x="2363" y="2300"/>
                  </a:lnTo>
                  <a:lnTo>
                    <a:pt x="2372" y="2329"/>
                  </a:lnTo>
                  <a:lnTo>
                    <a:pt x="2376" y="2358"/>
                  </a:lnTo>
                  <a:lnTo>
                    <a:pt x="2375" y="2386"/>
                  </a:lnTo>
                  <a:lnTo>
                    <a:pt x="2371" y="2414"/>
                  </a:lnTo>
                  <a:lnTo>
                    <a:pt x="2362" y="2441"/>
                  </a:lnTo>
                  <a:lnTo>
                    <a:pt x="2349" y="2466"/>
                  </a:lnTo>
                  <a:lnTo>
                    <a:pt x="2332" y="2489"/>
                  </a:lnTo>
                  <a:lnTo>
                    <a:pt x="2311" y="2509"/>
                  </a:lnTo>
                  <a:lnTo>
                    <a:pt x="2288" y="2527"/>
                  </a:lnTo>
                  <a:lnTo>
                    <a:pt x="2262" y="2539"/>
                  </a:lnTo>
                  <a:lnTo>
                    <a:pt x="1123" y="2999"/>
                  </a:lnTo>
                  <a:lnTo>
                    <a:pt x="1095" y="3008"/>
                  </a:lnTo>
                  <a:lnTo>
                    <a:pt x="1065" y="3012"/>
                  </a:lnTo>
                  <a:lnTo>
                    <a:pt x="1037" y="3012"/>
                  </a:lnTo>
                  <a:lnTo>
                    <a:pt x="1010" y="3007"/>
                  </a:lnTo>
                  <a:lnTo>
                    <a:pt x="982" y="2997"/>
                  </a:lnTo>
                  <a:lnTo>
                    <a:pt x="958" y="2985"/>
                  </a:lnTo>
                  <a:lnTo>
                    <a:pt x="935" y="2968"/>
                  </a:lnTo>
                  <a:lnTo>
                    <a:pt x="915" y="2948"/>
                  </a:lnTo>
                  <a:lnTo>
                    <a:pt x="899" y="2924"/>
                  </a:lnTo>
                  <a:lnTo>
                    <a:pt x="885" y="2897"/>
                  </a:lnTo>
                  <a:lnTo>
                    <a:pt x="13" y="712"/>
                  </a:lnTo>
                  <a:lnTo>
                    <a:pt x="4" y="683"/>
                  </a:lnTo>
                  <a:lnTo>
                    <a:pt x="0" y="655"/>
                  </a:lnTo>
                  <a:lnTo>
                    <a:pt x="0" y="625"/>
                  </a:lnTo>
                  <a:lnTo>
                    <a:pt x="5" y="598"/>
                  </a:lnTo>
                  <a:lnTo>
                    <a:pt x="14" y="572"/>
                  </a:lnTo>
                  <a:lnTo>
                    <a:pt x="27" y="546"/>
                  </a:lnTo>
                  <a:lnTo>
                    <a:pt x="44" y="523"/>
                  </a:lnTo>
                  <a:lnTo>
                    <a:pt x="64" y="503"/>
                  </a:lnTo>
                  <a:lnTo>
                    <a:pt x="87" y="486"/>
                  </a:lnTo>
                  <a:lnTo>
                    <a:pt x="114" y="473"/>
                  </a:lnTo>
                  <a:lnTo>
                    <a:pt x="1253" y="14"/>
                  </a:lnTo>
                  <a:lnTo>
                    <a:pt x="1282" y="4"/>
                  </a:lnTo>
                  <a:lnTo>
                    <a:pt x="13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272" y="2765"/>
              <a:ext cx="57" cy="67"/>
            </a:xfrm>
            <a:custGeom>
              <a:avLst/>
              <a:gdLst>
                <a:gd name="T0" fmla="*/ 443 w 511"/>
                <a:gd name="T1" fmla="*/ 0 h 595"/>
                <a:gd name="T2" fmla="*/ 458 w 511"/>
                <a:gd name="T3" fmla="*/ 1 h 595"/>
                <a:gd name="T4" fmla="*/ 474 w 511"/>
                <a:gd name="T5" fmla="*/ 5 h 595"/>
                <a:gd name="T6" fmla="*/ 488 w 511"/>
                <a:gd name="T7" fmla="*/ 13 h 595"/>
                <a:gd name="T8" fmla="*/ 499 w 511"/>
                <a:gd name="T9" fmla="*/ 25 h 595"/>
                <a:gd name="T10" fmla="*/ 506 w 511"/>
                <a:gd name="T11" fmla="*/ 40 h 595"/>
                <a:gd name="T12" fmla="*/ 511 w 511"/>
                <a:gd name="T13" fmla="*/ 58 h 595"/>
                <a:gd name="T14" fmla="*/ 511 w 511"/>
                <a:gd name="T15" fmla="*/ 74 h 595"/>
                <a:gd name="T16" fmla="*/ 505 w 511"/>
                <a:gd name="T17" fmla="*/ 90 h 595"/>
                <a:gd name="T18" fmla="*/ 497 w 511"/>
                <a:gd name="T19" fmla="*/ 104 h 595"/>
                <a:gd name="T20" fmla="*/ 485 w 511"/>
                <a:gd name="T21" fmla="*/ 114 h 595"/>
                <a:gd name="T22" fmla="*/ 471 w 511"/>
                <a:gd name="T23" fmla="*/ 123 h 595"/>
                <a:gd name="T24" fmla="*/ 454 w 511"/>
                <a:gd name="T25" fmla="*/ 126 h 595"/>
                <a:gd name="T26" fmla="*/ 413 w 511"/>
                <a:gd name="T27" fmla="*/ 132 h 595"/>
                <a:gd name="T28" fmla="*/ 374 w 511"/>
                <a:gd name="T29" fmla="*/ 143 h 595"/>
                <a:gd name="T30" fmla="*/ 337 w 511"/>
                <a:gd name="T31" fmla="*/ 159 h 595"/>
                <a:gd name="T32" fmla="*/ 301 w 511"/>
                <a:gd name="T33" fmla="*/ 178 h 595"/>
                <a:gd name="T34" fmla="*/ 268 w 511"/>
                <a:gd name="T35" fmla="*/ 201 h 595"/>
                <a:gd name="T36" fmla="*/ 237 w 511"/>
                <a:gd name="T37" fmla="*/ 227 h 595"/>
                <a:gd name="T38" fmla="*/ 209 w 511"/>
                <a:gd name="T39" fmla="*/ 258 h 595"/>
                <a:gd name="T40" fmla="*/ 185 w 511"/>
                <a:gd name="T41" fmla="*/ 291 h 595"/>
                <a:gd name="T42" fmla="*/ 164 w 511"/>
                <a:gd name="T43" fmla="*/ 327 h 595"/>
                <a:gd name="T44" fmla="*/ 148 w 511"/>
                <a:gd name="T45" fmla="*/ 364 h 595"/>
                <a:gd name="T46" fmla="*/ 137 w 511"/>
                <a:gd name="T47" fmla="*/ 403 h 595"/>
                <a:gd name="T48" fmla="*/ 129 w 511"/>
                <a:gd name="T49" fmla="*/ 443 h 595"/>
                <a:gd name="T50" fmla="*/ 126 w 511"/>
                <a:gd name="T51" fmla="*/ 484 h 595"/>
                <a:gd name="T52" fmla="*/ 128 w 511"/>
                <a:gd name="T53" fmla="*/ 525 h 595"/>
                <a:gd name="T54" fmla="*/ 127 w 511"/>
                <a:gd name="T55" fmla="*/ 542 h 595"/>
                <a:gd name="T56" fmla="*/ 123 w 511"/>
                <a:gd name="T57" fmla="*/ 558 h 595"/>
                <a:gd name="T58" fmla="*/ 114 w 511"/>
                <a:gd name="T59" fmla="*/ 572 h 595"/>
                <a:gd name="T60" fmla="*/ 102 w 511"/>
                <a:gd name="T61" fmla="*/ 583 h 595"/>
                <a:gd name="T62" fmla="*/ 88 w 511"/>
                <a:gd name="T63" fmla="*/ 591 h 595"/>
                <a:gd name="T64" fmla="*/ 71 w 511"/>
                <a:gd name="T65" fmla="*/ 595 h 595"/>
                <a:gd name="T66" fmla="*/ 54 w 511"/>
                <a:gd name="T67" fmla="*/ 594 h 595"/>
                <a:gd name="T68" fmla="*/ 39 w 511"/>
                <a:gd name="T69" fmla="*/ 588 h 595"/>
                <a:gd name="T70" fmla="*/ 25 w 511"/>
                <a:gd name="T71" fmla="*/ 580 h 595"/>
                <a:gd name="T72" fmla="*/ 14 w 511"/>
                <a:gd name="T73" fmla="*/ 568 h 595"/>
                <a:gd name="T74" fmla="*/ 6 w 511"/>
                <a:gd name="T75" fmla="*/ 554 h 595"/>
                <a:gd name="T76" fmla="*/ 2 w 511"/>
                <a:gd name="T77" fmla="*/ 537 h 595"/>
                <a:gd name="T78" fmla="*/ 0 w 511"/>
                <a:gd name="T79" fmla="*/ 484 h 595"/>
                <a:gd name="T80" fmla="*/ 3 w 511"/>
                <a:gd name="T81" fmla="*/ 431 h 595"/>
                <a:gd name="T82" fmla="*/ 12 w 511"/>
                <a:gd name="T83" fmla="*/ 380 h 595"/>
                <a:gd name="T84" fmla="*/ 26 w 511"/>
                <a:gd name="T85" fmla="*/ 331 h 595"/>
                <a:gd name="T86" fmla="*/ 45 w 511"/>
                <a:gd name="T87" fmla="*/ 284 h 595"/>
                <a:gd name="T88" fmla="*/ 69 w 511"/>
                <a:gd name="T89" fmla="*/ 239 h 595"/>
                <a:gd name="T90" fmla="*/ 96 w 511"/>
                <a:gd name="T91" fmla="*/ 197 h 595"/>
                <a:gd name="T92" fmla="*/ 128 w 511"/>
                <a:gd name="T93" fmla="*/ 158 h 595"/>
                <a:gd name="T94" fmla="*/ 164 w 511"/>
                <a:gd name="T95" fmla="*/ 123 h 595"/>
                <a:gd name="T96" fmla="*/ 203 w 511"/>
                <a:gd name="T97" fmla="*/ 91 h 595"/>
                <a:gd name="T98" fmla="*/ 246 w 511"/>
                <a:gd name="T99" fmla="*/ 63 h 595"/>
                <a:gd name="T100" fmla="*/ 291 w 511"/>
                <a:gd name="T101" fmla="*/ 40 h 595"/>
                <a:gd name="T102" fmla="*/ 339 w 511"/>
                <a:gd name="T103" fmla="*/ 22 h 595"/>
                <a:gd name="T104" fmla="*/ 389 w 511"/>
                <a:gd name="T105" fmla="*/ 8 h 595"/>
                <a:gd name="T106" fmla="*/ 443 w 511"/>
                <a:gd name="T107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" h="595">
                  <a:moveTo>
                    <a:pt x="443" y="0"/>
                  </a:moveTo>
                  <a:lnTo>
                    <a:pt x="458" y="1"/>
                  </a:lnTo>
                  <a:lnTo>
                    <a:pt x="474" y="5"/>
                  </a:lnTo>
                  <a:lnTo>
                    <a:pt x="488" y="13"/>
                  </a:lnTo>
                  <a:lnTo>
                    <a:pt x="499" y="25"/>
                  </a:lnTo>
                  <a:lnTo>
                    <a:pt x="506" y="40"/>
                  </a:lnTo>
                  <a:lnTo>
                    <a:pt x="511" y="58"/>
                  </a:lnTo>
                  <a:lnTo>
                    <a:pt x="511" y="74"/>
                  </a:lnTo>
                  <a:lnTo>
                    <a:pt x="505" y="90"/>
                  </a:lnTo>
                  <a:lnTo>
                    <a:pt x="497" y="104"/>
                  </a:lnTo>
                  <a:lnTo>
                    <a:pt x="485" y="114"/>
                  </a:lnTo>
                  <a:lnTo>
                    <a:pt x="471" y="123"/>
                  </a:lnTo>
                  <a:lnTo>
                    <a:pt x="454" y="126"/>
                  </a:lnTo>
                  <a:lnTo>
                    <a:pt x="413" y="132"/>
                  </a:lnTo>
                  <a:lnTo>
                    <a:pt x="374" y="143"/>
                  </a:lnTo>
                  <a:lnTo>
                    <a:pt x="337" y="159"/>
                  </a:lnTo>
                  <a:lnTo>
                    <a:pt x="301" y="178"/>
                  </a:lnTo>
                  <a:lnTo>
                    <a:pt x="268" y="201"/>
                  </a:lnTo>
                  <a:lnTo>
                    <a:pt x="237" y="227"/>
                  </a:lnTo>
                  <a:lnTo>
                    <a:pt x="209" y="258"/>
                  </a:lnTo>
                  <a:lnTo>
                    <a:pt x="185" y="291"/>
                  </a:lnTo>
                  <a:lnTo>
                    <a:pt x="164" y="327"/>
                  </a:lnTo>
                  <a:lnTo>
                    <a:pt x="148" y="364"/>
                  </a:lnTo>
                  <a:lnTo>
                    <a:pt x="137" y="403"/>
                  </a:lnTo>
                  <a:lnTo>
                    <a:pt x="129" y="443"/>
                  </a:lnTo>
                  <a:lnTo>
                    <a:pt x="126" y="484"/>
                  </a:lnTo>
                  <a:lnTo>
                    <a:pt x="128" y="525"/>
                  </a:lnTo>
                  <a:lnTo>
                    <a:pt x="127" y="542"/>
                  </a:lnTo>
                  <a:lnTo>
                    <a:pt x="123" y="558"/>
                  </a:lnTo>
                  <a:lnTo>
                    <a:pt x="114" y="572"/>
                  </a:lnTo>
                  <a:lnTo>
                    <a:pt x="102" y="583"/>
                  </a:lnTo>
                  <a:lnTo>
                    <a:pt x="88" y="591"/>
                  </a:lnTo>
                  <a:lnTo>
                    <a:pt x="71" y="595"/>
                  </a:lnTo>
                  <a:lnTo>
                    <a:pt x="54" y="594"/>
                  </a:lnTo>
                  <a:lnTo>
                    <a:pt x="39" y="588"/>
                  </a:lnTo>
                  <a:lnTo>
                    <a:pt x="25" y="580"/>
                  </a:lnTo>
                  <a:lnTo>
                    <a:pt x="14" y="568"/>
                  </a:lnTo>
                  <a:lnTo>
                    <a:pt x="6" y="554"/>
                  </a:lnTo>
                  <a:lnTo>
                    <a:pt x="2" y="537"/>
                  </a:lnTo>
                  <a:lnTo>
                    <a:pt x="0" y="484"/>
                  </a:lnTo>
                  <a:lnTo>
                    <a:pt x="3" y="431"/>
                  </a:lnTo>
                  <a:lnTo>
                    <a:pt x="12" y="380"/>
                  </a:lnTo>
                  <a:lnTo>
                    <a:pt x="26" y="331"/>
                  </a:lnTo>
                  <a:lnTo>
                    <a:pt x="45" y="284"/>
                  </a:lnTo>
                  <a:lnTo>
                    <a:pt x="69" y="239"/>
                  </a:lnTo>
                  <a:lnTo>
                    <a:pt x="96" y="197"/>
                  </a:lnTo>
                  <a:lnTo>
                    <a:pt x="128" y="158"/>
                  </a:lnTo>
                  <a:lnTo>
                    <a:pt x="164" y="123"/>
                  </a:lnTo>
                  <a:lnTo>
                    <a:pt x="203" y="91"/>
                  </a:lnTo>
                  <a:lnTo>
                    <a:pt x="246" y="63"/>
                  </a:lnTo>
                  <a:lnTo>
                    <a:pt x="291" y="40"/>
                  </a:lnTo>
                  <a:lnTo>
                    <a:pt x="339" y="22"/>
                  </a:lnTo>
                  <a:lnTo>
                    <a:pt x="389" y="8"/>
                  </a:lnTo>
                  <a:lnTo>
                    <a:pt x="4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244" y="2738"/>
              <a:ext cx="81" cy="95"/>
            </a:xfrm>
            <a:custGeom>
              <a:avLst/>
              <a:gdLst>
                <a:gd name="T0" fmla="*/ 661 w 730"/>
                <a:gd name="T1" fmla="*/ 0 h 861"/>
                <a:gd name="T2" fmla="*/ 678 w 730"/>
                <a:gd name="T3" fmla="*/ 1 h 861"/>
                <a:gd name="T4" fmla="*/ 692 w 730"/>
                <a:gd name="T5" fmla="*/ 5 h 861"/>
                <a:gd name="T6" fmla="*/ 706 w 730"/>
                <a:gd name="T7" fmla="*/ 14 h 861"/>
                <a:gd name="T8" fmla="*/ 717 w 730"/>
                <a:gd name="T9" fmla="*/ 25 h 861"/>
                <a:gd name="T10" fmla="*/ 726 w 730"/>
                <a:gd name="T11" fmla="*/ 40 h 861"/>
                <a:gd name="T12" fmla="*/ 728 w 730"/>
                <a:gd name="T13" fmla="*/ 48 h 861"/>
                <a:gd name="T14" fmla="*/ 730 w 730"/>
                <a:gd name="T15" fmla="*/ 58 h 861"/>
                <a:gd name="T16" fmla="*/ 729 w 730"/>
                <a:gd name="T17" fmla="*/ 75 h 861"/>
                <a:gd name="T18" fmla="*/ 724 w 730"/>
                <a:gd name="T19" fmla="*/ 91 h 861"/>
                <a:gd name="T20" fmla="*/ 715 w 730"/>
                <a:gd name="T21" fmla="*/ 104 h 861"/>
                <a:gd name="T22" fmla="*/ 704 w 730"/>
                <a:gd name="T23" fmla="*/ 115 h 861"/>
                <a:gd name="T24" fmla="*/ 689 w 730"/>
                <a:gd name="T25" fmla="*/ 123 h 861"/>
                <a:gd name="T26" fmla="*/ 673 w 730"/>
                <a:gd name="T27" fmla="*/ 126 h 861"/>
                <a:gd name="T28" fmla="*/ 612 w 730"/>
                <a:gd name="T29" fmla="*/ 136 h 861"/>
                <a:gd name="T30" fmla="*/ 553 w 730"/>
                <a:gd name="T31" fmla="*/ 151 h 861"/>
                <a:gd name="T32" fmla="*/ 496 w 730"/>
                <a:gd name="T33" fmla="*/ 172 h 861"/>
                <a:gd name="T34" fmla="*/ 443 w 730"/>
                <a:gd name="T35" fmla="*/ 197 h 861"/>
                <a:gd name="T36" fmla="*/ 393 w 730"/>
                <a:gd name="T37" fmla="*/ 229 h 861"/>
                <a:gd name="T38" fmla="*/ 347 w 730"/>
                <a:gd name="T39" fmla="*/ 263 h 861"/>
                <a:gd name="T40" fmla="*/ 304 w 730"/>
                <a:gd name="T41" fmla="*/ 302 h 861"/>
                <a:gd name="T42" fmla="*/ 265 w 730"/>
                <a:gd name="T43" fmla="*/ 345 h 861"/>
                <a:gd name="T44" fmla="*/ 229 w 730"/>
                <a:gd name="T45" fmla="*/ 393 h 861"/>
                <a:gd name="T46" fmla="*/ 200 w 730"/>
                <a:gd name="T47" fmla="*/ 442 h 861"/>
                <a:gd name="T48" fmla="*/ 174 w 730"/>
                <a:gd name="T49" fmla="*/ 496 h 861"/>
                <a:gd name="T50" fmla="*/ 154 w 730"/>
                <a:gd name="T51" fmla="*/ 551 h 861"/>
                <a:gd name="T52" fmla="*/ 139 w 730"/>
                <a:gd name="T53" fmla="*/ 609 h 861"/>
                <a:gd name="T54" fmla="*/ 130 w 730"/>
                <a:gd name="T55" fmla="*/ 668 h 861"/>
                <a:gd name="T56" fmla="*/ 127 w 730"/>
                <a:gd name="T57" fmla="*/ 729 h 861"/>
                <a:gd name="T58" fmla="*/ 129 w 730"/>
                <a:gd name="T59" fmla="*/ 791 h 861"/>
                <a:gd name="T60" fmla="*/ 129 w 730"/>
                <a:gd name="T61" fmla="*/ 808 h 861"/>
                <a:gd name="T62" fmla="*/ 124 w 730"/>
                <a:gd name="T63" fmla="*/ 824 h 861"/>
                <a:gd name="T64" fmla="*/ 115 w 730"/>
                <a:gd name="T65" fmla="*/ 838 h 861"/>
                <a:gd name="T66" fmla="*/ 103 w 730"/>
                <a:gd name="T67" fmla="*/ 849 h 861"/>
                <a:gd name="T68" fmla="*/ 88 w 730"/>
                <a:gd name="T69" fmla="*/ 857 h 861"/>
                <a:gd name="T70" fmla="*/ 72 w 730"/>
                <a:gd name="T71" fmla="*/ 861 h 861"/>
                <a:gd name="T72" fmla="*/ 56 w 730"/>
                <a:gd name="T73" fmla="*/ 859 h 861"/>
                <a:gd name="T74" fmla="*/ 41 w 730"/>
                <a:gd name="T75" fmla="*/ 855 h 861"/>
                <a:gd name="T76" fmla="*/ 26 w 730"/>
                <a:gd name="T77" fmla="*/ 846 h 861"/>
                <a:gd name="T78" fmla="*/ 16 w 730"/>
                <a:gd name="T79" fmla="*/ 834 h 861"/>
                <a:gd name="T80" fmla="*/ 7 w 730"/>
                <a:gd name="T81" fmla="*/ 820 h 861"/>
                <a:gd name="T82" fmla="*/ 3 w 730"/>
                <a:gd name="T83" fmla="*/ 804 h 861"/>
                <a:gd name="T84" fmla="*/ 0 w 730"/>
                <a:gd name="T85" fmla="*/ 740 h 861"/>
                <a:gd name="T86" fmla="*/ 0 w 730"/>
                <a:gd name="T87" fmla="*/ 737 h 861"/>
                <a:gd name="T88" fmla="*/ 2 w 730"/>
                <a:gd name="T89" fmla="*/ 674 h 861"/>
                <a:gd name="T90" fmla="*/ 9 w 730"/>
                <a:gd name="T91" fmla="*/ 611 h 861"/>
                <a:gd name="T92" fmla="*/ 23 w 730"/>
                <a:gd name="T93" fmla="*/ 549 h 861"/>
                <a:gd name="T94" fmla="*/ 42 w 730"/>
                <a:gd name="T95" fmla="*/ 488 h 861"/>
                <a:gd name="T96" fmla="*/ 65 w 730"/>
                <a:gd name="T97" fmla="*/ 429 h 861"/>
                <a:gd name="T98" fmla="*/ 94 w 730"/>
                <a:gd name="T99" fmla="*/ 372 h 861"/>
                <a:gd name="T100" fmla="*/ 128 w 730"/>
                <a:gd name="T101" fmla="*/ 317 h 861"/>
                <a:gd name="T102" fmla="*/ 167 w 730"/>
                <a:gd name="T103" fmla="*/ 265 h 861"/>
                <a:gd name="T104" fmla="*/ 211 w 730"/>
                <a:gd name="T105" fmla="*/ 217 h 861"/>
                <a:gd name="T106" fmla="*/ 258 w 730"/>
                <a:gd name="T107" fmla="*/ 173 h 861"/>
                <a:gd name="T108" fmla="*/ 307 w 730"/>
                <a:gd name="T109" fmla="*/ 134 h 861"/>
                <a:gd name="T110" fmla="*/ 360 w 730"/>
                <a:gd name="T111" fmla="*/ 99 h 861"/>
                <a:gd name="T112" fmla="*/ 416 w 730"/>
                <a:gd name="T113" fmla="*/ 68 h 861"/>
                <a:gd name="T114" fmla="*/ 474 w 730"/>
                <a:gd name="T115" fmla="*/ 44 h 861"/>
                <a:gd name="T116" fmla="*/ 534 w 730"/>
                <a:gd name="T117" fmla="*/ 24 h 861"/>
                <a:gd name="T118" fmla="*/ 597 w 730"/>
                <a:gd name="T119" fmla="*/ 10 h 861"/>
                <a:gd name="T120" fmla="*/ 661 w 730"/>
                <a:gd name="T12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0" h="861">
                  <a:moveTo>
                    <a:pt x="661" y="0"/>
                  </a:moveTo>
                  <a:lnTo>
                    <a:pt x="678" y="1"/>
                  </a:lnTo>
                  <a:lnTo>
                    <a:pt x="692" y="5"/>
                  </a:lnTo>
                  <a:lnTo>
                    <a:pt x="706" y="14"/>
                  </a:lnTo>
                  <a:lnTo>
                    <a:pt x="717" y="25"/>
                  </a:lnTo>
                  <a:lnTo>
                    <a:pt x="726" y="40"/>
                  </a:lnTo>
                  <a:lnTo>
                    <a:pt x="728" y="48"/>
                  </a:lnTo>
                  <a:lnTo>
                    <a:pt x="730" y="58"/>
                  </a:lnTo>
                  <a:lnTo>
                    <a:pt x="729" y="75"/>
                  </a:lnTo>
                  <a:lnTo>
                    <a:pt x="724" y="91"/>
                  </a:lnTo>
                  <a:lnTo>
                    <a:pt x="715" y="104"/>
                  </a:lnTo>
                  <a:lnTo>
                    <a:pt x="704" y="115"/>
                  </a:lnTo>
                  <a:lnTo>
                    <a:pt x="689" y="123"/>
                  </a:lnTo>
                  <a:lnTo>
                    <a:pt x="673" y="126"/>
                  </a:lnTo>
                  <a:lnTo>
                    <a:pt x="612" y="136"/>
                  </a:lnTo>
                  <a:lnTo>
                    <a:pt x="553" y="151"/>
                  </a:lnTo>
                  <a:lnTo>
                    <a:pt x="496" y="172"/>
                  </a:lnTo>
                  <a:lnTo>
                    <a:pt x="443" y="197"/>
                  </a:lnTo>
                  <a:lnTo>
                    <a:pt x="393" y="229"/>
                  </a:lnTo>
                  <a:lnTo>
                    <a:pt x="347" y="263"/>
                  </a:lnTo>
                  <a:lnTo>
                    <a:pt x="304" y="302"/>
                  </a:lnTo>
                  <a:lnTo>
                    <a:pt x="265" y="345"/>
                  </a:lnTo>
                  <a:lnTo>
                    <a:pt x="229" y="393"/>
                  </a:lnTo>
                  <a:lnTo>
                    <a:pt x="200" y="442"/>
                  </a:lnTo>
                  <a:lnTo>
                    <a:pt x="174" y="496"/>
                  </a:lnTo>
                  <a:lnTo>
                    <a:pt x="154" y="551"/>
                  </a:lnTo>
                  <a:lnTo>
                    <a:pt x="139" y="609"/>
                  </a:lnTo>
                  <a:lnTo>
                    <a:pt x="130" y="668"/>
                  </a:lnTo>
                  <a:lnTo>
                    <a:pt x="127" y="729"/>
                  </a:lnTo>
                  <a:lnTo>
                    <a:pt x="129" y="791"/>
                  </a:lnTo>
                  <a:lnTo>
                    <a:pt x="129" y="808"/>
                  </a:lnTo>
                  <a:lnTo>
                    <a:pt x="124" y="824"/>
                  </a:lnTo>
                  <a:lnTo>
                    <a:pt x="115" y="838"/>
                  </a:lnTo>
                  <a:lnTo>
                    <a:pt x="103" y="849"/>
                  </a:lnTo>
                  <a:lnTo>
                    <a:pt x="88" y="857"/>
                  </a:lnTo>
                  <a:lnTo>
                    <a:pt x="72" y="861"/>
                  </a:lnTo>
                  <a:lnTo>
                    <a:pt x="56" y="859"/>
                  </a:lnTo>
                  <a:lnTo>
                    <a:pt x="41" y="855"/>
                  </a:lnTo>
                  <a:lnTo>
                    <a:pt x="26" y="846"/>
                  </a:lnTo>
                  <a:lnTo>
                    <a:pt x="16" y="834"/>
                  </a:lnTo>
                  <a:lnTo>
                    <a:pt x="7" y="820"/>
                  </a:lnTo>
                  <a:lnTo>
                    <a:pt x="3" y="804"/>
                  </a:lnTo>
                  <a:lnTo>
                    <a:pt x="0" y="740"/>
                  </a:lnTo>
                  <a:lnTo>
                    <a:pt x="0" y="737"/>
                  </a:lnTo>
                  <a:lnTo>
                    <a:pt x="2" y="674"/>
                  </a:lnTo>
                  <a:lnTo>
                    <a:pt x="9" y="611"/>
                  </a:lnTo>
                  <a:lnTo>
                    <a:pt x="23" y="549"/>
                  </a:lnTo>
                  <a:lnTo>
                    <a:pt x="42" y="488"/>
                  </a:lnTo>
                  <a:lnTo>
                    <a:pt x="65" y="429"/>
                  </a:lnTo>
                  <a:lnTo>
                    <a:pt x="94" y="372"/>
                  </a:lnTo>
                  <a:lnTo>
                    <a:pt x="128" y="317"/>
                  </a:lnTo>
                  <a:lnTo>
                    <a:pt x="167" y="265"/>
                  </a:lnTo>
                  <a:lnTo>
                    <a:pt x="211" y="217"/>
                  </a:lnTo>
                  <a:lnTo>
                    <a:pt x="258" y="173"/>
                  </a:lnTo>
                  <a:lnTo>
                    <a:pt x="307" y="134"/>
                  </a:lnTo>
                  <a:lnTo>
                    <a:pt x="360" y="99"/>
                  </a:lnTo>
                  <a:lnTo>
                    <a:pt x="416" y="68"/>
                  </a:lnTo>
                  <a:lnTo>
                    <a:pt x="474" y="44"/>
                  </a:lnTo>
                  <a:lnTo>
                    <a:pt x="534" y="24"/>
                  </a:lnTo>
                  <a:lnTo>
                    <a:pt x="597" y="10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545" y="2978"/>
              <a:ext cx="50" cy="72"/>
            </a:xfrm>
            <a:custGeom>
              <a:avLst/>
              <a:gdLst>
                <a:gd name="T0" fmla="*/ 377 w 452"/>
                <a:gd name="T1" fmla="*/ 0 h 646"/>
                <a:gd name="T2" fmla="*/ 394 w 452"/>
                <a:gd name="T3" fmla="*/ 4 h 646"/>
                <a:gd name="T4" fmla="*/ 409 w 452"/>
                <a:gd name="T5" fmla="*/ 10 h 646"/>
                <a:gd name="T6" fmla="*/ 421 w 452"/>
                <a:gd name="T7" fmla="*/ 20 h 646"/>
                <a:gd name="T8" fmla="*/ 431 w 452"/>
                <a:gd name="T9" fmla="*/ 33 h 646"/>
                <a:gd name="T10" fmla="*/ 437 w 452"/>
                <a:gd name="T11" fmla="*/ 49 h 646"/>
                <a:gd name="T12" fmla="*/ 447 w 452"/>
                <a:gd name="T13" fmla="*/ 102 h 646"/>
                <a:gd name="T14" fmla="*/ 452 w 452"/>
                <a:gd name="T15" fmla="*/ 154 h 646"/>
                <a:gd name="T16" fmla="*/ 450 w 452"/>
                <a:gd name="T17" fmla="*/ 206 h 646"/>
                <a:gd name="T18" fmla="*/ 443 w 452"/>
                <a:gd name="T19" fmla="*/ 256 h 646"/>
                <a:gd name="T20" fmla="*/ 432 w 452"/>
                <a:gd name="T21" fmla="*/ 306 h 646"/>
                <a:gd name="T22" fmla="*/ 415 w 452"/>
                <a:gd name="T23" fmla="*/ 354 h 646"/>
                <a:gd name="T24" fmla="*/ 393 w 452"/>
                <a:gd name="T25" fmla="*/ 400 h 646"/>
                <a:gd name="T26" fmla="*/ 367 w 452"/>
                <a:gd name="T27" fmla="*/ 443 h 646"/>
                <a:gd name="T28" fmla="*/ 338 w 452"/>
                <a:gd name="T29" fmla="*/ 483 h 646"/>
                <a:gd name="T30" fmla="*/ 303 w 452"/>
                <a:gd name="T31" fmla="*/ 520 h 646"/>
                <a:gd name="T32" fmla="*/ 265 w 452"/>
                <a:gd name="T33" fmla="*/ 553 h 646"/>
                <a:gd name="T34" fmla="*/ 223 w 452"/>
                <a:gd name="T35" fmla="*/ 583 h 646"/>
                <a:gd name="T36" fmla="*/ 178 w 452"/>
                <a:gd name="T37" fmla="*/ 608 h 646"/>
                <a:gd name="T38" fmla="*/ 130 w 452"/>
                <a:gd name="T39" fmla="*/ 629 h 646"/>
                <a:gd name="T40" fmla="*/ 79 w 452"/>
                <a:gd name="T41" fmla="*/ 645 h 646"/>
                <a:gd name="T42" fmla="*/ 63 w 452"/>
                <a:gd name="T43" fmla="*/ 646 h 646"/>
                <a:gd name="T44" fmla="*/ 46 w 452"/>
                <a:gd name="T45" fmla="*/ 644 h 646"/>
                <a:gd name="T46" fmla="*/ 32 w 452"/>
                <a:gd name="T47" fmla="*/ 638 h 646"/>
                <a:gd name="T48" fmla="*/ 19 w 452"/>
                <a:gd name="T49" fmla="*/ 628 h 646"/>
                <a:gd name="T50" fmla="*/ 10 w 452"/>
                <a:gd name="T51" fmla="*/ 616 h 646"/>
                <a:gd name="T52" fmla="*/ 6 w 452"/>
                <a:gd name="T53" fmla="*/ 607 h 646"/>
                <a:gd name="T54" fmla="*/ 2 w 452"/>
                <a:gd name="T55" fmla="*/ 599 h 646"/>
                <a:gd name="T56" fmla="*/ 0 w 452"/>
                <a:gd name="T57" fmla="*/ 582 h 646"/>
                <a:gd name="T58" fmla="*/ 3 w 452"/>
                <a:gd name="T59" fmla="*/ 565 h 646"/>
                <a:gd name="T60" fmla="*/ 10 w 452"/>
                <a:gd name="T61" fmla="*/ 550 h 646"/>
                <a:gd name="T62" fmla="*/ 20 w 452"/>
                <a:gd name="T63" fmla="*/ 538 h 646"/>
                <a:gd name="T64" fmla="*/ 33 w 452"/>
                <a:gd name="T65" fmla="*/ 528 h 646"/>
                <a:gd name="T66" fmla="*/ 48 w 452"/>
                <a:gd name="T67" fmla="*/ 522 h 646"/>
                <a:gd name="T68" fmla="*/ 88 w 452"/>
                <a:gd name="T69" fmla="*/ 509 h 646"/>
                <a:gd name="T70" fmla="*/ 126 w 452"/>
                <a:gd name="T71" fmla="*/ 493 h 646"/>
                <a:gd name="T72" fmla="*/ 161 w 452"/>
                <a:gd name="T73" fmla="*/ 472 h 646"/>
                <a:gd name="T74" fmla="*/ 193 w 452"/>
                <a:gd name="T75" fmla="*/ 449 h 646"/>
                <a:gd name="T76" fmla="*/ 223 w 452"/>
                <a:gd name="T77" fmla="*/ 421 h 646"/>
                <a:gd name="T78" fmla="*/ 250 w 452"/>
                <a:gd name="T79" fmla="*/ 390 h 646"/>
                <a:gd name="T80" fmla="*/ 273 w 452"/>
                <a:gd name="T81" fmla="*/ 355 h 646"/>
                <a:gd name="T82" fmla="*/ 292 w 452"/>
                <a:gd name="T83" fmla="*/ 319 h 646"/>
                <a:gd name="T84" fmla="*/ 307 w 452"/>
                <a:gd name="T85" fmla="*/ 281 h 646"/>
                <a:gd name="T86" fmla="*/ 318 w 452"/>
                <a:gd name="T87" fmla="*/ 242 h 646"/>
                <a:gd name="T88" fmla="*/ 324 w 452"/>
                <a:gd name="T89" fmla="*/ 202 h 646"/>
                <a:gd name="T90" fmla="*/ 325 w 452"/>
                <a:gd name="T91" fmla="*/ 161 h 646"/>
                <a:gd name="T92" fmla="*/ 322 w 452"/>
                <a:gd name="T93" fmla="*/ 121 h 646"/>
                <a:gd name="T94" fmla="*/ 314 w 452"/>
                <a:gd name="T95" fmla="*/ 79 h 646"/>
                <a:gd name="T96" fmla="*/ 312 w 452"/>
                <a:gd name="T97" fmla="*/ 63 h 646"/>
                <a:gd name="T98" fmla="*/ 316 w 452"/>
                <a:gd name="T99" fmla="*/ 47 h 646"/>
                <a:gd name="T100" fmla="*/ 322 w 452"/>
                <a:gd name="T101" fmla="*/ 31 h 646"/>
                <a:gd name="T102" fmla="*/ 332 w 452"/>
                <a:gd name="T103" fmla="*/ 18 h 646"/>
                <a:gd name="T104" fmla="*/ 346 w 452"/>
                <a:gd name="T105" fmla="*/ 9 h 646"/>
                <a:gd name="T106" fmla="*/ 361 w 452"/>
                <a:gd name="T107" fmla="*/ 3 h 646"/>
                <a:gd name="T108" fmla="*/ 377 w 452"/>
                <a:gd name="T109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2" h="646">
                  <a:moveTo>
                    <a:pt x="377" y="0"/>
                  </a:moveTo>
                  <a:lnTo>
                    <a:pt x="394" y="4"/>
                  </a:lnTo>
                  <a:lnTo>
                    <a:pt x="409" y="10"/>
                  </a:lnTo>
                  <a:lnTo>
                    <a:pt x="421" y="20"/>
                  </a:lnTo>
                  <a:lnTo>
                    <a:pt x="431" y="33"/>
                  </a:lnTo>
                  <a:lnTo>
                    <a:pt x="437" y="49"/>
                  </a:lnTo>
                  <a:lnTo>
                    <a:pt x="447" y="102"/>
                  </a:lnTo>
                  <a:lnTo>
                    <a:pt x="452" y="154"/>
                  </a:lnTo>
                  <a:lnTo>
                    <a:pt x="450" y="206"/>
                  </a:lnTo>
                  <a:lnTo>
                    <a:pt x="443" y="256"/>
                  </a:lnTo>
                  <a:lnTo>
                    <a:pt x="432" y="306"/>
                  </a:lnTo>
                  <a:lnTo>
                    <a:pt x="415" y="354"/>
                  </a:lnTo>
                  <a:lnTo>
                    <a:pt x="393" y="400"/>
                  </a:lnTo>
                  <a:lnTo>
                    <a:pt x="367" y="443"/>
                  </a:lnTo>
                  <a:lnTo>
                    <a:pt x="338" y="483"/>
                  </a:lnTo>
                  <a:lnTo>
                    <a:pt x="303" y="520"/>
                  </a:lnTo>
                  <a:lnTo>
                    <a:pt x="265" y="553"/>
                  </a:lnTo>
                  <a:lnTo>
                    <a:pt x="223" y="583"/>
                  </a:lnTo>
                  <a:lnTo>
                    <a:pt x="178" y="608"/>
                  </a:lnTo>
                  <a:lnTo>
                    <a:pt x="130" y="629"/>
                  </a:lnTo>
                  <a:lnTo>
                    <a:pt x="79" y="645"/>
                  </a:lnTo>
                  <a:lnTo>
                    <a:pt x="63" y="646"/>
                  </a:lnTo>
                  <a:lnTo>
                    <a:pt x="46" y="644"/>
                  </a:lnTo>
                  <a:lnTo>
                    <a:pt x="32" y="638"/>
                  </a:lnTo>
                  <a:lnTo>
                    <a:pt x="19" y="628"/>
                  </a:lnTo>
                  <a:lnTo>
                    <a:pt x="10" y="616"/>
                  </a:lnTo>
                  <a:lnTo>
                    <a:pt x="6" y="607"/>
                  </a:lnTo>
                  <a:lnTo>
                    <a:pt x="2" y="599"/>
                  </a:lnTo>
                  <a:lnTo>
                    <a:pt x="0" y="582"/>
                  </a:lnTo>
                  <a:lnTo>
                    <a:pt x="3" y="565"/>
                  </a:lnTo>
                  <a:lnTo>
                    <a:pt x="10" y="550"/>
                  </a:lnTo>
                  <a:lnTo>
                    <a:pt x="20" y="538"/>
                  </a:lnTo>
                  <a:lnTo>
                    <a:pt x="33" y="528"/>
                  </a:lnTo>
                  <a:lnTo>
                    <a:pt x="48" y="522"/>
                  </a:lnTo>
                  <a:lnTo>
                    <a:pt x="88" y="509"/>
                  </a:lnTo>
                  <a:lnTo>
                    <a:pt x="126" y="493"/>
                  </a:lnTo>
                  <a:lnTo>
                    <a:pt x="161" y="472"/>
                  </a:lnTo>
                  <a:lnTo>
                    <a:pt x="193" y="449"/>
                  </a:lnTo>
                  <a:lnTo>
                    <a:pt x="223" y="421"/>
                  </a:lnTo>
                  <a:lnTo>
                    <a:pt x="250" y="390"/>
                  </a:lnTo>
                  <a:lnTo>
                    <a:pt x="273" y="355"/>
                  </a:lnTo>
                  <a:lnTo>
                    <a:pt x="292" y="319"/>
                  </a:lnTo>
                  <a:lnTo>
                    <a:pt x="307" y="281"/>
                  </a:lnTo>
                  <a:lnTo>
                    <a:pt x="318" y="242"/>
                  </a:lnTo>
                  <a:lnTo>
                    <a:pt x="324" y="202"/>
                  </a:lnTo>
                  <a:lnTo>
                    <a:pt x="325" y="161"/>
                  </a:lnTo>
                  <a:lnTo>
                    <a:pt x="322" y="121"/>
                  </a:lnTo>
                  <a:lnTo>
                    <a:pt x="314" y="79"/>
                  </a:lnTo>
                  <a:lnTo>
                    <a:pt x="312" y="63"/>
                  </a:lnTo>
                  <a:lnTo>
                    <a:pt x="316" y="47"/>
                  </a:lnTo>
                  <a:lnTo>
                    <a:pt x="322" y="31"/>
                  </a:lnTo>
                  <a:lnTo>
                    <a:pt x="332" y="18"/>
                  </a:lnTo>
                  <a:lnTo>
                    <a:pt x="346" y="9"/>
                  </a:lnTo>
                  <a:lnTo>
                    <a:pt x="361" y="3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553" y="2972"/>
              <a:ext cx="71" cy="105"/>
            </a:xfrm>
            <a:custGeom>
              <a:avLst/>
              <a:gdLst>
                <a:gd name="T0" fmla="*/ 553 w 634"/>
                <a:gd name="T1" fmla="*/ 0 h 940"/>
                <a:gd name="T2" fmla="*/ 569 w 634"/>
                <a:gd name="T3" fmla="*/ 3 h 940"/>
                <a:gd name="T4" fmla="*/ 584 w 634"/>
                <a:gd name="T5" fmla="*/ 9 h 940"/>
                <a:gd name="T6" fmla="*/ 597 w 634"/>
                <a:gd name="T7" fmla="*/ 20 h 940"/>
                <a:gd name="T8" fmla="*/ 607 w 634"/>
                <a:gd name="T9" fmla="*/ 32 h 940"/>
                <a:gd name="T10" fmla="*/ 613 w 634"/>
                <a:gd name="T11" fmla="*/ 48 h 940"/>
                <a:gd name="T12" fmla="*/ 626 w 634"/>
                <a:gd name="T13" fmla="*/ 111 h 940"/>
                <a:gd name="T14" fmla="*/ 632 w 634"/>
                <a:gd name="T15" fmla="*/ 176 h 940"/>
                <a:gd name="T16" fmla="*/ 634 w 634"/>
                <a:gd name="T17" fmla="*/ 240 h 940"/>
                <a:gd name="T18" fmla="*/ 630 w 634"/>
                <a:gd name="T19" fmla="*/ 303 h 940"/>
                <a:gd name="T20" fmla="*/ 621 w 634"/>
                <a:gd name="T21" fmla="*/ 366 h 940"/>
                <a:gd name="T22" fmla="*/ 606 w 634"/>
                <a:gd name="T23" fmla="*/ 427 h 940"/>
                <a:gd name="T24" fmla="*/ 585 w 634"/>
                <a:gd name="T25" fmla="*/ 488 h 940"/>
                <a:gd name="T26" fmla="*/ 560 w 634"/>
                <a:gd name="T27" fmla="*/ 547 h 940"/>
                <a:gd name="T28" fmla="*/ 528 w 634"/>
                <a:gd name="T29" fmla="*/ 604 h 940"/>
                <a:gd name="T30" fmla="*/ 493 w 634"/>
                <a:gd name="T31" fmla="*/ 659 h 940"/>
                <a:gd name="T32" fmla="*/ 452 w 634"/>
                <a:gd name="T33" fmla="*/ 710 h 940"/>
                <a:gd name="T34" fmla="*/ 409 w 634"/>
                <a:gd name="T35" fmla="*/ 756 h 940"/>
                <a:gd name="T36" fmla="*/ 361 w 634"/>
                <a:gd name="T37" fmla="*/ 797 h 940"/>
                <a:gd name="T38" fmla="*/ 311 w 634"/>
                <a:gd name="T39" fmla="*/ 835 h 940"/>
                <a:gd name="T40" fmla="*/ 256 w 634"/>
                <a:gd name="T41" fmla="*/ 869 h 940"/>
                <a:gd name="T42" fmla="*/ 200 w 634"/>
                <a:gd name="T43" fmla="*/ 897 h 940"/>
                <a:gd name="T44" fmla="*/ 140 w 634"/>
                <a:gd name="T45" fmla="*/ 920 h 940"/>
                <a:gd name="T46" fmla="*/ 78 w 634"/>
                <a:gd name="T47" fmla="*/ 938 h 940"/>
                <a:gd name="T48" fmla="*/ 61 w 634"/>
                <a:gd name="T49" fmla="*/ 940 h 940"/>
                <a:gd name="T50" fmla="*/ 46 w 634"/>
                <a:gd name="T51" fmla="*/ 938 h 940"/>
                <a:gd name="T52" fmla="*/ 31 w 634"/>
                <a:gd name="T53" fmla="*/ 932 h 940"/>
                <a:gd name="T54" fmla="*/ 17 w 634"/>
                <a:gd name="T55" fmla="*/ 921 h 940"/>
                <a:gd name="T56" fmla="*/ 8 w 634"/>
                <a:gd name="T57" fmla="*/ 909 h 940"/>
                <a:gd name="T58" fmla="*/ 4 w 634"/>
                <a:gd name="T59" fmla="*/ 900 h 940"/>
                <a:gd name="T60" fmla="*/ 2 w 634"/>
                <a:gd name="T61" fmla="*/ 892 h 940"/>
                <a:gd name="T62" fmla="*/ 0 w 634"/>
                <a:gd name="T63" fmla="*/ 875 h 940"/>
                <a:gd name="T64" fmla="*/ 3 w 634"/>
                <a:gd name="T65" fmla="*/ 858 h 940"/>
                <a:gd name="T66" fmla="*/ 9 w 634"/>
                <a:gd name="T67" fmla="*/ 843 h 940"/>
                <a:gd name="T68" fmla="*/ 18 w 634"/>
                <a:gd name="T69" fmla="*/ 831 h 940"/>
                <a:gd name="T70" fmla="*/ 32 w 634"/>
                <a:gd name="T71" fmla="*/ 821 h 940"/>
                <a:gd name="T72" fmla="*/ 48 w 634"/>
                <a:gd name="T73" fmla="*/ 815 h 940"/>
                <a:gd name="T74" fmla="*/ 103 w 634"/>
                <a:gd name="T75" fmla="*/ 798 h 940"/>
                <a:gd name="T76" fmla="*/ 157 w 634"/>
                <a:gd name="T77" fmla="*/ 777 h 940"/>
                <a:gd name="T78" fmla="*/ 206 w 634"/>
                <a:gd name="T79" fmla="*/ 751 h 940"/>
                <a:gd name="T80" fmla="*/ 253 w 634"/>
                <a:gd name="T81" fmla="*/ 720 h 940"/>
                <a:gd name="T82" fmla="*/ 297 w 634"/>
                <a:gd name="T83" fmla="*/ 685 h 940"/>
                <a:gd name="T84" fmla="*/ 337 w 634"/>
                <a:gd name="T85" fmla="*/ 648 h 940"/>
                <a:gd name="T86" fmla="*/ 373 w 634"/>
                <a:gd name="T87" fmla="*/ 606 h 940"/>
                <a:gd name="T88" fmla="*/ 406 w 634"/>
                <a:gd name="T89" fmla="*/ 562 h 940"/>
                <a:gd name="T90" fmla="*/ 434 w 634"/>
                <a:gd name="T91" fmla="*/ 515 h 940"/>
                <a:gd name="T92" fmla="*/ 458 w 634"/>
                <a:gd name="T93" fmla="*/ 465 h 940"/>
                <a:gd name="T94" fmla="*/ 477 w 634"/>
                <a:gd name="T95" fmla="*/ 414 h 940"/>
                <a:gd name="T96" fmla="*/ 492 w 634"/>
                <a:gd name="T97" fmla="*/ 361 h 940"/>
                <a:gd name="T98" fmla="*/ 502 w 634"/>
                <a:gd name="T99" fmla="*/ 306 h 940"/>
                <a:gd name="T100" fmla="*/ 508 w 634"/>
                <a:gd name="T101" fmla="*/ 250 h 940"/>
                <a:gd name="T102" fmla="*/ 508 w 634"/>
                <a:gd name="T103" fmla="*/ 194 h 940"/>
                <a:gd name="T104" fmla="*/ 501 w 634"/>
                <a:gd name="T105" fmla="*/ 136 h 940"/>
                <a:gd name="T106" fmla="*/ 490 w 634"/>
                <a:gd name="T107" fmla="*/ 79 h 940"/>
                <a:gd name="T108" fmla="*/ 489 w 634"/>
                <a:gd name="T109" fmla="*/ 62 h 940"/>
                <a:gd name="T110" fmla="*/ 491 w 634"/>
                <a:gd name="T111" fmla="*/ 46 h 940"/>
                <a:gd name="T112" fmla="*/ 497 w 634"/>
                <a:gd name="T113" fmla="*/ 30 h 940"/>
                <a:gd name="T114" fmla="*/ 508 w 634"/>
                <a:gd name="T115" fmla="*/ 18 h 940"/>
                <a:gd name="T116" fmla="*/ 521 w 634"/>
                <a:gd name="T117" fmla="*/ 8 h 940"/>
                <a:gd name="T118" fmla="*/ 537 w 634"/>
                <a:gd name="T119" fmla="*/ 2 h 940"/>
                <a:gd name="T120" fmla="*/ 553 w 634"/>
                <a:gd name="T121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4" h="940">
                  <a:moveTo>
                    <a:pt x="553" y="0"/>
                  </a:moveTo>
                  <a:lnTo>
                    <a:pt x="569" y="3"/>
                  </a:lnTo>
                  <a:lnTo>
                    <a:pt x="584" y="9"/>
                  </a:lnTo>
                  <a:lnTo>
                    <a:pt x="597" y="20"/>
                  </a:lnTo>
                  <a:lnTo>
                    <a:pt x="607" y="32"/>
                  </a:lnTo>
                  <a:lnTo>
                    <a:pt x="613" y="48"/>
                  </a:lnTo>
                  <a:lnTo>
                    <a:pt x="626" y="111"/>
                  </a:lnTo>
                  <a:lnTo>
                    <a:pt x="632" y="176"/>
                  </a:lnTo>
                  <a:lnTo>
                    <a:pt x="634" y="240"/>
                  </a:lnTo>
                  <a:lnTo>
                    <a:pt x="630" y="303"/>
                  </a:lnTo>
                  <a:lnTo>
                    <a:pt x="621" y="366"/>
                  </a:lnTo>
                  <a:lnTo>
                    <a:pt x="606" y="427"/>
                  </a:lnTo>
                  <a:lnTo>
                    <a:pt x="585" y="488"/>
                  </a:lnTo>
                  <a:lnTo>
                    <a:pt x="560" y="547"/>
                  </a:lnTo>
                  <a:lnTo>
                    <a:pt x="528" y="604"/>
                  </a:lnTo>
                  <a:lnTo>
                    <a:pt x="493" y="659"/>
                  </a:lnTo>
                  <a:lnTo>
                    <a:pt x="452" y="710"/>
                  </a:lnTo>
                  <a:lnTo>
                    <a:pt x="409" y="756"/>
                  </a:lnTo>
                  <a:lnTo>
                    <a:pt x="361" y="797"/>
                  </a:lnTo>
                  <a:lnTo>
                    <a:pt x="311" y="835"/>
                  </a:lnTo>
                  <a:lnTo>
                    <a:pt x="256" y="869"/>
                  </a:lnTo>
                  <a:lnTo>
                    <a:pt x="200" y="897"/>
                  </a:lnTo>
                  <a:lnTo>
                    <a:pt x="140" y="920"/>
                  </a:lnTo>
                  <a:lnTo>
                    <a:pt x="78" y="938"/>
                  </a:lnTo>
                  <a:lnTo>
                    <a:pt x="61" y="940"/>
                  </a:lnTo>
                  <a:lnTo>
                    <a:pt x="46" y="938"/>
                  </a:lnTo>
                  <a:lnTo>
                    <a:pt x="31" y="932"/>
                  </a:lnTo>
                  <a:lnTo>
                    <a:pt x="17" y="921"/>
                  </a:lnTo>
                  <a:lnTo>
                    <a:pt x="8" y="909"/>
                  </a:lnTo>
                  <a:lnTo>
                    <a:pt x="4" y="900"/>
                  </a:lnTo>
                  <a:lnTo>
                    <a:pt x="2" y="892"/>
                  </a:lnTo>
                  <a:lnTo>
                    <a:pt x="0" y="875"/>
                  </a:lnTo>
                  <a:lnTo>
                    <a:pt x="3" y="858"/>
                  </a:lnTo>
                  <a:lnTo>
                    <a:pt x="9" y="843"/>
                  </a:lnTo>
                  <a:lnTo>
                    <a:pt x="18" y="831"/>
                  </a:lnTo>
                  <a:lnTo>
                    <a:pt x="32" y="821"/>
                  </a:lnTo>
                  <a:lnTo>
                    <a:pt x="48" y="815"/>
                  </a:lnTo>
                  <a:lnTo>
                    <a:pt x="103" y="798"/>
                  </a:lnTo>
                  <a:lnTo>
                    <a:pt x="157" y="777"/>
                  </a:lnTo>
                  <a:lnTo>
                    <a:pt x="206" y="751"/>
                  </a:lnTo>
                  <a:lnTo>
                    <a:pt x="253" y="720"/>
                  </a:lnTo>
                  <a:lnTo>
                    <a:pt x="297" y="685"/>
                  </a:lnTo>
                  <a:lnTo>
                    <a:pt x="337" y="648"/>
                  </a:lnTo>
                  <a:lnTo>
                    <a:pt x="373" y="606"/>
                  </a:lnTo>
                  <a:lnTo>
                    <a:pt x="406" y="562"/>
                  </a:lnTo>
                  <a:lnTo>
                    <a:pt x="434" y="515"/>
                  </a:lnTo>
                  <a:lnTo>
                    <a:pt x="458" y="465"/>
                  </a:lnTo>
                  <a:lnTo>
                    <a:pt x="477" y="414"/>
                  </a:lnTo>
                  <a:lnTo>
                    <a:pt x="492" y="361"/>
                  </a:lnTo>
                  <a:lnTo>
                    <a:pt x="502" y="306"/>
                  </a:lnTo>
                  <a:lnTo>
                    <a:pt x="508" y="250"/>
                  </a:lnTo>
                  <a:lnTo>
                    <a:pt x="508" y="194"/>
                  </a:lnTo>
                  <a:lnTo>
                    <a:pt x="501" y="136"/>
                  </a:lnTo>
                  <a:lnTo>
                    <a:pt x="490" y="79"/>
                  </a:lnTo>
                  <a:lnTo>
                    <a:pt x="489" y="62"/>
                  </a:lnTo>
                  <a:lnTo>
                    <a:pt x="491" y="46"/>
                  </a:lnTo>
                  <a:lnTo>
                    <a:pt x="497" y="30"/>
                  </a:lnTo>
                  <a:lnTo>
                    <a:pt x="508" y="18"/>
                  </a:lnTo>
                  <a:lnTo>
                    <a:pt x="521" y="8"/>
                  </a:lnTo>
                  <a:lnTo>
                    <a:pt x="537" y="2"/>
                  </a:lnTo>
                  <a:lnTo>
                    <a:pt x="5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22"/>
          <p:cNvGrpSpPr>
            <a:grpSpLocks noChangeAspect="1"/>
          </p:cNvGrpSpPr>
          <p:nvPr/>
        </p:nvGrpSpPr>
        <p:grpSpPr bwMode="auto">
          <a:xfrm>
            <a:off x="4458622" y="1336008"/>
            <a:ext cx="503238" cy="585788"/>
            <a:chOff x="-231" y="578"/>
            <a:chExt cx="317" cy="369"/>
          </a:xfrm>
          <a:solidFill>
            <a:schemeClr val="bg1"/>
          </a:solidFill>
        </p:grpSpPr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-204" y="623"/>
              <a:ext cx="58" cy="51"/>
            </a:xfrm>
            <a:custGeom>
              <a:avLst/>
              <a:gdLst>
                <a:gd name="T0" fmla="*/ 320 w 528"/>
                <a:gd name="T1" fmla="*/ 0 h 456"/>
                <a:gd name="T2" fmla="*/ 358 w 528"/>
                <a:gd name="T3" fmla="*/ 2 h 456"/>
                <a:gd name="T4" fmla="*/ 397 w 528"/>
                <a:gd name="T5" fmla="*/ 10 h 456"/>
                <a:gd name="T6" fmla="*/ 432 w 528"/>
                <a:gd name="T7" fmla="*/ 21 h 456"/>
                <a:gd name="T8" fmla="*/ 467 w 528"/>
                <a:gd name="T9" fmla="*/ 37 h 456"/>
                <a:gd name="T10" fmla="*/ 499 w 528"/>
                <a:gd name="T11" fmla="*/ 56 h 456"/>
                <a:gd name="T12" fmla="*/ 528 w 528"/>
                <a:gd name="T13" fmla="*/ 78 h 456"/>
                <a:gd name="T14" fmla="*/ 448 w 528"/>
                <a:gd name="T15" fmla="*/ 120 h 456"/>
                <a:gd name="T16" fmla="*/ 370 w 528"/>
                <a:gd name="T17" fmla="*/ 166 h 456"/>
                <a:gd name="T18" fmla="*/ 295 w 528"/>
                <a:gd name="T19" fmla="*/ 216 h 456"/>
                <a:gd name="T20" fmla="*/ 224 w 528"/>
                <a:gd name="T21" fmla="*/ 269 h 456"/>
                <a:gd name="T22" fmla="*/ 156 w 528"/>
                <a:gd name="T23" fmla="*/ 328 h 456"/>
                <a:gd name="T24" fmla="*/ 91 w 528"/>
                <a:gd name="T25" fmla="*/ 390 h 456"/>
                <a:gd name="T26" fmla="*/ 30 w 528"/>
                <a:gd name="T27" fmla="*/ 456 h 456"/>
                <a:gd name="T28" fmla="*/ 17 w 528"/>
                <a:gd name="T29" fmla="*/ 424 h 456"/>
                <a:gd name="T30" fmla="*/ 9 w 528"/>
                <a:gd name="T31" fmla="*/ 391 h 456"/>
                <a:gd name="T32" fmla="*/ 3 w 528"/>
                <a:gd name="T33" fmla="*/ 357 h 456"/>
                <a:gd name="T34" fmla="*/ 0 w 528"/>
                <a:gd name="T35" fmla="*/ 322 h 456"/>
                <a:gd name="T36" fmla="*/ 4 w 528"/>
                <a:gd name="T37" fmla="*/ 278 h 456"/>
                <a:gd name="T38" fmla="*/ 12 w 528"/>
                <a:gd name="T39" fmla="*/ 236 h 456"/>
                <a:gd name="T40" fmla="*/ 25 w 528"/>
                <a:gd name="T41" fmla="*/ 196 h 456"/>
                <a:gd name="T42" fmla="*/ 44 w 528"/>
                <a:gd name="T43" fmla="*/ 159 h 456"/>
                <a:gd name="T44" fmla="*/ 67 w 528"/>
                <a:gd name="T45" fmla="*/ 125 h 456"/>
                <a:gd name="T46" fmla="*/ 94 w 528"/>
                <a:gd name="T47" fmla="*/ 94 h 456"/>
                <a:gd name="T48" fmla="*/ 124 w 528"/>
                <a:gd name="T49" fmla="*/ 67 h 456"/>
                <a:gd name="T50" fmla="*/ 159 w 528"/>
                <a:gd name="T51" fmla="*/ 44 h 456"/>
                <a:gd name="T52" fmla="*/ 195 w 528"/>
                <a:gd name="T53" fmla="*/ 25 h 456"/>
                <a:gd name="T54" fmla="*/ 235 w 528"/>
                <a:gd name="T55" fmla="*/ 12 h 456"/>
                <a:gd name="T56" fmla="*/ 276 w 528"/>
                <a:gd name="T57" fmla="*/ 3 h 456"/>
                <a:gd name="T58" fmla="*/ 320 w 528"/>
                <a:gd name="T5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8" h="456">
                  <a:moveTo>
                    <a:pt x="320" y="0"/>
                  </a:moveTo>
                  <a:lnTo>
                    <a:pt x="358" y="2"/>
                  </a:lnTo>
                  <a:lnTo>
                    <a:pt x="397" y="10"/>
                  </a:lnTo>
                  <a:lnTo>
                    <a:pt x="432" y="21"/>
                  </a:lnTo>
                  <a:lnTo>
                    <a:pt x="467" y="37"/>
                  </a:lnTo>
                  <a:lnTo>
                    <a:pt x="499" y="56"/>
                  </a:lnTo>
                  <a:lnTo>
                    <a:pt x="528" y="78"/>
                  </a:lnTo>
                  <a:lnTo>
                    <a:pt x="448" y="120"/>
                  </a:lnTo>
                  <a:lnTo>
                    <a:pt x="370" y="166"/>
                  </a:lnTo>
                  <a:lnTo>
                    <a:pt x="295" y="216"/>
                  </a:lnTo>
                  <a:lnTo>
                    <a:pt x="224" y="269"/>
                  </a:lnTo>
                  <a:lnTo>
                    <a:pt x="156" y="328"/>
                  </a:lnTo>
                  <a:lnTo>
                    <a:pt x="91" y="390"/>
                  </a:lnTo>
                  <a:lnTo>
                    <a:pt x="30" y="456"/>
                  </a:lnTo>
                  <a:lnTo>
                    <a:pt x="17" y="424"/>
                  </a:lnTo>
                  <a:lnTo>
                    <a:pt x="9" y="391"/>
                  </a:lnTo>
                  <a:lnTo>
                    <a:pt x="3" y="357"/>
                  </a:lnTo>
                  <a:lnTo>
                    <a:pt x="0" y="322"/>
                  </a:lnTo>
                  <a:lnTo>
                    <a:pt x="4" y="278"/>
                  </a:lnTo>
                  <a:lnTo>
                    <a:pt x="12" y="236"/>
                  </a:lnTo>
                  <a:lnTo>
                    <a:pt x="25" y="196"/>
                  </a:lnTo>
                  <a:lnTo>
                    <a:pt x="44" y="159"/>
                  </a:lnTo>
                  <a:lnTo>
                    <a:pt x="67" y="125"/>
                  </a:lnTo>
                  <a:lnTo>
                    <a:pt x="94" y="94"/>
                  </a:lnTo>
                  <a:lnTo>
                    <a:pt x="124" y="67"/>
                  </a:lnTo>
                  <a:lnTo>
                    <a:pt x="159" y="44"/>
                  </a:lnTo>
                  <a:lnTo>
                    <a:pt x="195" y="25"/>
                  </a:lnTo>
                  <a:lnTo>
                    <a:pt x="235" y="12"/>
                  </a:lnTo>
                  <a:lnTo>
                    <a:pt x="276" y="3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"/>
            <p:cNvSpPr>
              <a:spLocks noEditPoints="1"/>
            </p:cNvSpPr>
            <p:nvPr/>
          </p:nvSpPr>
          <p:spPr bwMode="auto">
            <a:xfrm>
              <a:off x="-231" y="578"/>
              <a:ext cx="317" cy="369"/>
            </a:xfrm>
            <a:custGeom>
              <a:avLst/>
              <a:gdLst>
                <a:gd name="T0" fmla="*/ 1170 w 2854"/>
                <a:gd name="T1" fmla="*/ 717 h 3317"/>
                <a:gd name="T2" fmla="*/ 860 w 2854"/>
                <a:gd name="T3" fmla="*/ 836 h 3317"/>
                <a:gd name="T4" fmla="*/ 636 w 2854"/>
                <a:gd name="T5" fmla="*/ 995 h 3317"/>
                <a:gd name="T6" fmla="*/ 432 w 2854"/>
                <a:gd name="T7" fmla="*/ 1236 h 3317"/>
                <a:gd name="T8" fmla="*/ 291 w 2854"/>
                <a:gd name="T9" fmla="*/ 1540 h 3317"/>
                <a:gd name="T10" fmla="*/ 242 w 2854"/>
                <a:gd name="T11" fmla="*/ 1881 h 3317"/>
                <a:gd name="T12" fmla="*/ 292 w 2854"/>
                <a:gd name="T13" fmla="*/ 2225 h 3317"/>
                <a:gd name="T14" fmla="*/ 433 w 2854"/>
                <a:gd name="T15" fmla="*/ 2530 h 3317"/>
                <a:gd name="T16" fmla="*/ 650 w 2854"/>
                <a:gd name="T17" fmla="*/ 2781 h 3317"/>
                <a:gd name="T18" fmla="*/ 928 w 2854"/>
                <a:gd name="T19" fmla="*/ 2963 h 3317"/>
                <a:gd name="T20" fmla="*/ 1252 w 2854"/>
                <a:gd name="T21" fmla="*/ 3060 h 3317"/>
                <a:gd name="T22" fmla="*/ 1602 w 2854"/>
                <a:gd name="T23" fmla="*/ 3060 h 3317"/>
                <a:gd name="T24" fmla="*/ 1926 w 2854"/>
                <a:gd name="T25" fmla="*/ 2963 h 3317"/>
                <a:gd name="T26" fmla="*/ 2203 w 2854"/>
                <a:gd name="T27" fmla="*/ 2781 h 3317"/>
                <a:gd name="T28" fmla="*/ 2421 w 2854"/>
                <a:gd name="T29" fmla="*/ 2530 h 3317"/>
                <a:gd name="T30" fmla="*/ 2561 w 2854"/>
                <a:gd name="T31" fmla="*/ 2225 h 3317"/>
                <a:gd name="T32" fmla="*/ 2611 w 2854"/>
                <a:gd name="T33" fmla="*/ 1881 h 3317"/>
                <a:gd name="T34" fmla="*/ 2561 w 2854"/>
                <a:gd name="T35" fmla="*/ 1537 h 3317"/>
                <a:gd name="T36" fmla="*/ 2421 w 2854"/>
                <a:gd name="T37" fmla="*/ 1233 h 3317"/>
                <a:gd name="T38" fmla="*/ 2203 w 2854"/>
                <a:gd name="T39" fmla="*/ 981 h 3317"/>
                <a:gd name="T40" fmla="*/ 1926 w 2854"/>
                <a:gd name="T41" fmla="*/ 800 h 3317"/>
                <a:gd name="T42" fmla="*/ 1602 w 2854"/>
                <a:gd name="T43" fmla="*/ 702 h 3317"/>
                <a:gd name="T44" fmla="*/ 1792 w 2854"/>
                <a:gd name="T45" fmla="*/ 0 h 3317"/>
                <a:gd name="T46" fmla="*/ 1849 w 2854"/>
                <a:gd name="T47" fmla="*/ 38 h 3317"/>
                <a:gd name="T48" fmla="*/ 1864 w 2854"/>
                <a:gd name="T49" fmla="*/ 122 h 3317"/>
                <a:gd name="T50" fmla="*/ 1824 w 2854"/>
                <a:gd name="T51" fmla="*/ 187 h 3317"/>
                <a:gd name="T52" fmla="*/ 1668 w 2854"/>
                <a:gd name="T53" fmla="*/ 466 h 3317"/>
                <a:gd name="T54" fmla="*/ 2017 w 2854"/>
                <a:gd name="T55" fmla="*/ 574 h 3317"/>
                <a:gd name="T56" fmla="*/ 2322 w 2854"/>
                <a:gd name="T57" fmla="*/ 763 h 3317"/>
                <a:gd name="T58" fmla="*/ 2570 w 2854"/>
                <a:gd name="T59" fmla="*/ 1021 h 3317"/>
                <a:gd name="T60" fmla="*/ 2746 w 2854"/>
                <a:gd name="T61" fmla="*/ 1334 h 3317"/>
                <a:gd name="T62" fmla="*/ 2841 w 2854"/>
                <a:gd name="T63" fmla="*/ 1690 h 3317"/>
                <a:gd name="T64" fmla="*/ 2840 w 2854"/>
                <a:gd name="T65" fmla="*/ 2076 h 3317"/>
                <a:gd name="T66" fmla="*/ 2741 w 2854"/>
                <a:gd name="T67" fmla="*/ 2440 h 3317"/>
                <a:gd name="T68" fmla="*/ 2556 w 2854"/>
                <a:gd name="T69" fmla="*/ 2759 h 3317"/>
                <a:gd name="T70" fmla="*/ 2299 w 2854"/>
                <a:gd name="T71" fmla="*/ 3018 h 3317"/>
                <a:gd name="T72" fmla="*/ 1983 w 2854"/>
                <a:gd name="T73" fmla="*/ 3204 h 3317"/>
                <a:gd name="T74" fmla="*/ 1620 w 2854"/>
                <a:gd name="T75" fmla="*/ 3304 h 3317"/>
                <a:gd name="T76" fmla="*/ 1233 w 2854"/>
                <a:gd name="T77" fmla="*/ 3304 h 3317"/>
                <a:gd name="T78" fmla="*/ 871 w 2854"/>
                <a:gd name="T79" fmla="*/ 3204 h 3317"/>
                <a:gd name="T80" fmla="*/ 555 w 2854"/>
                <a:gd name="T81" fmla="*/ 3018 h 3317"/>
                <a:gd name="T82" fmla="*/ 298 w 2854"/>
                <a:gd name="T83" fmla="*/ 2759 h 3317"/>
                <a:gd name="T84" fmla="*/ 112 w 2854"/>
                <a:gd name="T85" fmla="*/ 2440 h 3317"/>
                <a:gd name="T86" fmla="*/ 14 w 2854"/>
                <a:gd name="T87" fmla="*/ 2076 h 3317"/>
                <a:gd name="T88" fmla="*/ 12 w 2854"/>
                <a:gd name="T89" fmla="*/ 1691 h 3317"/>
                <a:gd name="T90" fmla="*/ 107 w 2854"/>
                <a:gd name="T91" fmla="*/ 1336 h 3317"/>
                <a:gd name="T92" fmla="*/ 283 w 2854"/>
                <a:gd name="T93" fmla="*/ 1023 h 3317"/>
                <a:gd name="T94" fmla="*/ 533 w 2854"/>
                <a:gd name="T95" fmla="*/ 762 h 3317"/>
                <a:gd name="T96" fmla="*/ 842 w 2854"/>
                <a:gd name="T97" fmla="*/ 572 h 3317"/>
                <a:gd name="T98" fmla="*/ 1185 w 2854"/>
                <a:gd name="T99" fmla="*/ 466 h 3317"/>
                <a:gd name="T100" fmla="*/ 1029 w 2854"/>
                <a:gd name="T101" fmla="*/ 187 h 3317"/>
                <a:gd name="T102" fmla="*/ 990 w 2854"/>
                <a:gd name="T103" fmla="*/ 122 h 3317"/>
                <a:gd name="T104" fmla="*/ 1003 w 2854"/>
                <a:gd name="T105" fmla="*/ 38 h 3317"/>
                <a:gd name="T106" fmla="*/ 1062 w 2854"/>
                <a:gd name="T107" fmla="*/ 0 h 3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54" h="3317">
                  <a:moveTo>
                    <a:pt x="1427" y="689"/>
                  </a:moveTo>
                  <a:lnTo>
                    <a:pt x="1339" y="692"/>
                  </a:lnTo>
                  <a:lnTo>
                    <a:pt x="1254" y="702"/>
                  </a:lnTo>
                  <a:lnTo>
                    <a:pt x="1170" y="717"/>
                  </a:lnTo>
                  <a:lnTo>
                    <a:pt x="1089" y="738"/>
                  </a:lnTo>
                  <a:lnTo>
                    <a:pt x="1010" y="766"/>
                  </a:lnTo>
                  <a:lnTo>
                    <a:pt x="932" y="798"/>
                  </a:lnTo>
                  <a:lnTo>
                    <a:pt x="860" y="836"/>
                  </a:lnTo>
                  <a:lnTo>
                    <a:pt x="799" y="870"/>
                  </a:lnTo>
                  <a:lnTo>
                    <a:pt x="743" y="909"/>
                  </a:lnTo>
                  <a:lnTo>
                    <a:pt x="688" y="950"/>
                  </a:lnTo>
                  <a:lnTo>
                    <a:pt x="636" y="995"/>
                  </a:lnTo>
                  <a:lnTo>
                    <a:pt x="586" y="1042"/>
                  </a:lnTo>
                  <a:lnTo>
                    <a:pt x="531" y="1103"/>
                  </a:lnTo>
                  <a:lnTo>
                    <a:pt x="479" y="1168"/>
                  </a:lnTo>
                  <a:lnTo>
                    <a:pt x="432" y="1236"/>
                  </a:lnTo>
                  <a:lnTo>
                    <a:pt x="389" y="1307"/>
                  </a:lnTo>
                  <a:lnTo>
                    <a:pt x="352" y="1381"/>
                  </a:lnTo>
                  <a:lnTo>
                    <a:pt x="318" y="1459"/>
                  </a:lnTo>
                  <a:lnTo>
                    <a:pt x="291" y="1540"/>
                  </a:lnTo>
                  <a:lnTo>
                    <a:pt x="271" y="1621"/>
                  </a:lnTo>
                  <a:lnTo>
                    <a:pt x="255" y="1706"/>
                  </a:lnTo>
                  <a:lnTo>
                    <a:pt x="246" y="1793"/>
                  </a:lnTo>
                  <a:lnTo>
                    <a:pt x="242" y="1881"/>
                  </a:lnTo>
                  <a:lnTo>
                    <a:pt x="246" y="1970"/>
                  </a:lnTo>
                  <a:lnTo>
                    <a:pt x="255" y="2057"/>
                  </a:lnTo>
                  <a:lnTo>
                    <a:pt x="271" y="2143"/>
                  </a:lnTo>
                  <a:lnTo>
                    <a:pt x="292" y="2225"/>
                  </a:lnTo>
                  <a:lnTo>
                    <a:pt x="320" y="2306"/>
                  </a:lnTo>
                  <a:lnTo>
                    <a:pt x="353" y="2384"/>
                  </a:lnTo>
                  <a:lnTo>
                    <a:pt x="390" y="2458"/>
                  </a:lnTo>
                  <a:lnTo>
                    <a:pt x="433" y="2530"/>
                  </a:lnTo>
                  <a:lnTo>
                    <a:pt x="481" y="2598"/>
                  </a:lnTo>
                  <a:lnTo>
                    <a:pt x="533" y="2663"/>
                  </a:lnTo>
                  <a:lnTo>
                    <a:pt x="589" y="2724"/>
                  </a:lnTo>
                  <a:lnTo>
                    <a:pt x="650" y="2781"/>
                  </a:lnTo>
                  <a:lnTo>
                    <a:pt x="714" y="2833"/>
                  </a:lnTo>
                  <a:lnTo>
                    <a:pt x="783" y="2881"/>
                  </a:lnTo>
                  <a:lnTo>
                    <a:pt x="853" y="2924"/>
                  </a:lnTo>
                  <a:lnTo>
                    <a:pt x="928" y="2963"/>
                  </a:lnTo>
                  <a:lnTo>
                    <a:pt x="1005" y="2995"/>
                  </a:lnTo>
                  <a:lnTo>
                    <a:pt x="1085" y="3022"/>
                  </a:lnTo>
                  <a:lnTo>
                    <a:pt x="1168" y="3044"/>
                  </a:lnTo>
                  <a:lnTo>
                    <a:pt x="1252" y="3060"/>
                  </a:lnTo>
                  <a:lnTo>
                    <a:pt x="1338" y="3070"/>
                  </a:lnTo>
                  <a:lnTo>
                    <a:pt x="1427" y="3074"/>
                  </a:lnTo>
                  <a:lnTo>
                    <a:pt x="1515" y="3070"/>
                  </a:lnTo>
                  <a:lnTo>
                    <a:pt x="1602" y="3060"/>
                  </a:lnTo>
                  <a:lnTo>
                    <a:pt x="1686" y="3044"/>
                  </a:lnTo>
                  <a:lnTo>
                    <a:pt x="1768" y="3022"/>
                  </a:lnTo>
                  <a:lnTo>
                    <a:pt x="1848" y="2995"/>
                  </a:lnTo>
                  <a:lnTo>
                    <a:pt x="1926" y="2963"/>
                  </a:lnTo>
                  <a:lnTo>
                    <a:pt x="2000" y="2924"/>
                  </a:lnTo>
                  <a:lnTo>
                    <a:pt x="2071" y="2881"/>
                  </a:lnTo>
                  <a:lnTo>
                    <a:pt x="2140" y="2833"/>
                  </a:lnTo>
                  <a:lnTo>
                    <a:pt x="2203" y="2781"/>
                  </a:lnTo>
                  <a:lnTo>
                    <a:pt x="2265" y="2724"/>
                  </a:lnTo>
                  <a:lnTo>
                    <a:pt x="2321" y="2663"/>
                  </a:lnTo>
                  <a:lnTo>
                    <a:pt x="2373" y="2598"/>
                  </a:lnTo>
                  <a:lnTo>
                    <a:pt x="2421" y="2530"/>
                  </a:lnTo>
                  <a:lnTo>
                    <a:pt x="2463" y="2458"/>
                  </a:lnTo>
                  <a:lnTo>
                    <a:pt x="2501" y="2384"/>
                  </a:lnTo>
                  <a:lnTo>
                    <a:pt x="2534" y="2306"/>
                  </a:lnTo>
                  <a:lnTo>
                    <a:pt x="2561" y="2225"/>
                  </a:lnTo>
                  <a:lnTo>
                    <a:pt x="2583" y="2143"/>
                  </a:lnTo>
                  <a:lnTo>
                    <a:pt x="2599" y="2057"/>
                  </a:lnTo>
                  <a:lnTo>
                    <a:pt x="2608" y="1970"/>
                  </a:lnTo>
                  <a:lnTo>
                    <a:pt x="2611" y="1881"/>
                  </a:lnTo>
                  <a:lnTo>
                    <a:pt x="2608" y="1792"/>
                  </a:lnTo>
                  <a:lnTo>
                    <a:pt x="2599" y="1705"/>
                  </a:lnTo>
                  <a:lnTo>
                    <a:pt x="2583" y="1620"/>
                  </a:lnTo>
                  <a:lnTo>
                    <a:pt x="2561" y="1537"/>
                  </a:lnTo>
                  <a:lnTo>
                    <a:pt x="2534" y="1457"/>
                  </a:lnTo>
                  <a:lnTo>
                    <a:pt x="2501" y="1379"/>
                  </a:lnTo>
                  <a:lnTo>
                    <a:pt x="2463" y="1304"/>
                  </a:lnTo>
                  <a:lnTo>
                    <a:pt x="2421" y="1233"/>
                  </a:lnTo>
                  <a:lnTo>
                    <a:pt x="2373" y="1165"/>
                  </a:lnTo>
                  <a:lnTo>
                    <a:pt x="2321" y="1100"/>
                  </a:lnTo>
                  <a:lnTo>
                    <a:pt x="2265" y="1039"/>
                  </a:lnTo>
                  <a:lnTo>
                    <a:pt x="2203" y="981"/>
                  </a:lnTo>
                  <a:lnTo>
                    <a:pt x="2140" y="929"/>
                  </a:lnTo>
                  <a:lnTo>
                    <a:pt x="2071" y="881"/>
                  </a:lnTo>
                  <a:lnTo>
                    <a:pt x="2000" y="838"/>
                  </a:lnTo>
                  <a:lnTo>
                    <a:pt x="1926" y="800"/>
                  </a:lnTo>
                  <a:lnTo>
                    <a:pt x="1848" y="767"/>
                  </a:lnTo>
                  <a:lnTo>
                    <a:pt x="1768" y="739"/>
                  </a:lnTo>
                  <a:lnTo>
                    <a:pt x="1686" y="717"/>
                  </a:lnTo>
                  <a:lnTo>
                    <a:pt x="1602" y="702"/>
                  </a:lnTo>
                  <a:lnTo>
                    <a:pt x="1515" y="692"/>
                  </a:lnTo>
                  <a:lnTo>
                    <a:pt x="1427" y="689"/>
                  </a:lnTo>
                  <a:close/>
                  <a:moveTo>
                    <a:pt x="1062" y="0"/>
                  </a:moveTo>
                  <a:lnTo>
                    <a:pt x="1792" y="0"/>
                  </a:lnTo>
                  <a:lnTo>
                    <a:pt x="1809" y="3"/>
                  </a:lnTo>
                  <a:lnTo>
                    <a:pt x="1824" y="10"/>
                  </a:lnTo>
                  <a:lnTo>
                    <a:pt x="1838" y="22"/>
                  </a:lnTo>
                  <a:lnTo>
                    <a:pt x="1849" y="38"/>
                  </a:lnTo>
                  <a:lnTo>
                    <a:pt x="1859" y="56"/>
                  </a:lnTo>
                  <a:lnTo>
                    <a:pt x="1864" y="76"/>
                  </a:lnTo>
                  <a:lnTo>
                    <a:pt x="1866" y="98"/>
                  </a:lnTo>
                  <a:lnTo>
                    <a:pt x="1864" y="122"/>
                  </a:lnTo>
                  <a:lnTo>
                    <a:pt x="1859" y="142"/>
                  </a:lnTo>
                  <a:lnTo>
                    <a:pt x="1849" y="160"/>
                  </a:lnTo>
                  <a:lnTo>
                    <a:pt x="1838" y="176"/>
                  </a:lnTo>
                  <a:lnTo>
                    <a:pt x="1824" y="187"/>
                  </a:lnTo>
                  <a:lnTo>
                    <a:pt x="1809" y="195"/>
                  </a:lnTo>
                  <a:lnTo>
                    <a:pt x="1792" y="197"/>
                  </a:lnTo>
                  <a:lnTo>
                    <a:pt x="1668" y="197"/>
                  </a:lnTo>
                  <a:lnTo>
                    <a:pt x="1668" y="466"/>
                  </a:lnTo>
                  <a:lnTo>
                    <a:pt x="1759" y="485"/>
                  </a:lnTo>
                  <a:lnTo>
                    <a:pt x="1847" y="509"/>
                  </a:lnTo>
                  <a:lnTo>
                    <a:pt x="1934" y="539"/>
                  </a:lnTo>
                  <a:lnTo>
                    <a:pt x="2017" y="574"/>
                  </a:lnTo>
                  <a:lnTo>
                    <a:pt x="2098" y="615"/>
                  </a:lnTo>
                  <a:lnTo>
                    <a:pt x="2176" y="660"/>
                  </a:lnTo>
                  <a:lnTo>
                    <a:pt x="2251" y="709"/>
                  </a:lnTo>
                  <a:lnTo>
                    <a:pt x="2322" y="763"/>
                  </a:lnTo>
                  <a:lnTo>
                    <a:pt x="2390" y="822"/>
                  </a:lnTo>
                  <a:lnTo>
                    <a:pt x="2453" y="884"/>
                  </a:lnTo>
                  <a:lnTo>
                    <a:pt x="2513" y="951"/>
                  </a:lnTo>
                  <a:lnTo>
                    <a:pt x="2570" y="1021"/>
                  </a:lnTo>
                  <a:lnTo>
                    <a:pt x="2621" y="1094"/>
                  </a:lnTo>
                  <a:lnTo>
                    <a:pt x="2667" y="1172"/>
                  </a:lnTo>
                  <a:lnTo>
                    <a:pt x="2709" y="1252"/>
                  </a:lnTo>
                  <a:lnTo>
                    <a:pt x="2746" y="1334"/>
                  </a:lnTo>
                  <a:lnTo>
                    <a:pt x="2779" y="1420"/>
                  </a:lnTo>
                  <a:lnTo>
                    <a:pt x="2805" y="1508"/>
                  </a:lnTo>
                  <a:lnTo>
                    <a:pt x="2826" y="1598"/>
                  </a:lnTo>
                  <a:lnTo>
                    <a:pt x="2841" y="1690"/>
                  </a:lnTo>
                  <a:lnTo>
                    <a:pt x="2851" y="1786"/>
                  </a:lnTo>
                  <a:lnTo>
                    <a:pt x="2854" y="1881"/>
                  </a:lnTo>
                  <a:lnTo>
                    <a:pt x="2851" y="1979"/>
                  </a:lnTo>
                  <a:lnTo>
                    <a:pt x="2840" y="2076"/>
                  </a:lnTo>
                  <a:lnTo>
                    <a:pt x="2825" y="2171"/>
                  </a:lnTo>
                  <a:lnTo>
                    <a:pt x="2803" y="2263"/>
                  </a:lnTo>
                  <a:lnTo>
                    <a:pt x="2775" y="2353"/>
                  </a:lnTo>
                  <a:lnTo>
                    <a:pt x="2741" y="2440"/>
                  </a:lnTo>
                  <a:lnTo>
                    <a:pt x="2703" y="2525"/>
                  </a:lnTo>
                  <a:lnTo>
                    <a:pt x="2659" y="2606"/>
                  </a:lnTo>
                  <a:lnTo>
                    <a:pt x="2610" y="2684"/>
                  </a:lnTo>
                  <a:lnTo>
                    <a:pt x="2556" y="2759"/>
                  </a:lnTo>
                  <a:lnTo>
                    <a:pt x="2498" y="2830"/>
                  </a:lnTo>
                  <a:lnTo>
                    <a:pt x="2435" y="2897"/>
                  </a:lnTo>
                  <a:lnTo>
                    <a:pt x="2369" y="2960"/>
                  </a:lnTo>
                  <a:lnTo>
                    <a:pt x="2299" y="3018"/>
                  </a:lnTo>
                  <a:lnTo>
                    <a:pt x="2224" y="3072"/>
                  </a:lnTo>
                  <a:lnTo>
                    <a:pt x="2147" y="3121"/>
                  </a:lnTo>
                  <a:lnTo>
                    <a:pt x="2066" y="3165"/>
                  </a:lnTo>
                  <a:lnTo>
                    <a:pt x="1983" y="3204"/>
                  </a:lnTo>
                  <a:lnTo>
                    <a:pt x="1895" y="3238"/>
                  </a:lnTo>
                  <a:lnTo>
                    <a:pt x="1806" y="3265"/>
                  </a:lnTo>
                  <a:lnTo>
                    <a:pt x="1714" y="3287"/>
                  </a:lnTo>
                  <a:lnTo>
                    <a:pt x="1620" y="3304"/>
                  </a:lnTo>
                  <a:lnTo>
                    <a:pt x="1525" y="3314"/>
                  </a:lnTo>
                  <a:lnTo>
                    <a:pt x="1427" y="3317"/>
                  </a:lnTo>
                  <a:lnTo>
                    <a:pt x="1329" y="3314"/>
                  </a:lnTo>
                  <a:lnTo>
                    <a:pt x="1233" y="3304"/>
                  </a:lnTo>
                  <a:lnTo>
                    <a:pt x="1140" y="3287"/>
                  </a:lnTo>
                  <a:lnTo>
                    <a:pt x="1048" y="3265"/>
                  </a:lnTo>
                  <a:lnTo>
                    <a:pt x="959" y="3238"/>
                  </a:lnTo>
                  <a:lnTo>
                    <a:pt x="871" y="3204"/>
                  </a:lnTo>
                  <a:lnTo>
                    <a:pt x="788" y="3165"/>
                  </a:lnTo>
                  <a:lnTo>
                    <a:pt x="707" y="3121"/>
                  </a:lnTo>
                  <a:lnTo>
                    <a:pt x="629" y="3072"/>
                  </a:lnTo>
                  <a:lnTo>
                    <a:pt x="555" y="3018"/>
                  </a:lnTo>
                  <a:lnTo>
                    <a:pt x="485" y="2960"/>
                  </a:lnTo>
                  <a:lnTo>
                    <a:pt x="418" y="2897"/>
                  </a:lnTo>
                  <a:lnTo>
                    <a:pt x="356" y="2830"/>
                  </a:lnTo>
                  <a:lnTo>
                    <a:pt x="298" y="2759"/>
                  </a:lnTo>
                  <a:lnTo>
                    <a:pt x="244" y="2684"/>
                  </a:lnTo>
                  <a:lnTo>
                    <a:pt x="195" y="2606"/>
                  </a:lnTo>
                  <a:lnTo>
                    <a:pt x="151" y="2525"/>
                  </a:lnTo>
                  <a:lnTo>
                    <a:pt x="112" y="2440"/>
                  </a:lnTo>
                  <a:lnTo>
                    <a:pt x="79" y="2353"/>
                  </a:lnTo>
                  <a:lnTo>
                    <a:pt x="51" y="2263"/>
                  </a:lnTo>
                  <a:lnTo>
                    <a:pt x="29" y="2171"/>
                  </a:lnTo>
                  <a:lnTo>
                    <a:pt x="14" y="2076"/>
                  </a:lnTo>
                  <a:lnTo>
                    <a:pt x="3" y="1979"/>
                  </a:lnTo>
                  <a:lnTo>
                    <a:pt x="0" y="1881"/>
                  </a:lnTo>
                  <a:lnTo>
                    <a:pt x="3" y="1786"/>
                  </a:lnTo>
                  <a:lnTo>
                    <a:pt x="12" y="1691"/>
                  </a:lnTo>
                  <a:lnTo>
                    <a:pt x="28" y="1599"/>
                  </a:lnTo>
                  <a:lnTo>
                    <a:pt x="49" y="1509"/>
                  </a:lnTo>
                  <a:lnTo>
                    <a:pt x="75" y="1421"/>
                  </a:lnTo>
                  <a:lnTo>
                    <a:pt x="107" y="1336"/>
                  </a:lnTo>
                  <a:lnTo>
                    <a:pt x="144" y="1254"/>
                  </a:lnTo>
                  <a:lnTo>
                    <a:pt x="185" y="1173"/>
                  </a:lnTo>
                  <a:lnTo>
                    <a:pt x="232" y="1097"/>
                  </a:lnTo>
                  <a:lnTo>
                    <a:pt x="283" y="1023"/>
                  </a:lnTo>
                  <a:lnTo>
                    <a:pt x="338" y="953"/>
                  </a:lnTo>
                  <a:lnTo>
                    <a:pt x="400" y="885"/>
                  </a:lnTo>
                  <a:lnTo>
                    <a:pt x="464" y="822"/>
                  </a:lnTo>
                  <a:lnTo>
                    <a:pt x="533" y="762"/>
                  </a:lnTo>
                  <a:lnTo>
                    <a:pt x="606" y="708"/>
                  </a:lnTo>
                  <a:lnTo>
                    <a:pt x="681" y="658"/>
                  </a:lnTo>
                  <a:lnTo>
                    <a:pt x="760" y="612"/>
                  </a:lnTo>
                  <a:lnTo>
                    <a:pt x="842" y="572"/>
                  </a:lnTo>
                  <a:lnTo>
                    <a:pt x="924" y="537"/>
                  </a:lnTo>
                  <a:lnTo>
                    <a:pt x="1010" y="508"/>
                  </a:lnTo>
                  <a:lnTo>
                    <a:pt x="1096" y="485"/>
                  </a:lnTo>
                  <a:lnTo>
                    <a:pt x="1185" y="466"/>
                  </a:lnTo>
                  <a:lnTo>
                    <a:pt x="1185" y="197"/>
                  </a:lnTo>
                  <a:lnTo>
                    <a:pt x="1062" y="197"/>
                  </a:lnTo>
                  <a:lnTo>
                    <a:pt x="1045" y="195"/>
                  </a:lnTo>
                  <a:lnTo>
                    <a:pt x="1029" y="187"/>
                  </a:lnTo>
                  <a:lnTo>
                    <a:pt x="1016" y="176"/>
                  </a:lnTo>
                  <a:lnTo>
                    <a:pt x="1003" y="160"/>
                  </a:lnTo>
                  <a:lnTo>
                    <a:pt x="995" y="142"/>
                  </a:lnTo>
                  <a:lnTo>
                    <a:pt x="990" y="122"/>
                  </a:lnTo>
                  <a:lnTo>
                    <a:pt x="988" y="98"/>
                  </a:lnTo>
                  <a:lnTo>
                    <a:pt x="990" y="76"/>
                  </a:lnTo>
                  <a:lnTo>
                    <a:pt x="995" y="56"/>
                  </a:lnTo>
                  <a:lnTo>
                    <a:pt x="1003" y="38"/>
                  </a:lnTo>
                  <a:lnTo>
                    <a:pt x="1016" y="22"/>
                  </a:lnTo>
                  <a:lnTo>
                    <a:pt x="1029" y="10"/>
                  </a:lnTo>
                  <a:lnTo>
                    <a:pt x="1045" y="3"/>
                  </a:lnTo>
                  <a:lnTo>
                    <a:pt x="10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-185" y="674"/>
              <a:ext cx="225" cy="227"/>
            </a:xfrm>
            <a:custGeom>
              <a:avLst/>
              <a:gdLst>
                <a:gd name="T0" fmla="*/ 946 w 2028"/>
                <a:gd name="T1" fmla="*/ 211 h 2039"/>
                <a:gd name="T2" fmla="*/ 816 w 2028"/>
                <a:gd name="T3" fmla="*/ 233 h 2039"/>
                <a:gd name="T4" fmla="*/ 695 w 2028"/>
                <a:gd name="T5" fmla="*/ 277 h 2039"/>
                <a:gd name="T6" fmla="*/ 585 w 2028"/>
                <a:gd name="T7" fmla="*/ 340 h 2039"/>
                <a:gd name="T8" fmla="*/ 487 w 2028"/>
                <a:gd name="T9" fmla="*/ 420 h 2039"/>
                <a:gd name="T10" fmla="*/ 402 w 2028"/>
                <a:gd name="T11" fmla="*/ 513 h 2039"/>
                <a:gd name="T12" fmla="*/ 332 w 2028"/>
                <a:gd name="T13" fmla="*/ 620 h 2039"/>
                <a:gd name="T14" fmla="*/ 278 w 2028"/>
                <a:gd name="T15" fmla="*/ 737 h 2039"/>
                <a:gd name="T16" fmla="*/ 242 w 2028"/>
                <a:gd name="T17" fmla="*/ 862 h 2039"/>
                <a:gd name="T18" fmla="*/ 224 w 2028"/>
                <a:gd name="T19" fmla="*/ 994 h 2039"/>
                <a:gd name="T20" fmla="*/ 227 w 2028"/>
                <a:gd name="T21" fmla="*/ 1129 h 2039"/>
                <a:gd name="T22" fmla="*/ 251 w 2028"/>
                <a:gd name="T23" fmla="*/ 1267 h 2039"/>
                <a:gd name="T24" fmla="*/ 1014 w 2028"/>
                <a:gd name="T25" fmla="*/ 208 h 2039"/>
                <a:gd name="T26" fmla="*/ 1079 w 2028"/>
                <a:gd name="T27" fmla="*/ 2 h 2039"/>
                <a:gd name="T28" fmla="*/ 1237 w 2028"/>
                <a:gd name="T29" fmla="*/ 24 h 2039"/>
                <a:gd name="T30" fmla="*/ 1385 w 2028"/>
                <a:gd name="T31" fmla="*/ 70 h 2039"/>
                <a:gd name="T32" fmla="*/ 1497 w 2028"/>
                <a:gd name="T33" fmla="*/ 122 h 2039"/>
                <a:gd name="T34" fmla="*/ 1580 w 2028"/>
                <a:gd name="T35" fmla="*/ 174 h 2039"/>
                <a:gd name="T36" fmla="*/ 1683 w 2028"/>
                <a:gd name="T37" fmla="*/ 253 h 2039"/>
                <a:gd name="T38" fmla="*/ 1779 w 2028"/>
                <a:gd name="T39" fmla="*/ 351 h 2039"/>
                <a:gd name="T40" fmla="*/ 1864 w 2028"/>
                <a:gd name="T41" fmla="*/ 464 h 2039"/>
                <a:gd name="T42" fmla="*/ 1933 w 2028"/>
                <a:gd name="T43" fmla="*/ 590 h 2039"/>
                <a:gd name="T44" fmla="*/ 1984 w 2028"/>
                <a:gd name="T45" fmla="*/ 725 h 2039"/>
                <a:gd name="T46" fmla="*/ 2016 w 2028"/>
                <a:gd name="T47" fmla="*/ 868 h 2039"/>
                <a:gd name="T48" fmla="*/ 2028 w 2028"/>
                <a:gd name="T49" fmla="*/ 1019 h 2039"/>
                <a:gd name="T50" fmla="*/ 2016 w 2028"/>
                <a:gd name="T51" fmla="*/ 1170 h 2039"/>
                <a:gd name="T52" fmla="*/ 1984 w 2028"/>
                <a:gd name="T53" fmla="*/ 1313 h 2039"/>
                <a:gd name="T54" fmla="*/ 1933 w 2028"/>
                <a:gd name="T55" fmla="*/ 1449 h 2039"/>
                <a:gd name="T56" fmla="*/ 1864 w 2028"/>
                <a:gd name="T57" fmla="*/ 1574 h 2039"/>
                <a:gd name="T58" fmla="*/ 1779 w 2028"/>
                <a:gd name="T59" fmla="*/ 1688 h 2039"/>
                <a:gd name="T60" fmla="*/ 1683 w 2028"/>
                <a:gd name="T61" fmla="*/ 1784 h 2039"/>
                <a:gd name="T62" fmla="*/ 1580 w 2028"/>
                <a:gd name="T63" fmla="*/ 1865 h 2039"/>
                <a:gd name="T64" fmla="*/ 1497 w 2028"/>
                <a:gd name="T65" fmla="*/ 1915 h 2039"/>
                <a:gd name="T66" fmla="*/ 1385 w 2028"/>
                <a:gd name="T67" fmla="*/ 1968 h 2039"/>
                <a:gd name="T68" fmla="*/ 1237 w 2028"/>
                <a:gd name="T69" fmla="*/ 2014 h 2039"/>
                <a:gd name="T70" fmla="*/ 1079 w 2028"/>
                <a:gd name="T71" fmla="*/ 2037 h 2039"/>
                <a:gd name="T72" fmla="*/ 940 w 2028"/>
                <a:gd name="T73" fmla="*/ 2036 h 2039"/>
                <a:gd name="T74" fmla="*/ 795 w 2028"/>
                <a:gd name="T75" fmla="*/ 2015 h 2039"/>
                <a:gd name="T76" fmla="*/ 659 w 2028"/>
                <a:gd name="T77" fmla="*/ 1974 h 2039"/>
                <a:gd name="T78" fmla="*/ 531 w 2028"/>
                <a:gd name="T79" fmla="*/ 1915 h 2039"/>
                <a:gd name="T80" fmla="*/ 448 w 2028"/>
                <a:gd name="T81" fmla="*/ 1865 h 2039"/>
                <a:gd name="T82" fmla="*/ 345 w 2028"/>
                <a:gd name="T83" fmla="*/ 1784 h 2039"/>
                <a:gd name="T84" fmla="*/ 249 w 2028"/>
                <a:gd name="T85" fmla="*/ 1688 h 2039"/>
                <a:gd name="T86" fmla="*/ 164 w 2028"/>
                <a:gd name="T87" fmla="*/ 1574 h 2039"/>
                <a:gd name="T88" fmla="*/ 95 w 2028"/>
                <a:gd name="T89" fmla="*/ 1449 h 2039"/>
                <a:gd name="T90" fmla="*/ 44 w 2028"/>
                <a:gd name="T91" fmla="*/ 1313 h 2039"/>
                <a:gd name="T92" fmla="*/ 12 w 2028"/>
                <a:gd name="T93" fmla="*/ 1170 h 2039"/>
                <a:gd name="T94" fmla="*/ 0 w 2028"/>
                <a:gd name="T95" fmla="*/ 1019 h 2039"/>
                <a:gd name="T96" fmla="*/ 12 w 2028"/>
                <a:gd name="T97" fmla="*/ 868 h 2039"/>
                <a:gd name="T98" fmla="*/ 44 w 2028"/>
                <a:gd name="T99" fmla="*/ 725 h 2039"/>
                <a:gd name="T100" fmla="*/ 95 w 2028"/>
                <a:gd name="T101" fmla="*/ 590 h 2039"/>
                <a:gd name="T102" fmla="*/ 164 w 2028"/>
                <a:gd name="T103" fmla="*/ 464 h 2039"/>
                <a:gd name="T104" fmla="*/ 249 w 2028"/>
                <a:gd name="T105" fmla="*/ 351 h 2039"/>
                <a:gd name="T106" fmla="*/ 345 w 2028"/>
                <a:gd name="T107" fmla="*/ 253 h 2039"/>
                <a:gd name="T108" fmla="*/ 448 w 2028"/>
                <a:gd name="T109" fmla="*/ 174 h 2039"/>
                <a:gd name="T110" fmla="*/ 531 w 2028"/>
                <a:gd name="T111" fmla="*/ 122 h 2039"/>
                <a:gd name="T112" fmla="*/ 659 w 2028"/>
                <a:gd name="T113" fmla="*/ 64 h 2039"/>
                <a:gd name="T114" fmla="*/ 795 w 2028"/>
                <a:gd name="T115" fmla="*/ 23 h 2039"/>
                <a:gd name="T116" fmla="*/ 940 w 2028"/>
                <a:gd name="T117" fmla="*/ 2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28" h="2039">
                  <a:moveTo>
                    <a:pt x="1014" y="208"/>
                  </a:moveTo>
                  <a:lnTo>
                    <a:pt x="946" y="211"/>
                  </a:lnTo>
                  <a:lnTo>
                    <a:pt x="880" y="220"/>
                  </a:lnTo>
                  <a:lnTo>
                    <a:pt x="816" y="233"/>
                  </a:lnTo>
                  <a:lnTo>
                    <a:pt x="755" y="253"/>
                  </a:lnTo>
                  <a:lnTo>
                    <a:pt x="695" y="277"/>
                  </a:lnTo>
                  <a:lnTo>
                    <a:pt x="639" y="307"/>
                  </a:lnTo>
                  <a:lnTo>
                    <a:pt x="585" y="340"/>
                  </a:lnTo>
                  <a:lnTo>
                    <a:pt x="534" y="378"/>
                  </a:lnTo>
                  <a:lnTo>
                    <a:pt x="487" y="420"/>
                  </a:lnTo>
                  <a:lnTo>
                    <a:pt x="442" y="465"/>
                  </a:lnTo>
                  <a:lnTo>
                    <a:pt x="402" y="513"/>
                  </a:lnTo>
                  <a:lnTo>
                    <a:pt x="365" y="565"/>
                  </a:lnTo>
                  <a:lnTo>
                    <a:pt x="332" y="620"/>
                  </a:lnTo>
                  <a:lnTo>
                    <a:pt x="303" y="678"/>
                  </a:lnTo>
                  <a:lnTo>
                    <a:pt x="278" y="737"/>
                  </a:lnTo>
                  <a:lnTo>
                    <a:pt x="258" y="798"/>
                  </a:lnTo>
                  <a:lnTo>
                    <a:pt x="242" y="862"/>
                  </a:lnTo>
                  <a:lnTo>
                    <a:pt x="231" y="927"/>
                  </a:lnTo>
                  <a:lnTo>
                    <a:pt x="224" y="994"/>
                  </a:lnTo>
                  <a:lnTo>
                    <a:pt x="223" y="1061"/>
                  </a:lnTo>
                  <a:lnTo>
                    <a:pt x="227" y="1129"/>
                  </a:lnTo>
                  <a:lnTo>
                    <a:pt x="236" y="1198"/>
                  </a:lnTo>
                  <a:lnTo>
                    <a:pt x="251" y="1267"/>
                  </a:lnTo>
                  <a:lnTo>
                    <a:pt x="1014" y="972"/>
                  </a:lnTo>
                  <a:lnTo>
                    <a:pt x="1014" y="208"/>
                  </a:lnTo>
                  <a:close/>
                  <a:moveTo>
                    <a:pt x="1014" y="0"/>
                  </a:moveTo>
                  <a:lnTo>
                    <a:pt x="1079" y="2"/>
                  </a:lnTo>
                  <a:lnTo>
                    <a:pt x="1158" y="10"/>
                  </a:lnTo>
                  <a:lnTo>
                    <a:pt x="1237" y="24"/>
                  </a:lnTo>
                  <a:lnTo>
                    <a:pt x="1313" y="45"/>
                  </a:lnTo>
                  <a:lnTo>
                    <a:pt x="1385" y="70"/>
                  </a:lnTo>
                  <a:lnTo>
                    <a:pt x="1442" y="95"/>
                  </a:lnTo>
                  <a:lnTo>
                    <a:pt x="1497" y="122"/>
                  </a:lnTo>
                  <a:lnTo>
                    <a:pt x="1539" y="148"/>
                  </a:lnTo>
                  <a:lnTo>
                    <a:pt x="1580" y="174"/>
                  </a:lnTo>
                  <a:lnTo>
                    <a:pt x="1633" y="213"/>
                  </a:lnTo>
                  <a:lnTo>
                    <a:pt x="1683" y="253"/>
                  </a:lnTo>
                  <a:lnTo>
                    <a:pt x="1730" y="298"/>
                  </a:lnTo>
                  <a:lnTo>
                    <a:pt x="1779" y="351"/>
                  </a:lnTo>
                  <a:lnTo>
                    <a:pt x="1822" y="405"/>
                  </a:lnTo>
                  <a:lnTo>
                    <a:pt x="1864" y="464"/>
                  </a:lnTo>
                  <a:lnTo>
                    <a:pt x="1901" y="526"/>
                  </a:lnTo>
                  <a:lnTo>
                    <a:pt x="1933" y="590"/>
                  </a:lnTo>
                  <a:lnTo>
                    <a:pt x="1961" y="656"/>
                  </a:lnTo>
                  <a:lnTo>
                    <a:pt x="1984" y="725"/>
                  </a:lnTo>
                  <a:lnTo>
                    <a:pt x="2003" y="796"/>
                  </a:lnTo>
                  <a:lnTo>
                    <a:pt x="2016" y="868"/>
                  </a:lnTo>
                  <a:lnTo>
                    <a:pt x="2024" y="944"/>
                  </a:lnTo>
                  <a:lnTo>
                    <a:pt x="2028" y="1019"/>
                  </a:lnTo>
                  <a:lnTo>
                    <a:pt x="2024" y="1095"/>
                  </a:lnTo>
                  <a:lnTo>
                    <a:pt x="2016" y="1170"/>
                  </a:lnTo>
                  <a:lnTo>
                    <a:pt x="2003" y="1243"/>
                  </a:lnTo>
                  <a:lnTo>
                    <a:pt x="1984" y="1313"/>
                  </a:lnTo>
                  <a:lnTo>
                    <a:pt x="1961" y="1382"/>
                  </a:lnTo>
                  <a:lnTo>
                    <a:pt x="1933" y="1449"/>
                  </a:lnTo>
                  <a:lnTo>
                    <a:pt x="1901" y="1513"/>
                  </a:lnTo>
                  <a:lnTo>
                    <a:pt x="1864" y="1574"/>
                  </a:lnTo>
                  <a:lnTo>
                    <a:pt x="1822" y="1633"/>
                  </a:lnTo>
                  <a:lnTo>
                    <a:pt x="1779" y="1688"/>
                  </a:lnTo>
                  <a:lnTo>
                    <a:pt x="1730" y="1740"/>
                  </a:lnTo>
                  <a:lnTo>
                    <a:pt x="1683" y="1784"/>
                  </a:lnTo>
                  <a:lnTo>
                    <a:pt x="1633" y="1826"/>
                  </a:lnTo>
                  <a:lnTo>
                    <a:pt x="1580" y="1865"/>
                  </a:lnTo>
                  <a:lnTo>
                    <a:pt x="1539" y="1891"/>
                  </a:lnTo>
                  <a:lnTo>
                    <a:pt x="1497" y="1915"/>
                  </a:lnTo>
                  <a:lnTo>
                    <a:pt x="1442" y="1944"/>
                  </a:lnTo>
                  <a:lnTo>
                    <a:pt x="1385" y="1968"/>
                  </a:lnTo>
                  <a:lnTo>
                    <a:pt x="1313" y="1994"/>
                  </a:lnTo>
                  <a:lnTo>
                    <a:pt x="1237" y="2014"/>
                  </a:lnTo>
                  <a:lnTo>
                    <a:pt x="1158" y="2028"/>
                  </a:lnTo>
                  <a:lnTo>
                    <a:pt x="1079" y="2037"/>
                  </a:lnTo>
                  <a:lnTo>
                    <a:pt x="1014" y="2039"/>
                  </a:lnTo>
                  <a:lnTo>
                    <a:pt x="940" y="2036"/>
                  </a:lnTo>
                  <a:lnTo>
                    <a:pt x="867" y="2028"/>
                  </a:lnTo>
                  <a:lnTo>
                    <a:pt x="795" y="2015"/>
                  </a:lnTo>
                  <a:lnTo>
                    <a:pt x="727" y="1997"/>
                  </a:lnTo>
                  <a:lnTo>
                    <a:pt x="659" y="1974"/>
                  </a:lnTo>
                  <a:lnTo>
                    <a:pt x="593" y="1947"/>
                  </a:lnTo>
                  <a:lnTo>
                    <a:pt x="531" y="1915"/>
                  </a:lnTo>
                  <a:lnTo>
                    <a:pt x="488" y="1891"/>
                  </a:lnTo>
                  <a:lnTo>
                    <a:pt x="448" y="1865"/>
                  </a:lnTo>
                  <a:lnTo>
                    <a:pt x="395" y="1826"/>
                  </a:lnTo>
                  <a:lnTo>
                    <a:pt x="345" y="1784"/>
                  </a:lnTo>
                  <a:lnTo>
                    <a:pt x="298" y="1740"/>
                  </a:lnTo>
                  <a:lnTo>
                    <a:pt x="249" y="1688"/>
                  </a:lnTo>
                  <a:lnTo>
                    <a:pt x="204" y="1633"/>
                  </a:lnTo>
                  <a:lnTo>
                    <a:pt x="164" y="1574"/>
                  </a:lnTo>
                  <a:lnTo>
                    <a:pt x="127" y="1513"/>
                  </a:lnTo>
                  <a:lnTo>
                    <a:pt x="95" y="1449"/>
                  </a:lnTo>
                  <a:lnTo>
                    <a:pt x="67" y="1382"/>
                  </a:lnTo>
                  <a:lnTo>
                    <a:pt x="44" y="1313"/>
                  </a:lnTo>
                  <a:lnTo>
                    <a:pt x="25" y="1243"/>
                  </a:lnTo>
                  <a:lnTo>
                    <a:pt x="12" y="1170"/>
                  </a:lnTo>
                  <a:lnTo>
                    <a:pt x="3" y="1095"/>
                  </a:lnTo>
                  <a:lnTo>
                    <a:pt x="0" y="1019"/>
                  </a:lnTo>
                  <a:lnTo>
                    <a:pt x="3" y="944"/>
                  </a:lnTo>
                  <a:lnTo>
                    <a:pt x="12" y="868"/>
                  </a:lnTo>
                  <a:lnTo>
                    <a:pt x="25" y="796"/>
                  </a:lnTo>
                  <a:lnTo>
                    <a:pt x="44" y="725"/>
                  </a:lnTo>
                  <a:lnTo>
                    <a:pt x="67" y="656"/>
                  </a:lnTo>
                  <a:lnTo>
                    <a:pt x="95" y="590"/>
                  </a:lnTo>
                  <a:lnTo>
                    <a:pt x="127" y="526"/>
                  </a:lnTo>
                  <a:lnTo>
                    <a:pt x="164" y="464"/>
                  </a:lnTo>
                  <a:lnTo>
                    <a:pt x="204" y="405"/>
                  </a:lnTo>
                  <a:lnTo>
                    <a:pt x="249" y="351"/>
                  </a:lnTo>
                  <a:lnTo>
                    <a:pt x="298" y="298"/>
                  </a:lnTo>
                  <a:lnTo>
                    <a:pt x="345" y="253"/>
                  </a:lnTo>
                  <a:lnTo>
                    <a:pt x="395" y="213"/>
                  </a:lnTo>
                  <a:lnTo>
                    <a:pt x="448" y="174"/>
                  </a:lnTo>
                  <a:lnTo>
                    <a:pt x="488" y="148"/>
                  </a:lnTo>
                  <a:lnTo>
                    <a:pt x="531" y="122"/>
                  </a:lnTo>
                  <a:lnTo>
                    <a:pt x="593" y="91"/>
                  </a:lnTo>
                  <a:lnTo>
                    <a:pt x="659" y="64"/>
                  </a:lnTo>
                  <a:lnTo>
                    <a:pt x="727" y="42"/>
                  </a:lnTo>
                  <a:lnTo>
                    <a:pt x="795" y="23"/>
                  </a:lnTo>
                  <a:lnTo>
                    <a:pt x="867" y="10"/>
                  </a:lnTo>
                  <a:lnTo>
                    <a:pt x="940" y="2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Freeform 31"/>
          <p:cNvSpPr>
            <a:spLocks noEditPoints="1"/>
          </p:cNvSpPr>
          <p:nvPr/>
        </p:nvSpPr>
        <p:spPr bwMode="auto">
          <a:xfrm>
            <a:off x="7166526" y="1390578"/>
            <a:ext cx="630469" cy="489764"/>
          </a:xfrm>
          <a:custGeom>
            <a:avLst/>
            <a:gdLst>
              <a:gd name="T0" fmla="*/ 1761 w 3645"/>
              <a:gd name="T1" fmla="*/ 2921 h 3195"/>
              <a:gd name="T2" fmla="*/ 1718 w 3645"/>
              <a:gd name="T3" fmla="*/ 3008 h 3195"/>
              <a:gd name="T4" fmla="*/ 1214 w 3645"/>
              <a:gd name="T5" fmla="*/ 3192 h 3195"/>
              <a:gd name="T6" fmla="*/ 1146 w 3645"/>
              <a:gd name="T7" fmla="*/ 3121 h 3195"/>
              <a:gd name="T8" fmla="*/ 3105 w 3645"/>
              <a:gd name="T9" fmla="*/ 892 h 3195"/>
              <a:gd name="T10" fmla="*/ 3175 w 3645"/>
              <a:gd name="T11" fmla="*/ 1029 h 3195"/>
              <a:gd name="T12" fmla="*/ 3209 w 3645"/>
              <a:gd name="T13" fmla="*/ 1303 h 3195"/>
              <a:gd name="T14" fmla="*/ 3175 w 3645"/>
              <a:gd name="T15" fmla="*/ 1576 h 3195"/>
              <a:gd name="T16" fmla="*/ 3105 w 3645"/>
              <a:gd name="T17" fmla="*/ 1714 h 3195"/>
              <a:gd name="T18" fmla="*/ 3059 w 3645"/>
              <a:gd name="T19" fmla="*/ 1721 h 3195"/>
              <a:gd name="T20" fmla="*/ 2996 w 3645"/>
              <a:gd name="T21" fmla="*/ 1620 h 3195"/>
              <a:gd name="T22" fmla="*/ 2947 w 3645"/>
              <a:gd name="T23" fmla="*/ 1362 h 3195"/>
              <a:gd name="T24" fmla="*/ 2969 w 3645"/>
              <a:gd name="T25" fmla="*/ 1078 h 3195"/>
              <a:gd name="T26" fmla="*/ 3044 w 3645"/>
              <a:gd name="T27" fmla="*/ 898 h 3195"/>
              <a:gd name="T28" fmla="*/ 935 w 3645"/>
              <a:gd name="T29" fmla="*/ 771 h 3195"/>
              <a:gd name="T30" fmla="*/ 897 w 3645"/>
              <a:gd name="T31" fmla="*/ 1303 h 3195"/>
              <a:gd name="T32" fmla="*/ 935 w 3645"/>
              <a:gd name="T33" fmla="*/ 1834 h 3195"/>
              <a:gd name="T34" fmla="*/ 525 w 3645"/>
              <a:gd name="T35" fmla="*/ 1799 h 3195"/>
              <a:gd name="T36" fmla="*/ 198 w 3645"/>
              <a:gd name="T37" fmla="*/ 808 h 3195"/>
              <a:gd name="T38" fmla="*/ 772 w 3645"/>
              <a:gd name="T39" fmla="*/ 791 h 3195"/>
              <a:gd name="T40" fmla="*/ 3044 w 3645"/>
              <a:gd name="T41" fmla="*/ 208 h 3195"/>
              <a:gd name="T42" fmla="*/ 2963 w 3645"/>
              <a:gd name="T43" fmla="*/ 286 h 3195"/>
              <a:gd name="T44" fmla="*/ 2839 w 3645"/>
              <a:gd name="T45" fmla="*/ 554 h 3195"/>
              <a:gd name="T46" fmla="*/ 2751 w 3645"/>
              <a:gd name="T47" fmla="*/ 998 h 3195"/>
              <a:gd name="T48" fmla="*/ 2743 w 3645"/>
              <a:gd name="T49" fmla="*/ 1508 h 3195"/>
              <a:gd name="T50" fmla="*/ 2816 w 3645"/>
              <a:gd name="T51" fmla="*/ 1970 h 3195"/>
              <a:gd name="T52" fmla="*/ 2937 w 3645"/>
              <a:gd name="T53" fmla="*/ 2279 h 3195"/>
              <a:gd name="T54" fmla="*/ 3028 w 3645"/>
              <a:gd name="T55" fmla="*/ 2388 h 3195"/>
              <a:gd name="T56" fmla="*/ 3112 w 3645"/>
              <a:gd name="T57" fmla="*/ 2398 h 3195"/>
              <a:gd name="T58" fmla="*/ 3193 w 3645"/>
              <a:gd name="T59" fmla="*/ 2319 h 3195"/>
              <a:gd name="T60" fmla="*/ 3317 w 3645"/>
              <a:gd name="T61" fmla="*/ 2051 h 3195"/>
              <a:gd name="T62" fmla="*/ 3405 w 3645"/>
              <a:gd name="T63" fmla="*/ 1607 h 3195"/>
              <a:gd name="T64" fmla="*/ 3413 w 3645"/>
              <a:gd name="T65" fmla="*/ 1098 h 3195"/>
              <a:gd name="T66" fmla="*/ 3341 w 3645"/>
              <a:gd name="T67" fmla="*/ 635 h 3195"/>
              <a:gd name="T68" fmla="*/ 3219 w 3645"/>
              <a:gd name="T69" fmla="*/ 326 h 3195"/>
              <a:gd name="T70" fmla="*/ 3127 w 3645"/>
              <a:gd name="T71" fmla="*/ 217 h 3195"/>
              <a:gd name="T72" fmla="*/ 3179 w 3645"/>
              <a:gd name="T73" fmla="*/ 0 h 3195"/>
              <a:gd name="T74" fmla="*/ 3317 w 3645"/>
              <a:gd name="T75" fmla="*/ 62 h 3195"/>
              <a:gd name="T76" fmla="*/ 3469 w 3645"/>
              <a:gd name="T77" fmla="*/ 289 h 3195"/>
              <a:gd name="T78" fmla="*/ 3581 w 3645"/>
              <a:gd name="T79" fmla="*/ 648 h 3195"/>
              <a:gd name="T80" fmla="*/ 3639 w 3645"/>
              <a:gd name="T81" fmla="*/ 1102 h 3195"/>
              <a:gd name="T82" fmla="*/ 3633 w 3645"/>
              <a:gd name="T83" fmla="*/ 1601 h 3195"/>
              <a:gd name="T84" fmla="*/ 3562 w 3645"/>
              <a:gd name="T85" fmla="*/ 2038 h 3195"/>
              <a:gd name="T86" fmla="*/ 3441 w 3645"/>
              <a:gd name="T87" fmla="*/ 2372 h 3195"/>
              <a:gd name="T88" fmla="*/ 3284 w 3645"/>
              <a:gd name="T89" fmla="*/ 2568 h 3195"/>
              <a:gd name="T90" fmla="*/ 2884 w 3645"/>
              <a:gd name="T91" fmla="*/ 2605 h 3195"/>
              <a:gd name="T92" fmla="*/ 2824 w 3645"/>
              <a:gd name="T93" fmla="*/ 2563 h 3195"/>
              <a:gd name="T94" fmla="*/ 2653 w 3645"/>
              <a:gd name="T95" fmla="*/ 2453 h 3195"/>
              <a:gd name="T96" fmla="*/ 2382 w 3645"/>
              <a:gd name="T97" fmla="*/ 2303 h 3195"/>
              <a:gd name="T98" fmla="*/ 2023 w 3645"/>
              <a:gd name="T99" fmla="*/ 2135 h 3195"/>
              <a:gd name="T100" fmla="*/ 1587 w 3645"/>
              <a:gd name="T101" fmla="*/ 1979 h 3195"/>
              <a:gd name="T102" fmla="*/ 1178 w 3645"/>
              <a:gd name="T103" fmla="*/ 1795 h 3195"/>
              <a:gd name="T104" fmla="*/ 1143 w 3645"/>
              <a:gd name="T105" fmla="*/ 1303 h 3195"/>
              <a:gd name="T106" fmla="*/ 1178 w 3645"/>
              <a:gd name="T107" fmla="*/ 810 h 3195"/>
              <a:gd name="T108" fmla="*/ 1587 w 3645"/>
              <a:gd name="T109" fmla="*/ 626 h 3195"/>
              <a:gd name="T110" fmla="*/ 2023 w 3645"/>
              <a:gd name="T111" fmla="*/ 470 h 3195"/>
              <a:gd name="T112" fmla="*/ 2382 w 3645"/>
              <a:gd name="T113" fmla="*/ 303 h 3195"/>
              <a:gd name="T114" fmla="*/ 2653 w 3645"/>
              <a:gd name="T115" fmla="*/ 152 h 3195"/>
              <a:gd name="T116" fmla="*/ 2824 w 3645"/>
              <a:gd name="T117" fmla="*/ 43 h 3195"/>
              <a:gd name="T118" fmla="*/ 2884 w 3645"/>
              <a:gd name="T119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45" h="3195">
                <a:moveTo>
                  <a:pt x="855" y="1975"/>
                </a:moveTo>
                <a:lnTo>
                  <a:pt x="1310" y="2061"/>
                </a:lnTo>
                <a:lnTo>
                  <a:pt x="1749" y="2878"/>
                </a:lnTo>
                <a:lnTo>
                  <a:pt x="1758" y="2899"/>
                </a:lnTo>
                <a:lnTo>
                  <a:pt x="1761" y="2921"/>
                </a:lnTo>
                <a:lnTo>
                  <a:pt x="1761" y="2940"/>
                </a:lnTo>
                <a:lnTo>
                  <a:pt x="1755" y="2960"/>
                </a:lnTo>
                <a:lnTo>
                  <a:pt x="1747" y="2978"/>
                </a:lnTo>
                <a:lnTo>
                  <a:pt x="1734" y="2995"/>
                </a:lnTo>
                <a:lnTo>
                  <a:pt x="1718" y="3008"/>
                </a:lnTo>
                <a:lnTo>
                  <a:pt x="1698" y="3018"/>
                </a:lnTo>
                <a:lnTo>
                  <a:pt x="1277" y="3187"/>
                </a:lnTo>
                <a:lnTo>
                  <a:pt x="1256" y="3193"/>
                </a:lnTo>
                <a:lnTo>
                  <a:pt x="1235" y="3195"/>
                </a:lnTo>
                <a:lnTo>
                  <a:pt x="1214" y="3192"/>
                </a:lnTo>
                <a:lnTo>
                  <a:pt x="1196" y="3185"/>
                </a:lnTo>
                <a:lnTo>
                  <a:pt x="1178" y="3174"/>
                </a:lnTo>
                <a:lnTo>
                  <a:pt x="1165" y="3160"/>
                </a:lnTo>
                <a:lnTo>
                  <a:pt x="1154" y="3142"/>
                </a:lnTo>
                <a:lnTo>
                  <a:pt x="1146" y="3121"/>
                </a:lnTo>
                <a:lnTo>
                  <a:pt x="855" y="1975"/>
                </a:lnTo>
                <a:close/>
                <a:moveTo>
                  <a:pt x="3078" y="876"/>
                </a:moveTo>
                <a:lnTo>
                  <a:pt x="3088" y="879"/>
                </a:lnTo>
                <a:lnTo>
                  <a:pt x="3097" y="884"/>
                </a:lnTo>
                <a:lnTo>
                  <a:pt x="3105" y="892"/>
                </a:lnTo>
                <a:lnTo>
                  <a:pt x="3112" y="898"/>
                </a:lnTo>
                <a:lnTo>
                  <a:pt x="3128" y="921"/>
                </a:lnTo>
                <a:lnTo>
                  <a:pt x="3145" y="951"/>
                </a:lnTo>
                <a:lnTo>
                  <a:pt x="3160" y="985"/>
                </a:lnTo>
                <a:lnTo>
                  <a:pt x="3175" y="1029"/>
                </a:lnTo>
                <a:lnTo>
                  <a:pt x="3187" y="1078"/>
                </a:lnTo>
                <a:lnTo>
                  <a:pt x="3197" y="1130"/>
                </a:lnTo>
                <a:lnTo>
                  <a:pt x="3204" y="1185"/>
                </a:lnTo>
                <a:lnTo>
                  <a:pt x="3208" y="1243"/>
                </a:lnTo>
                <a:lnTo>
                  <a:pt x="3209" y="1303"/>
                </a:lnTo>
                <a:lnTo>
                  <a:pt x="3208" y="1362"/>
                </a:lnTo>
                <a:lnTo>
                  <a:pt x="3204" y="1420"/>
                </a:lnTo>
                <a:lnTo>
                  <a:pt x="3197" y="1475"/>
                </a:lnTo>
                <a:lnTo>
                  <a:pt x="3187" y="1527"/>
                </a:lnTo>
                <a:lnTo>
                  <a:pt x="3175" y="1576"/>
                </a:lnTo>
                <a:lnTo>
                  <a:pt x="3160" y="1620"/>
                </a:lnTo>
                <a:lnTo>
                  <a:pt x="3145" y="1655"/>
                </a:lnTo>
                <a:lnTo>
                  <a:pt x="3128" y="1685"/>
                </a:lnTo>
                <a:lnTo>
                  <a:pt x="3112" y="1707"/>
                </a:lnTo>
                <a:lnTo>
                  <a:pt x="3105" y="1714"/>
                </a:lnTo>
                <a:lnTo>
                  <a:pt x="3097" y="1721"/>
                </a:lnTo>
                <a:lnTo>
                  <a:pt x="3088" y="1727"/>
                </a:lnTo>
                <a:lnTo>
                  <a:pt x="3078" y="1729"/>
                </a:lnTo>
                <a:lnTo>
                  <a:pt x="3069" y="1727"/>
                </a:lnTo>
                <a:lnTo>
                  <a:pt x="3059" y="1721"/>
                </a:lnTo>
                <a:lnTo>
                  <a:pt x="3050" y="1714"/>
                </a:lnTo>
                <a:lnTo>
                  <a:pt x="3044" y="1707"/>
                </a:lnTo>
                <a:lnTo>
                  <a:pt x="3027" y="1685"/>
                </a:lnTo>
                <a:lnTo>
                  <a:pt x="3011" y="1655"/>
                </a:lnTo>
                <a:lnTo>
                  <a:pt x="2996" y="1620"/>
                </a:lnTo>
                <a:lnTo>
                  <a:pt x="2981" y="1576"/>
                </a:lnTo>
                <a:lnTo>
                  <a:pt x="2969" y="1527"/>
                </a:lnTo>
                <a:lnTo>
                  <a:pt x="2959" y="1475"/>
                </a:lnTo>
                <a:lnTo>
                  <a:pt x="2952" y="1420"/>
                </a:lnTo>
                <a:lnTo>
                  <a:pt x="2947" y="1362"/>
                </a:lnTo>
                <a:lnTo>
                  <a:pt x="2946" y="1303"/>
                </a:lnTo>
                <a:lnTo>
                  <a:pt x="2947" y="1243"/>
                </a:lnTo>
                <a:lnTo>
                  <a:pt x="2952" y="1185"/>
                </a:lnTo>
                <a:lnTo>
                  <a:pt x="2959" y="1130"/>
                </a:lnTo>
                <a:lnTo>
                  <a:pt x="2969" y="1078"/>
                </a:lnTo>
                <a:lnTo>
                  <a:pt x="2981" y="1029"/>
                </a:lnTo>
                <a:lnTo>
                  <a:pt x="2996" y="985"/>
                </a:lnTo>
                <a:lnTo>
                  <a:pt x="3011" y="951"/>
                </a:lnTo>
                <a:lnTo>
                  <a:pt x="3027" y="921"/>
                </a:lnTo>
                <a:lnTo>
                  <a:pt x="3044" y="898"/>
                </a:lnTo>
                <a:lnTo>
                  <a:pt x="3050" y="892"/>
                </a:lnTo>
                <a:lnTo>
                  <a:pt x="3059" y="884"/>
                </a:lnTo>
                <a:lnTo>
                  <a:pt x="3069" y="879"/>
                </a:lnTo>
                <a:lnTo>
                  <a:pt x="3078" y="876"/>
                </a:lnTo>
                <a:close/>
                <a:moveTo>
                  <a:pt x="935" y="771"/>
                </a:moveTo>
                <a:lnTo>
                  <a:pt x="922" y="873"/>
                </a:lnTo>
                <a:lnTo>
                  <a:pt x="911" y="977"/>
                </a:lnTo>
                <a:lnTo>
                  <a:pt x="903" y="1083"/>
                </a:lnTo>
                <a:lnTo>
                  <a:pt x="898" y="1192"/>
                </a:lnTo>
                <a:lnTo>
                  <a:pt x="897" y="1303"/>
                </a:lnTo>
                <a:lnTo>
                  <a:pt x="898" y="1413"/>
                </a:lnTo>
                <a:lnTo>
                  <a:pt x="903" y="1522"/>
                </a:lnTo>
                <a:lnTo>
                  <a:pt x="911" y="1628"/>
                </a:lnTo>
                <a:lnTo>
                  <a:pt x="922" y="1732"/>
                </a:lnTo>
                <a:lnTo>
                  <a:pt x="935" y="1834"/>
                </a:lnTo>
                <a:lnTo>
                  <a:pt x="852" y="1823"/>
                </a:lnTo>
                <a:lnTo>
                  <a:pt x="772" y="1814"/>
                </a:lnTo>
                <a:lnTo>
                  <a:pt x="691" y="1807"/>
                </a:lnTo>
                <a:lnTo>
                  <a:pt x="609" y="1802"/>
                </a:lnTo>
                <a:lnTo>
                  <a:pt x="525" y="1799"/>
                </a:lnTo>
                <a:lnTo>
                  <a:pt x="436" y="1798"/>
                </a:lnTo>
                <a:lnTo>
                  <a:pt x="198" y="1798"/>
                </a:lnTo>
                <a:lnTo>
                  <a:pt x="0" y="1460"/>
                </a:lnTo>
                <a:lnTo>
                  <a:pt x="0" y="1145"/>
                </a:lnTo>
                <a:lnTo>
                  <a:pt x="198" y="808"/>
                </a:lnTo>
                <a:lnTo>
                  <a:pt x="436" y="808"/>
                </a:lnTo>
                <a:lnTo>
                  <a:pt x="525" y="807"/>
                </a:lnTo>
                <a:lnTo>
                  <a:pt x="609" y="803"/>
                </a:lnTo>
                <a:lnTo>
                  <a:pt x="691" y="799"/>
                </a:lnTo>
                <a:lnTo>
                  <a:pt x="772" y="791"/>
                </a:lnTo>
                <a:lnTo>
                  <a:pt x="852" y="782"/>
                </a:lnTo>
                <a:lnTo>
                  <a:pt x="935" y="771"/>
                </a:lnTo>
                <a:close/>
                <a:moveTo>
                  <a:pt x="3078" y="198"/>
                </a:moveTo>
                <a:lnTo>
                  <a:pt x="3061" y="200"/>
                </a:lnTo>
                <a:lnTo>
                  <a:pt x="3044" y="208"/>
                </a:lnTo>
                <a:lnTo>
                  <a:pt x="3028" y="217"/>
                </a:lnTo>
                <a:lnTo>
                  <a:pt x="3013" y="230"/>
                </a:lnTo>
                <a:lnTo>
                  <a:pt x="3000" y="242"/>
                </a:lnTo>
                <a:lnTo>
                  <a:pt x="2990" y="253"/>
                </a:lnTo>
                <a:lnTo>
                  <a:pt x="2963" y="286"/>
                </a:lnTo>
                <a:lnTo>
                  <a:pt x="2937" y="326"/>
                </a:lnTo>
                <a:lnTo>
                  <a:pt x="2912" y="371"/>
                </a:lnTo>
                <a:lnTo>
                  <a:pt x="2887" y="422"/>
                </a:lnTo>
                <a:lnTo>
                  <a:pt x="2864" y="479"/>
                </a:lnTo>
                <a:lnTo>
                  <a:pt x="2839" y="554"/>
                </a:lnTo>
                <a:lnTo>
                  <a:pt x="2816" y="635"/>
                </a:lnTo>
                <a:lnTo>
                  <a:pt x="2795" y="720"/>
                </a:lnTo>
                <a:lnTo>
                  <a:pt x="2777" y="809"/>
                </a:lnTo>
                <a:lnTo>
                  <a:pt x="2763" y="902"/>
                </a:lnTo>
                <a:lnTo>
                  <a:pt x="2751" y="998"/>
                </a:lnTo>
                <a:lnTo>
                  <a:pt x="2743" y="1098"/>
                </a:lnTo>
                <a:lnTo>
                  <a:pt x="2738" y="1200"/>
                </a:lnTo>
                <a:lnTo>
                  <a:pt x="2736" y="1303"/>
                </a:lnTo>
                <a:lnTo>
                  <a:pt x="2738" y="1406"/>
                </a:lnTo>
                <a:lnTo>
                  <a:pt x="2743" y="1508"/>
                </a:lnTo>
                <a:lnTo>
                  <a:pt x="2751" y="1607"/>
                </a:lnTo>
                <a:lnTo>
                  <a:pt x="2763" y="1704"/>
                </a:lnTo>
                <a:lnTo>
                  <a:pt x="2777" y="1797"/>
                </a:lnTo>
                <a:lnTo>
                  <a:pt x="2795" y="1885"/>
                </a:lnTo>
                <a:lnTo>
                  <a:pt x="2816" y="1970"/>
                </a:lnTo>
                <a:lnTo>
                  <a:pt x="2839" y="2051"/>
                </a:lnTo>
                <a:lnTo>
                  <a:pt x="2864" y="2127"/>
                </a:lnTo>
                <a:lnTo>
                  <a:pt x="2887" y="2183"/>
                </a:lnTo>
                <a:lnTo>
                  <a:pt x="2912" y="2234"/>
                </a:lnTo>
                <a:lnTo>
                  <a:pt x="2937" y="2279"/>
                </a:lnTo>
                <a:lnTo>
                  <a:pt x="2963" y="2319"/>
                </a:lnTo>
                <a:lnTo>
                  <a:pt x="2990" y="2352"/>
                </a:lnTo>
                <a:lnTo>
                  <a:pt x="3000" y="2364"/>
                </a:lnTo>
                <a:lnTo>
                  <a:pt x="3013" y="2376"/>
                </a:lnTo>
                <a:lnTo>
                  <a:pt x="3028" y="2388"/>
                </a:lnTo>
                <a:lnTo>
                  <a:pt x="3044" y="2398"/>
                </a:lnTo>
                <a:lnTo>
                  <a:pt x="3061" y="2406"/>
                </a:lnTo>
                <a:lnTo>
                  <a:pt x="3078" y="2408"/>
                </a:lnTo>
                <a:lnTo>
                  <a:pt x="3095" y="2406"/>
                </a:lnTo>
                <a:lnTo>
                  <a:pt x="3112" y="2398"/>
                </a:lnTo>
                <a:lnTo>
                  <a:pt x="3127" y="2388"/>
                </a:lnTo>
                <a:lnTo>
                  <a:pt x="3143" y="2376"/>
                </a:lnTo>
                <a:lnTo>
                  <a:pt x="3155" y="2364"/>
                </a:lnTo>
                <a:lnTo>
                  <a:pt x="3166" y="2352"/>
                </a:lnTo>
                <a:lnTo>
                  <a:pt x="3193" y="2319"/>
                </a:lnTo>
                <a:lnTo>
                  <a:pt x="3219" y="2279"/>
                </a:lnTo>
                <a:lnTo>
                  <a:pt x="3245" y="2234"/>
                </a:lnTo>
                <a:lnTo>
                  <a:pt x="3269" y="2183"/>
                </a:lnTo>
                <a:lnTo>
                  <a:pt x="3291" y="2127"/>
                </a:lnTo>
                <a:lnTo>
                  <a:pt x="3317" y="2051"/>
                </a:lnTo>
                <a:lnTo>
                  <a:pt x="3341" y="1970"/>
                </a:lnTo>
                <a:lnTo>
                  <a:pt x="3362" y="1885"/>
                </a:lnTo>
                <a:lnTo>
                  <a:pt x="3379" y="1797"/>
                </a:lnTo>
                <a:lnTo>
                  <a:pt x="3394" y="1704"/>
                </a:lnTo>
                <a:lnTo>
                  <a:pt x="3405" y="1607"/>
                </a:lnTo>
                <a:lnTo>
                  <a:pt x="3413" y="1508"/>
                </a:lnTo>
                <a:lnTo>
                  <a:pt x="3418" y="1406"/>
                </a:lnTo>
                <a:lnTo>
                  <a:pt x="3419" y="1303"/>
                </a:lnTo>
                <a:lnTo>
                  <a:pt x="3418" y="1200"/>
                </a:lnTo>
                <a:lnTo>
                  <a:pt x="3413" y="1098"/>
                </a:lnTo>
                <a:lnTo>
                  <a:pt x="3405" y="998"/>
                </a:lnTo>
                <a:lnTo>
                  <a:pt x="3394" y="902"/>
                </a:lnTo>
                <a:lnTo>
                  <a:pt x="3379" y="809"/>
                </a:lnTo>
                <a:lnTo>
                  <a:pt x="3362" y="720"/>
                </a:lnTo>
                <a:lnTo>
                  <a:pt x="3341" y="635"/>
                </a:lnTo>
                <a:lnTo>
                  <a:pt x="3317" y="554"/>
                </a:lnTo>
                <a:lnTo>
                  <a:pt x="3291" y="479"/>
                </a:lnTo>
                <a:lnTo>
                  <a:pt x="3269" y="422"/>
                </a:lnTo>
                <a:lnTo>
                  <a:pt x="3245" y="371"/>
                </a:lnTo>
                <a:lnTo>
                  <a:pt x="3219" y="326"/>
                </a:lnTo>
                <a:lnTo>
                  <a:pt x="3193" y="286"/>
                </a:lnTo>
                <a:lnTo>
                  <a:pt x="3166" y="253"/>
                </a:lnTo>
                <a:lnTo>
                  <a:pt x="3155" y="242"/>
                </a:lnTo>
                <a:lnTo>
                  <a:pt x="3143" y="230"/>
                </a:lnTo>
                <a:lnTo>
                  <a:pt x="3127" y="217"/>
                </a:lnTo>
                <a:lnTo>
                  <a:pt x="3112" y="208"/>
                </a:lnTo>
                <a:lnTo>
                  <a:pt x="3095" y="200"/>
                </a:lnTo>
                <a:lnTo>
                  <a:pt x="3078" y="198"/>
                </a:lnTo>
                <a:close/>
                <a:moveTo>
                  <a:pt x="2884" y="0"/>
                </a:moveTo>
                <a:lnTo>
                  <a:pt x="3179" y="0"/>
                </a:lnTo>
                <a:lnTo>
                  <a:pt x="3176" y="0"/>
                </a:lnTo>
                <a:lnTo>
                  <a:pt x="3214" y="5"/>
                </a:lnTo>
                <a:lnTo>
                  <a:pt x="3249" y="17"/>
                </a:lnTo>
                <a:lnTo>
                  <a:pt x="3284" y="37"/>
                </a:lnTo>
                <a:lnTo>
                  <a:pt x="3317" y="62"/>
                </a:lnTo>
                <a:lnTo>
                  <a:pt x="3351" y="96"/>
                </a:lnTo>
                <a:lnTo>
                  <a:pt x="3383" y="136"/>
                </a:lnTo>
                <a:lnTo>
                  <a:pt x="3413" y="181"/>
                </a:lnTo>
                <a:lnTo>
                  <a:pt x="3441" y="233"/>
                </a:lnTo>
                <a:lnTo>
                  <a:pt x="3469" y="289"/>
                </a:lnTo>
                <a:lnTo>
                  <a:pt x="3495" y="351"/>
                </a:lnTo>
                <a:lnTo>
                  <a:pt x="3520" y="419"/>
                </a:lnTo>
                <a:lnTo>
                  <a:pt x="3542" y="491"/>
                </a:lnTo>
                <a:lnTo>
                  <a:pt x="3562" y="567"/>
                </a:lnTo>
                <a:lnTo>
                  <a:pt x="3581" y="648"/>
                </a:lnTo>
                <a:lnTo>
                  <a:pt x="3597" y="732"/>
                </a:lnTo>
                <a:lnTo>
                  <a:pt x="3612" y="820"/>
                </a:lnTo>
                <a:lnTo>
                  <a:pt x="3623" y="911"/>
                </a:lnTo>
                <a:lnTo>
                  <a:pt x="3633" y="1005"/>
                </a:lnTo>
                <a:lnTo>
                  <a:pt x="3639" y="1102"/>
                </a:lnTo>
                <a:lnTo>
                  <a:pt x="3644" y="1201"/>
                </a:lnTo>
                <a:lnTo>
                  <a:pt x="3645" y="1303"/>
                </a:lnTo>
                <a:lnTo>
                  <a:pt x="3644" y="1405"/>
                </a:lnTo>
                <a:lnTo>
                  <a:pt x="3639" y="1503"/>
                </a:lnTo>
                <a:lnTo>
                  <a:pt x="3633" y="1601"/>
                </a:lnTo>
                <a:lnTo>
                  <a:pt x="3623" y="1695"/>
                </a:lnTo>
                <a:lnTo>
                  <a:pt x="3612" y="1785"/>
                </a:lnTo>
                <a:lnTo>
                  <a:pt x="3597" y="1873"/>
                </a:lnTo>
                <a:lnTo>
                  <a:pt x="3581" y="1957"/>
                </a:lnTo>
                <a:lnTo>
                  <a:pt x="3562" y="2038"/>
                </a:lnTo>
                <a:lnTo>
                  <a:pt x="3542" y="2114"/>
                </a:lnTo>
                <a:lnTo>
                  <a:pt x="3520" y="2186"/>
                </a:lnTo>
                <a:lnTo>
                  <a:pt x="3495" y="2254"/>
                </a:lnTo>
                <a:lnTo>
                  <a:pt x="3469" y="2316"/>
                </a:lnTo>
                <a:lnTo>
                  <a:pt x="3441" y="2372"/>
                </a:lnTo>
                <a:lnTo>
                  <a:pt x="3413" y="2424"/>
                </a:lnTo>
                <a:lnTo>
                  <a:pt x="3383" y="2470"/>
                </a:lnTo>
                <a:lnTo>
                  <a:pt x="3351" y="2510"/>
                </a:lnTo>
                <a:lnTo>
                  <a:pt x="3317" y="2543"/>
                </a:lnTo>
                <a:lnTo>
                  <a:pt x="3284" y="2568"/>
                </a:lnTo>
                <a:lnTo>
                  <a:pt x="3249" y="2588"/>
                </a:lnTo>
                <a:lnTo>
                  <a:pt x="3214" y="2600"/>
                </a:lnTo>
                <a:lnTo>
                  <a:pt x="3176" y="2605"/>
                </a:lnTo>
                <a:lnTo>
                  <a:pt x="3179" y="2605"/>
                </a:lnTo>
                <a:lnTo>
                  <a:pt x="2884" y="2605"/>
                </a:lnTo>
                <a:lnTo>
                  <a:pt x="2882" y="2603"/>
                </a:lnTo>
                <a:lnTo>
                  <a:pt x="2874" y="2597"/>
                </a:lnTo>
                <a:lnTo>
                  <a:pt x="2863" y="2589"/>
                </a:lnTo>
                <a:lnTo>
                  <a:pt x="2845" y="2577"/>
                </a:lnTo>
                <a:lnTo>
                  <a:pt x="2824" y="2563"/>
                </a:lnTo>
                <a:lnTo>
                  <a:pt x="2799" y="2545"/>
                </a:lnTo>
                <a:lnTo>
                  <a:pt x="2769" y="2525"/>
                </a:lnTo>
                <a:lnTo>
                  <a:pt x="2734" y="2503"/>
                </a:lnTo>
                <a:lnTo>
                  <a:pt x="2696" y="2479"/>
                </a:lnTo>
                <a:lnTo>
                  <a:pt x="2653" y="2453"/>
                </a:lnTo>
                <a:lnTo>
                  <a:pt x="2607" y="2426"/>
                </a:lnTo>
                <a:lnTo>
                  <a:pt x="2556" y="2397"/>
                </a:lnTo>
                <a:lnTo>
                  <a:pt x="2502" y="2366"/>
                </a:lnTo>
                <a:lnTo>
                  <a:pt x="2443" y="2335"/>
                </a:lnTo>
                <a:lnTo>
                  <a:pt x="2382" y="2303"/>
                </a:lnTo>
                <a:lnTo>
                  <a:pt x="2317" y="2269"/>
                </a:lnTo>
                <a:lnTo>
                  <a:pt x="2247" y="2236"/>
                </a:lnTo>
                <a:lnTo>
                  <a:pt x="2176" y="2203"/>
                </a:lnTo>
                <a:lnTo>
                  <a:pt x="2100" y="2169"/>
                </a:lnTo>
                <a:lnTo>
                  <a:pt x="2023" y="2135"/>
                </a:lnTo>
                <a:lnTo>
                  <a:pt x="1941" y="2102"/>
                </a:lnTo>
                <a:lnTo>
                  <a:pt x="1857" y="2070"/>
                </a:lnTo>
                <a:lnTo>
                  <a:pt x="1770" y="2039"/>
                </a:lnTo>
                <a:lnTo>
                  <a:pt x="1680" y="2008"/>
                </a:lnTo>
                <a:lnTo>
                  <a:pt x="1587" y="1979"/>
                </a:lnTo>
                <a:lnTo>
                  <a:pt x="1492" y="1952"/>
                </a:lnTo>
                <a:lnTo>
                  <a:pt x="1395" y="1925"/>
                </a:lnTo>
                <a:lnTo>
                  <a:pt x="1296" y="1901"/>
                </a:lnTo>
                <a:lnTo>
                  <a:pt x="1193" y="1878"/>
                </a:lnTo>
                <a:lnTo>
                  <a:pt x="1178" y="1795"/>
                </a:lnTo>
                <a:lnTo>
                  <a:pt x="1166" y="1707"/>
                </a:lnTo>
                <a:lnTo>
                  <a:pt x="1156" y="1613"/>
                </a:lnTo>
                <a:lnTo>
                  <a:pt x="1150" y="1514"/>
                </a:lnTo>
                <a:lnTo>
                  <a:pt x="1145" y="1411"/>
                </a:lnTo>
                <a:lnTo>
                  <a:pt x="1143" y="1303"/>
                </a:lnTo>
                <a:lnTo>
                  <a:pt x="1145" y="1194"/>
                </a:lnTo>
                <a:lnTo>
                  <a:pt x="1150" y="1091"/>
                </a:lnTo>
                <a:lnTo>
                  <a:pt x="1156" y="993"/>
                </a:lnTo>
                <a:lnTo>
                  <a:pt x="1166" y="898"/>
                </a:lnTo>
                <a:lnTo>
                  <a:pt x="1178" y="810"/>
                </a:lnTo>
                <a:lnTo>
                  <a:pt x="1193" y="727"/>
                </a:lnTo>
                <a:lnTo>
                  <a:pt x="1296" y="705"/>
                </a:lnTo>
                <a:lnTo>
                  <a:pt x="1395" y="680"/>
                </a:lnTo>
                <a:lnTo>
                  <a:pt x="1492" y="654"/>
                </a:lnTo>
                <a:lnTo>
                  <a:pt x="1587" y="626"/>
                </a:lnTo>
                <a:lnTo>
                  <a:pt x="1680" y="597"/>
                </a:lnTo>
                <a:lnTo>
                  <a:pt x="1770" y="566"/>
                </a:lnTo>
                <a:lnTo>
                  <a:pt x="1857" y="535"/>
                </a:lnTo>
                <a:lnTo>
                  <a:pt x="1941" y="503"/>
                </a:lnTo>
                <a:lnTo>
                  <a:pt x="2023" y="470"/>
                </a:lnTo>
                <a:lnTo>
                  <a:pt x="2100" y="437"/>
                </a:lnTo>
                <a:lnTo>
                  <a:pt x="2176" y="402"/>
                </a:lnTo>
                <a:lnTo>
                  <a:pt x="2248" y="369"/>
                </a:lnTo>
                <a:lnTo>
                  <a:pt x="2317" y="336"/>
                </a:lnTo>
                <a:lnTo>
                  <a:pt x="2382" y="303"/>
                </a:lnTo>
                <a:lnTo>
                  <a:pt x="2443" y="271"/>
                </a:lnTo>
                <a:lnTo>
                  <a:pt x="2502" y="240"/>
                </a:lnTo>
                <a:lnTo>
                  <a:pt x="2556" y="209"/>
                </a:lnTo>
                <a:lnTo>
                  <a:pt x="2607" y="180"/>
                </a:lnTo>
                <a:lnTo>
                  <a:pt x="2653" y="152"/>
                </a:lnTo>
                <a:lnTo>
                  <a:pt x="2696" y="127"/>
                </a:lnTo>
                <a:lnTo>
                  <a:pt x="2734" y="102"/>
                </a:lnTo>
                <a:lnTo>
                  <a:pt x="2769" y="80"/>
                </a:lnTo>
                <a:lnTo>
                  <a:pt x="2799" y="60"/>
                </a:lnTo>
                <a:lnTo>
                  <a:pt x="2824" y="43"/>
                </a:lnTo>
                <a:lnTo>
                  <a:pt x="2845" y="28"/>
                </a:lnTo>
                <a:lnTo>
                  <a:pt x="2863" y="16"/>
                </a:lnTo>
                <a:lnTo>
                  <a:pt x="2874" y="8"/>
                </a:lnTo>
                <a:lnTo>
                  <a:pt x="2882" y="3"/>
                </a:lnTo>
                <a:lnTo>
                  <a:pt x="288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34"/>
          <p:cNvGrpSpPr>
            <a:grpSpLocks noChangeAspect="1"/>
          </p:cNvGrpSpPr>
          <p:nvPr/>
        </p:nvGrpSpPr>
        <p:grpSpPr bwMode="auto">
          <a:xfrm>
            <a:off x="8907084" y="2483734"/>
            <a:ext cx="403225" cy="665162"/>
            <a:chOff x="110" y="2376"/>
            <a:chExt cx="254" cy="419"/>
          </a:xfrm>
          <a:solidFill>
            <a:schemeClr val="bg1"/>
          </a:solidFill>
        </p:grpSpPr>
        <p:sp>
          <p:nvSpPr>
            <p:cNvPr id="63" name="Freeform 36"/>
            <p:cNvSpPr>
              <a:spLocks noEditPoints="1"/>
            </p:cNvSpPr>
            <p:nvPr/>
          </p:nvSpPr>
          <p:spPr bwMode="auto">
            <a:xfrm>
              <a:off x="110" y="2376"/>
              <a:ext cx="254" cy="419"/>
            </a:xfrm>
            <a:custGeom>
              <a:avLst/>
              <a:gdLst>
                <a:gd name="T0" fmla="*/ 952 w 2029"/>
                <a:gd name="T1" fmla="*/ 605 h 3349"/>
                <a:gd name="T2" fmla="*/ 875 w 2029"/>
                <a:gd name="T3" fmla="*/ 629 h 3349"/>
                <a:gd name="T4" fmla="*/ 808 w 2029"/>
                <a:gd name="T5" fmla="*/ 671 h 3349"/>
                <a:gd name="T6" fmla="*/ 756 w 2029"/>
                <a:gd name="T7" fmla="*/ 729 h 3349"/>
                <a:gd name="T8" fmla="*/ 723 w 2029"/>
                <a:gd name="T9" fmla="*/ 801 h 3349"/>
                <a:gd name="T10" fmla="*/ 711 w 2029"/>
                <a:gd name="T11" fmla="*/ 882 h 3349"/>
                <a:gd name="T12" fmla="*/ 723 w 2029"/>
                <a:gd name="T13" fmla="*/ 963 h 3349"/>
                <a:gd name="T14" fmla="*/ 756 w 2029"/>
                <a:gd name="T15" fmla="*/ 1034 h 3349"/>
                <a:gd name="T16" fmla="*/ 808 w 2029"/>
                <a:gd name="T17" fmla="*/ 1094 h 3349"/>
                <a:gd name="T18" fmla="*/ 875 w 2029"/>
                <a:gd name="T19" fmla="*/ 1136 h 3349"/>
                <a:gd name="T20" fmla="*/ 952 w 2029"/>
                <a:gd name="T21" fmla="*/ 1159 h 3349"/>
                <a:gd name="T22" fmla="*/ 1036 w 2029"/>
                <a:gd name="T23" fmla="*/ 1159 h 3349"/>
                <a:gd name="T24" fmla="*/ 1114 w 2029"/>
                <a:gd name="T25" fmla="*/ 1136 h 3349"/>
                <a:gd name="T26" fmla="*/ 1180 w 2029"/>
                <a:gd name="T27" fmla="*/ 1094 h 3349"/>
                <a:gd name="T28" fmla="*/ 1232 w 2029"/>
                <a:gd name="T29" fmla="*/ 1034 h 3349"/>
                <a:gd name="T30" fmla="*/ 1266 w 2029"/>
                <a:gd name="T31" fmla="*/ 963 h 3349"/>
                <a:gd name="T32" fmla="*/ 1277 w 2029"/>
                <a:gd name="T33" fmla="*/ 882 h 3349"/>
                <a:gd name="T34" fmla="*/ 1266 w 2029"/>
                <a:gd name="T35" fmla="*/ 801 h 3349"/>
                <a:gd name="T36" fmla="*/ 1232 w 2029"/>
                <a:gd name="T37" fmla="*/ 729 h 3349"/>
                <a:gd name="T38" fmla="*/ 1180 w 2029"/>
                <a:gd name="T39" fmla="*/ 671 h 3349"/>
                <a:gd name="T40" fmla="*/ 1114 w 2029"/>
                <a:gd name="T41" fmla="*/ 629 h 3349"/>
                <a:gd name="T42" fmla="*/ 1036 w 2029"/>
                <a:gd name="T43" fmla="*/ 605 h 3349"/>
                <a:gd name="T44" fmla="*/ 933 w 2029"/>
                <a:gd name="T45" fmla="*/ 0 h 3349"/>
                <a:gd name="T46" fmla="*/ 1043 w 2029"/>
                <a:gd name="T47" fmla="*/ 481 h 3349"/>
                <a:gd name="T48" fmla="*/ 1138 w 2029"/>
                <a:gd name="T49" fmla="*/ 506 h 3349"/>
                <a:gd name="T50" fmla="*/ 1224 w 2029"/>
                <a:gd name="T51" fmla="*/ 551 h 3349"/>
                <a:gd name="T52" fmla="*/ 1296 w 2029"/>
                <a:gd name="T53" fmla="*/ 615 h 3349"/>
                <a:gd name="T54" fmla="*/ 1350 w 2029"/>
                <a:gd name="T55" fmla="*/ 692 h 3349"/>
                <a:gd name="T56" fmla="*/ 1385 w 2029"/>
                <a:gd name="T57" fmla="*/ 782 h 3349"/>
                <a:gd name="T58" fmla="*/ 1397 w 2029"/>
                <a:gd name="T59" fmla="*/ 882 h 3349"/>
                <a:gd name="T60" fmla="*/ 1389 w 2029"/>
                <a:gd name="T61" fmla="*/ 967 h 3349"/>
                <a:gd name="T62" fmla="*/ 1362 w 2029"/>
                <a:gd name="T63" fmla="*/ 1045 h 3349"/>
                <a:gd name="T64" fmla="*/ 1785 w 2029"/>
                <a:gd name="T65" fmla="*/ 1611 h 3349"/>
                <a:gd name="T66" fmla="*/ 1873 w 2029"/>
                <a:gd name="T67" fmla="*/ 1470 h 3349"/>
                <a:gd name="T68" fmla="*/ 1785 w 2029"/>
                <a:gd name="T69" fmla="*/ 1838 h 3349"/>
                <a:gd name="T70" fmla="*/ 1605 w 2029"/>
                <a:gd name="T71" fmla="*/ 1698 h 3349"/>
                <a:gd name="T72" fmla="*/ 1909 w 2029"/>
                <a:gd name="T73" fmla="*/ 2816 h 3349"/>
                <a:gd name="T74" fmla="*/ 1758 w 2029"/>
                <a:gd name="T75" fmla="*/ 2878 h 3349"/>
                <a:gd name="T76" fmla="*/ 1015 w 2029"/>
                <a:gd name="T77" fmla="*/ 1310 h 3349"/>
                <a:gd name="T78" fmla="*/ 272 w 2029"/>
                <a:gd name="T79" fmla="*/ 2878 h 3349"/>
                <a:gd name="T80" fmla="*/ 121 w 2029"/>
                <a:gd name="T81" fmla="*/ 2816 h 3349"/>
                <a:gd name="T82" fmla="*/ 425 w 2029"/>
                <a:gd name="T83" fmla="*/ 1698 h 3349"/>
                <a:gd name="T84" fmla="*/ 237 w 2029"/>
                <a:gd name="T85" fmla="*/ 1838 h 3349"/>
                <a:gd name="T86" fmla="*/ 148 w 2029"/>
                <a:gd name="T87" fmla="*/ 1470 h 3349"/>
                <a:gd name="T88" fmla="*/ 237 w 2029"/>
                <a:gd name="T89" fmla="*/ 1611 h 3349"/>
                <a:gd name="T90" fmla="*/ 646 w 2029"/>
                <a:gd name="T91" fmla="*/ 1103 h 3349"/>
                <a:gd name="T92" fmla="*/ 603 w 2029"/>
                <a:gd name="T93" fmla="*/ 1022 h 3349"/>
                <a:gd name="T94" fmla="*/ 581 w 2029"/>
                <a:gd name="T95" fmla="*/ 931 h 3349"/>
                <a:gd name="T96" fmla="*/ 581 w 2029"/>
                <a:gd name="T97" fmla="*/ 831 h 3349"/>
                <a:gd name="T98" fmla="*/ 605 w 2029"/>
                <a:gd name="T99" fmla="*/ 736 h 3349"/>
                <a:gd name="T100" fmla="*/ 651 w 2029"/>
                <a:gd name="T101" fmla="*/ 652 h 3349"/>
                <a:gd name="T102" fmla="*/ 714 w 2029"/>
                <a:gd name="T103" fmla="*/ 581 h 3349"/>
                <a:gd name="T104" fmla="*/ 792 w 2029"/>
                <a:gd name="T105" fmla="*/ 526 h 3349"/>
                <a:gd name="T106" fmla="*/ 883 w 2029"/>
                <a:gd name="T107" fmla="*/ 491 h 3349"/>
                <a:gd name="T108" fmla="*/ 933 w 2029"/>
                <a:gd name="T109" fmla="*/ 0 h 3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9" h="3349">
                  <a:moveTo>
                    <a:pt x="995" y="602"/>
                  </a:moveTo>
                  <a:lnTo>
                    <a:pt x="952" y="605"/>
                  </a:lnTo>
                  <a:lnTo>
                    <a:pt x="912" y="614"/>
                  </a:lnTo>
                  <a:lnTo>
                    <a:pt x="875" y="629"/>
                  </a:lnTo>
                  <a:lnTo>
                    <a:pt x="839" y="648"/>
                  </a:lnTo>
                  <a:lnTo>
                    <a:pt x="808" y="671"/>
                  </a:lnTo>
                  <a:lnTo>
                    <a:pt x="781" y="699"/>
                  </a:lnTo>
                  <a:lnTo>
                    <a:pt x="756" y="729"/>
                  </a:lnTo>
                  <a:lnTo>
                    <a:pt x="737" y="764"/>
                  </a:lnTo>
                  <a:lnTo>
                    <a:pt x="723" y="801"/>
                  </a:lnTo>
                  <a:lnTo>
                    <a:pt x="713" y="841"/>
                  </a:lnTo>
                  <a:lnTo>
                    <a:pt x="711" y="882"/>
                  </a:lnTo>
                  <a:lnTo>
                    <a:pt x="713" y="923"/>
                  </a:lnTo>
                  <a:lnTo>
                    <a:pt x="723" y="963"/>
                  </a:lnTo>
                  <a:lnTo>
                    <a:pt x="737" y="1000"/>
                  </a:lnTo>
                  <a:lnTo>
                    <a:pt x="756" y="1034"/>
                  </a:lnTo>
                  <a:lnTo>
                    <a:pt x="781" y="1066"/>
                  </a:lnTo>
                  <a:lnTo>
                    <a:pt x="808" y="1094"/>
                  </a:lnTo>
                  <a:lnTo>
                    <a:pt x="839" y="1117"/>
                  </a:lnTo>
                  <a:lnTo>
                    <a:pt x="875" y="1136"/>
                  </a:lnTo>
                  <a:lnTo>
                    <a:pt x="912" y="1150"/>
                  </a:lnTo>
                  <a:lnTo>
                    <a:pt x="952" y="1159"/>
                  </a:lnTo>
                  <a:lnTo>
                    <a:pt x="995" y="1163"/>
                  </a:lnTo>
                  <a:lnTo>
                    <a:pt x="1036" y="1159"/>
                  </a:lnTo>
                  <a:lnTo>
                    <a:pt x="1076" y="1150"/>
                  </a:lnTo>
                  <a:lnTo>
                    <a:pt x="1114" y="1136"/>
                  </a:lnTo>
                  <a:lnTo>
                    <a:pt x="1149" y="1117"/>
                  </a:lnTo>
                  <a:lnTo>
                    <a:pt x="1180" y="1094"/>
                  </a:lnTo>
                  <a:lnTo>
                    <a:pt x="1208" y="1066"/>
                  </a:lnTo>
                  <a:lnTo>
                    <a:pt x="1232" y="1034"/>
                  </a:lnTo>
                  <a:lnTo>
                    <a:pt x="1252" y="1000"/>
                  </a:lnTo>
                  <a:lnTo>
                    <a:pt x="1266" y="963"/>
                  </a:lnTo>
                  <a:lnTo>
                    <a:pt x="1274" y="923"/>
                  </a:lnTo>
                  <a:lnTo>
                    <a:pt x="1277" y="882"/>
                  </a:lnTo>
                  <a:lnTo>
                    <a:pt x="1274" y="841"/>
                  </a:lnTo>
                  <a:lnTo>
                    <a:pt x="1266" y="801"/>
                  </a:lnTo>
                  <a:lnTo>
                    <a:pt x="1252" y="764"/>
                  </a:lnTo>
                  <a:lnTo>
                    <a:pt x="1232" y="729"/>
                  </a:lnTo>
                  <a:lnTo>
                    <a:pt x="1208" y="699"/>
                  </a:lnTo>
                  <a:lnTo>
                    <a:pt x="1180" y="671"/>
                  </a:lnTo>
                  <a:lnTo>
                    <a:pt x="1149" y="648"/>
                  </a:lnTo>
                  <a:lnTo>
                    <a:pt x="1114" y="629"/>
                  </a:lnTo>
                  <a:lnTo>
                    <a:pt x="1076" y="614"/>
                  </a:lnTo>
                  <a:lnTo>
                    <a:pt x="1036" y="605"/>
                  </a:lnTo>
                  <a:lnTo>
                    <a:pt x="995" y="602"/>
                  </a:lnTo>
                  <a:close/>
                  <a:moveTo>
                    <a:pt x="933" y="0"/>
                  </a:moveTo>
                  <a:lnTo>
                    <a:pt x="1043" y="0"/>
                  </a:lnTo>
                  <a:lnTo>
                    <a:pt x="1043" y="481"/>
                  </a:lnTo>
                  <a:lnTo>
                    <a:pt x="1092" y="491"/>
                  </a:lnTo>
                  <a:lnTo>
                    <a:pt x="1138" y="506"/>
                  </a:lnTo>
                  <a:lnTo>
                    <a:pt x="1182" y="526"/>
                  </a:lnTo>
                  <a:lnTo>
                    <a:pt x="1224" y="551"/>
                  </a:lnTo>
                  <a:lnTo>
                    <a:pt x="1261" y="581"/>
                  </a:lnTo>
                  <a:lnTo>
                    <a:pt x="1296" y="615"/>
                  </a:lnTo>
                  <a:lnTo>
                    <a:pt x="1324" y="652"/>
                  </a:lnTo>
                  <a:lnTo>
                    <a:pt x="1350" y="692"/>
                  </a:lnTo>
                  <a:lnTo>
                    <a:pt x="1371" y="736"/>
                  </a:lnTo>
                  <a:lnTo>
                    <a:pt x="1385" y="782"/>
                  </a:lnTo>
                  <a:lnTo>
                    <a:pt x="1394" y="831"/>
                  </a:lnTo>
                  <a:lnTo>
                    <a:pt x="1397" y="882"/>
                  </a:lnTo>
                  <a:lnTo>
                    <a:pt x="1395" y="924"/>
                  </a:lnTo>
                  <a:lnTo>
                    <a:pt x="1389" y="967"/>
                  </a:lnTo>
                  <a:lnTo>
                    <a:pt x="1377" y="1006"/>
                  </a:lnTo>
                  <a:lnTo>
                    <a:pt x="1362" y="1045"/>
                  </a:lnTo>
                  <a:lnTo>
                    <a:pt x="1573" y="1611"/>
                  </a:lnTo>
                  <a:lnTo>
                    <a:pt x="1785" y="1611"/>
                  </a:lnTo>
                  <a:lnTo>
                    <a:pt x="1785" y="1470"/>
                  </a:lnTo>
                  <a:lnTo>
                    <a:pt x="1873" y="1470"/>
                  </a:lnTo>
                  <a:lnTo>
                    <a:pt x="1873" y="1838"/>
                  </a:lnTo>
                  <a:lnTo>
                    <a:pt x="1785" y="1838"/>
                  </a:lnTo>
                  <a:lnTo>
                    <a:pt x="1785" y="1698"/>
                  </a:lnTo>
                  <a:lnTo>
                    <a:pt x="1605" y="1698"/>
                  </a:lnTo>
                  <a:lnTo>
                    <a:pt x="1929" y="2571"/>
                  </a:lnTo>
                  <a:lnTo>
                    <a:pt x="1909" y="2816"/>
                  </a:lnTo>
                  <a:lnTo>
                    <a:pt x="2029" y="3349"/>
                  </a:lnTo>
                  <a:lnTo>
                    <a:pt x="1758" y="2878"/>
                  </a:lnTo>
                  <a:lnTo>
                    <a:pt x="1563" y="2697"/>
                  </a:lnTo>
                  <a:lnTo>
                    <a:pt x="1015" y="1310"/>
                  </a:lnTo>
                  <a:lnTo>
                    <a:pt x="467" y="2697"/>
                  </a:lnTo>
                  <a:lnTo>
                    <a:pt x="272" y="2878"/>
                  </a:lnTo>
                  <a:lnTo>
                    <a:pt x="0" y="3349"/>
                  </a:lnTo>
                  <a:lnTo>
                    <a:pt x="121" y="2816"/>
                  </a:lnTo>
                  <a:lnTo>
                    <a:pt x="100" y="2571"/>
                  </a:lnTo>
                  <a:lnTo>
                    <a:pt x="425" y="1698"/>
                  </a:lnTo>
                  <a:lnTo>
                    <a:pt x="237" y="1698"/>
                  </a:lnTo>
                  <a:lnTo>
                    <a:pt x="237" y="1838"/>
                  </a:lnTo>
                  <a:lnTo>
                    <a:pt x="148" y="1838"/>
                  </a:lnTo>
                  <a:lnTo>
                    <a:pt x="148" y="1470"/>
                  </a:lnTo>
                  <a:lnTo>
                    <a:pt x="237" y="1470"/>
                  </a:lnTo>
                  <a:lnTo>
                    <a:pt x="237" y="1611"/>
                  </a:lnTo>
                  <a:lnTo>
                    <a:pt x="457" y="1611"/>
                  </a:lnTo>
                  <a:lnTo>
                    <a:pt x="646" y="1103"/>
                  </a:lnTo>
                  <a:lnTo>
                    <a:pt x="622" y="1064"/>
                  </a:lnTo>
                  <a:lnTo>
                    <a:pt x="603" y="1022"/>
                  </a:lnTo>
                  <a:lnTo>
                    <a:pt x="590" y="977"/>
                  </a:lnTo>
                  <a:lnTo>
                    <a:pt x="581" y="931"/>
                  </a:lnTo>
                  <a:lnTo>
                    <a:pt x="578" y="882"/>
                  </a:lnTo>
                  <a:lnTo>
                    <a:pt x="581" y="831"/>
                  </a:lnTo>
                  <a:lnTo>
                    <a:pt x="590" y="782"/>
                  </a:lnTo>
                  <a:lnTo>
                    <a:pt x="605" y="736"/>
                  </a:lnTo>
                  <a:lnTo>
                    <a:pt x="625" y="692"/>
                  </a:lnTo>
                  <a:lnTo>
                    <a:pt x="651" y="652"/>
                  </a:lnTo>
                  <a:lnTo>
                    <a:pt x="680" y="615"/>
                  </a:lnTo>
                  <a:lnTo>
                    <a:pt x="714" y="581"/>
                  </a:lnTo>
                  <a:lnTo>
                    <a:pt x="752" y="551"/>
                  </a:lnTo>
                  <a:lnTo>
                    <a:pt x="792" y="526"/>
                  </a:lnTo>
                  <a:lnTo>
                    <a:pt x="837" y="506"/>
                  </a:lnTo>
                  <a:lnTo>
                    <a:pt x="883" y="491"/>
                  </a:lnTo>
                  <a:lnTo>
                    <a:pt x="933" y="481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>
              <a:off x="217" y="2469"/>
              <a:ext cx="35" cy="35"/>
            </a:xfrm>
            <a:custGeom>
              <a:avLst/>
              <a:gdLst>
                <a:gd name="T0" fmla="*/ 141 w 280"/>
                <a:gd name="T1" fmla="*/ 0 h 276"/>
                <a:gd name="T2" fmla="*/ 169 w 280"/>
                <a:gd name="T3" fmla="*/ 2 h 276"/>
                <a:gd name="T4" fmla="*/ 194 w 280"/>
                <a:gd name="T5" fmla="*/ 11 h 276"/>
                <a:gd name="T6" fmla="*/ 218 w 280"/>
                <a:gd name="T7" fmla="*/ 24 h 276"/>
                <a:gd name="T8" fmla="*/ 239 w 280"/>
                <a:gd name="T9" fmla="*/ 41 h 276"/>
                <a:gd name="T10" fmla="*/ 255 w 280"/>
                <a:gd name="T11" fmla="*/ 61 h 276"/>
                <a:gd name="T12" fmla="*/ 268 w 280"/>
                <a:gd name="T13" fmla="*/ 84 h 276"/>
                <a:gd name="T14" fmla="*/ 277 w 280"/>
                <a:gd name="T15" fmla="*/ 111 h 276"/>
                <a:gd name="T16" fmla="*/ 280 w 280"/>
                <a:gd name="T17" fmla="*/ 138 h 276"/>
                <a:gd name="T18" fmla="*/ 277 w 280"/>
                <a:gd name="T19" fmla="*/ 166 h 276"/>
                <a:gd name="T20" fmla="*/ 268 w 280"/>
                <a:gd name="T21" fmla="*/ 192 h 276"/>
                <a:gd name="T22" fmla="*/ 255 w 280"/>
                <a:gd name="T23" fmla="*/ 215 h 276"/>
                <a:gd name="T24" fmla="*/ 239 w 280"/>
                <a:gd name="T25" fmla="*/ 236 h 276"/>
                <a:gd name="T26" fmla="*/ 218 w 280"/>
                <a:gd name="T27" fmla="*/ 252 h 276"/>
                <a:gd name="T28" fmla="*/ 194 w 280"/>
                <a:gd name="T29" fmla="*/ 265 h 276"/>
                <a:gd name="T30" fmla="*/ 169 w 280"/>
                <a:gd name="T31" fmla="*/ 273 h 276"/>
                <a:gd name="T32" fmla="*/ 141 w 280"/>
                <a:gd name="T33" fmla="*/ 276 h 276"/>
                <a:gd name="T34" fmla="*/ 112 w 280"/>
                <a:gd name="T35" fmla="*/ 273 h 276"/>
                <a:gd name="T36" fmla="*/ 86 w 280"/>
                <a:gd name="T37" fmla="*/ 265 h 276"/>
                <a:gd name="T38" fmla="*/ 63 w 280"/>
                <a:gd name="T39" fmla="*/ 252 h 276"/>
                <a:gd name="T40" fmla="*/ 41 w 280"/>
                <a:gd name="T41" fmla="*/ 236 h 276"/>
                <a:gd name="T42" fmla="*/ 24 w 280"/>
                <a:gd name="T43" fmla="*/ 215 h 276"/>
                <a:gd name="T44" fmla="*/ 11 w 280"/>
                <a:gd name="T45" fmla="*/ 192 h 276"/>
                <a:gd name="T46" fmla="*/ 4 w 280"/>
                <a:gd name="T47" fmla="*/ 166 h 276"/>
                <a:gd name="T48" fmla="*/ 0 w 280"/>
                <a:gd name="T49" fmla="*/ 138 h 276"/>
                <a:gd name="T50" fmla="*/ 4 w 280"/>
                <a:gd name="T51" fmla="*/ 111 h 276"/>
                <a:gd name="T52" fmla="*/ 11 w 280"/>
                <a:gd name="T53" fmla="*/ 84 h 276"/>
                <a:gd name="T54" fmla="*/ 24 w 280"/>
                <a:gd name="T55" fmla="*/ 61 h 276"/>
                <a:gd name="T56" fmla="*/ 41 w 280"/>
                <a:gd name="T57" fmla="*/ 41 h 276"/>
                <a:gd name="T58" fmla="*/ 63 w 280"/>
                <a:gd name="T59" fmla="*/ 24 h 276"/>
                <a:gd name="T60" fmla="*/ 86 w 280"/>
                <a:gd name="T61" fmla="*/ 11 h 276"/>
                <a:gd name="T62" fmla="*/ 112 w 280"/>
                <a:gd name="T63" fmla="*/ 2 h 276"/>
                <a:gd name="T64" fmla="*/ 141 w 280"/>
                <a:gd name="T6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0" h="276">
                  <a:moveTo>
                    <a:pt x="141" y="0"/>
                  </a:moveTo>
                  <a:lnTo>
                    <a:pt x="169" y="2"/>
                  </a:lnTo>
                  <a:lnTo>
                    <a:pt x="194" y="11"/>
                  </a:lnTo>
                  <a:lnTo>
                    <a:pt x="218" y="24"/>
                  </a:lnTo>
                  <a:lnTo>
                    <a:pt x="239" y="41"/>
                  </a:lnTo>
                  <a:lnTo>
                    <a:pt x="255" y="61"/>
                  </a:lnTo>
                  <a:lnTo>
                    <a:pt x="268" y="84"/>
                  </a:lnTo>
                  <a:lnTo>
                    <a:pt x="277" y="111"/>
                  </a:lnTo>
                  <a:lnTo>
                    <a:pt x="280" y="138"/>
                  </a:lnTo>
                  <a:lnTo>
                    <a:pt x="277" y="166"/>
                  </a:lnTo>
                  <a:lnTo>
                    <a:pt x="268" y="192"/>
                  </a:lnTo>
                  <a:lnTo>
                    <a:pt x="255" y="215"/>
                  </a:lnTo>
                  <a:lnTo>
                    <a:pt x="239" y="236"/>
                  </a:lnTo>
                  <a:lnTo>
                    <a:pt x="218" y="252"/>
                  </a:lnTo>
                  <a:lnTo>
                    <a:pt x="194" y="265"/>
                  </a:lnTo>
                  <a:lnTo>
                    <a:pt x="169" y="273"/>
                  </a:lnTo>
                  <a:lnTo>
                    <a:pt x="141" y="276"/>
                  </a:lnTo>
                  <a:lnTo>
                    <a:pt x="112" y="273"/>
                  </a:lnTo>
                  <a:lnTo>
                    <a:pt x="86" y="265"/>
                  </a:lnTo>
                  <a:lnTo>
                    <a:pt x="63" y="252"/>
                  </a:lnTo>
                  <a:lnTo>
                    <a:pt x="41" y="236"/>
                  </a:lnTo>
                  <a:lnTo>
                    <a:pt x="24" y="215"/>
                  </a:lnTo>
                  <a:lnTo>
                    <a:pt x="11" y="192"/>
                  </a:lnTo>
                  <a:lnTo>
                    <a:pt x="4" y="166"/>
                  </a:lnTo>
                  <a:lnTo>
                    <a:pt x="0" y="138"/>
                  </a:lnTo>
                  <a:lnTo>
                    <a:pt x="4" y="111"/>
                  </a:lnTo>
                  <a:lnTo>
                    <a:pt x="11" y="84"/>
                  </a:lnTo>
                  <a:lnTo>
                    <a:pt x="24" y="61"/>
                  </a:lnTo>
                  <a:lnTo>
                    <a:pt x="41" y="41"/>
                  </a:lnTo>
                  <a:lnTo>
                    <a:pt x="63" y="24"/>
                  </a:lnTo>
                  <a:lnTo>
                    <a:pt x="86" y="11"/>
                  </a:lnTo>
                  <a:lnTo>
                    <a:pt x="112" y="2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4" name="Title 4"/>
          <p:cNvSpPr txBox="1">
            <a:spLocks/>
          </p:cNvSpPr>
          <p:nvPr/>
        </p:nvSpPr>
        <p:spPr>
          <a:xfrm>
            <a:off x="2473354" y="172276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Correlations With External Factors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51395" y="6450511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38" y="3787452"/>
            <a:ext cx="3102006" cy="17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728" y="438877"/>
            <a:ext cx="4274688" cy="1221189"/>
          </a:xfrm>
        </p:spPr>
        <p:txBody>
          <a:bodyPr>
            <a:noAutofit/>
          </a:bodyPr>
          <a:lstStyle/>
          <a:p>
            <a:r>
              <a:rPr lang="en-US" sz="3600" dirty="0"/>
              <a:t>Team Selection Process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130" y="-3822"/>
            <a:ext cx="6824868" cy="687929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6954" y="2057400"/>
            <a:ext cx="3932237" cy="393150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focused on four counties split out by geography and by percent population category.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is based on the percent of Population receiving CalWORKs aid.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Combination of all four factors discussed in previous slide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68388" y="6492875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</p:spTree>
    <p:extLst>
      <p:ext uri="{BB962C8B-B14F-4D97-AF65-F5344CB8AC3E}">
        <p14:creationId xmlns:p14="http://schemas.microsoft.com/office/powerpoint/2010/main" val="152296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28"/>
          <p:cNvGrpSpPr>
            <a:grpSpLocks noChangeAspect="1"/>
          </p:cNvGrpSpPr>
          <p:nvPr/>
        </p:nvGrpSpPr>
        <p:grpSpPr bwMode="auto">
          <a:xfrm>
            <a:off x="732487" y="887648"/>
            <a:ext cx="10727026" cy="5340704"/>
            <a:chOff x="-2508" y="-1001"/>
            <a:chExt cx="12698" cy="6322"/>
          </a:xfrm>
          <a:solidFill>
            <a:schemeClr val="bg1">
              <a:lumMod val="65000"/>
              <a:alpha val="16000"/>
            </a:schemeClr>
          </a:solidFill>
        </p:grpSpPr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815840" y="2275794"/>
            <a:ext cx="1280160" cy="128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0" y="2275794"/>
            <a:ext cx="1280160" cy="12828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15840" y="3558683"/>
            <a:ext cx="1280160" cy="12828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3558683"/>
            <a:ext cx="1280160" cy="12828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 rot="16200000">
            <a:off x="4609759" y="789553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7376160" y="2277158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rot="5400000">
            <a:off x="5889919" y="5046288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 rot="10800000">
            <a:off x="3123518" y="3560047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6096001" y="4841572"/>
            <a:ext cx="1280160" cy="214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5400000">
            <a:off x="4068626" y="4090263"/>
            <a:ext cx="1280160" cy="2142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16200000">
            <a:off x="6843214" y="2808739"/>
            <a:ext cx="1280160" cy="214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flipH="1" flipV="1">
            <a:off x="4815839" y="2060160"/>
            <a:ext cx="1280160" cy="2142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15838" y="1084540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83294" y="2408041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5999" y="5052978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36733" y="3689566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43518" y="942708"/>
            <a:ext cx="5729212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Angeles County –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Located in Southern California, home to the rich and famous and the capital of the entertainment industry – most populated county in 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26336" y="4229600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Fresno County –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Located in Central California, knows to be one of the less affluent parts of the state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60267" y="5084501"/>
            <a:ext cx="3610596" cy="1193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Francisco County-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wealthiest counties in the state near Silicon Valley and Wine Country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2619" y="887648"/>
            <a:ext cx="3610596" cy="2232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Siskiyou County-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Northern California, rural and an agriculture based economy – one of California’s least populated counties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5133215" y="3856434"/>
            <a:ext cx="668338" cy="687387"/>
          </a:xfrm>
          <a:custGeom>
            <a:avLst/>
            <a:gdLst>
              <a:gd name="T0" fmla="*/ 1078 w 3366"/>
              <a:gd name="T1" fmla="*/ 2244 h 3464"/>
              <a:gd name="T2" fmla="*/ 1804 w 3366"/>
              <a:gd name="T3" fmla="*/ 2131 h 3464"/>
              <a:gd name="T4" fmla="*/ 1741 w 3366"/>
              <a:gd name="T5" fmla="*/ 452 h 3464"/>
              <a:gd name="T6" fmla="*/ 1878 w 3366"/>
              <a:gd name="T7" fmla="*/ 927 h 3464"/>
              <a:gd name="T8" fmla="*/ 1741 w 3366"/>
              <a:gd name="T9" fmla="*/ 452 h 3464"/>
              <a:gd name="T10" fmla="*/ 281 w 3366"/>
              <a:gd name="T11" fmla="*/ 3183 h 3464"/>
              <a:gd name="T12" fmla="*/ 2387 w 3366"/>
              <a:gd name="T13" fmla="*/ 1716 h 3464"/>
              <a:gd name="T14" fmla="*/ 2088 w 3366"/>
              <a:gd name="T15" fmla="*/ 2021 h 3464"/>
              <a:gd name="T16" fmla="*/ 1886 w 3366"/>
              <a:gd name="T17" fmla="*/ 2215 h 3464"/>
              <a:gd name="T18" fmla="*/ 2088 w 3366"/>
              <a:gd name="T19" fmla="*/ 2463 h 3464"/>
              <a:gd name="T20" fmla="*/ 580 w 3366"/>
              <a:gd name="T21" fmla="*/ 2604 h 3464"/>
              <a:gd name="T22" fmla="*/ 870 w 3366"/>
              <a:gd name="T23" fmla="*/ 2463 h 3464"/>
              <a:gd name="T24" fmla="*/ 580 w 3366"/>
              <a:gd name="T25" fmla="*/ 2021 h 3464"/>
              <a:gd name="T26" fmla="*/ 1110 w 3366"/>
              <a:gd name="T27" fmla="*/ 1880 h 3464"/>
              <a:gd name="T28" fmla="*/ 1366 w 3366"/>
              <a:gd name="T29" fmla="*/ 1438 h 3464"/>
              <a:gd name="T30" fmla="*/ 580 w 3366"/>
              <a:gd name="T31" fmla="*/ 1296 h 3464"/>
              <a:gd name="T32" fmla="*/ 1666 w 3366"/>
              <a:gd name="T33" fmla="*/ 1138 h 3464"/>
              <a:gd name="T34" fmla="*/ 1532 w 3366"/>
              <a:gd name="T35" fmla="*/ 281 h 3464"/>
              <a:gd name="T36" fmla="*/ 0 w 3366"/>
              <a:gd name="T37" fmla="*/ 0 h 3464"/>
              <a:gd name="T38" fmla="*/ 2241 w 3366"/>
              <a:gd name="T39" fmla="*/ 565 h 3464"/>
              <a:gd name="T40" fmla="*/ 2661 w 3366"/>
              <a:gd name="T41" fmla="*/ 150 h 3464"/>
              <a:gd name="T42" fmla="*/ 2712 w 3366"/>
              <a:gd name="T43" fmla="*/ 117 h 3464"/>
              <a:gd name="T44" fmla="*/ 2765 w 3366"/>
              <a:gd name="T45" fmla="*/ 97 h 3464"/>
              <a:gd name="T46" fmla="*/ 2816 w 3366"/>
              <a:gd name="T47" fmla="*/ 90 h 3464"/>
              <a:gd name="T48" fmla="*/ 2863 w 3366"/>
              <a:gd name="T49" fmla="*/ 100 h 3464"/>
              <a:gd name="T50" fmla="*/ 2900 w 3366"/>
              <a:gd name="T51" fmla="*/ 125 h 3464"/>
              <a:gd name="T52" fmla="*/ 3347 w 3366"/>
              <a:gd name="T53" fmla="*/ 578 h 3464"/>
              <a:gd name="T54" fmla="*/ 3364 w 3366"/>
              <a:gd name="T55" fmla="*/ 626 h 3464"/>
              <a:gd name="T56" fmla="*/ 3363 w 3366"/>
              <a:gd name="T57" fmla="*/ 680 h 3464"/>
              <a:gd name="T58" fmla="*/ 3344 w 3366"/>
              <a:gd name="T59" fmla="*/ 739 h 3464"/>
              <a:gd name="T60" fmla="*/ 3310 w 3366"/>
              <a:gd name="T61" fmla="*/ 796 h 3464"/>
              <a:gd name="T62" fmla="*/ 2668 w 3366"/>
              <a:gd name="T63" fmla="*/ 1437 h 3464"/>
              <a:gd name="T64" fmla="*/ 0 w 3366"/>
              <a:gd name="T65" fmla="*/ 3464 h 3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66" h="3464">
                <a:moveTo>
                  <a:pt x="1323" y="1647"/>
                </a:moveTo>
                <a:lnTo>
                  <a:pt x="1078" y="2244"/>
                </a:lnTo>
                <a:lnTo>
                  <a:pt x="1207" y="2372"/>
                </a:lnTo>
                <a:lnTo>
                  <a:pt x="1804" y="2131"/>
                </a:lnTo>
                <a:lnTo>
                  <a:pt x="1323" y="1647"/>
                </a:lnTo>
                <a:close/>
                <a:moveTo>
                  <a:pt x="1741" y="452"/>
                </a:moveTo>
                <a:lnTo>
                  <a:pt x="1741" y="927"/>
                </a:lnTo>
                <a:lnTo>
                  <a:pt x="1878" y="927"/>
                </a:lnTo>
                <a:lnTo>
                  <a:pt x="2041" y="763"/>
                </a:lnTo>
                <a:lnTo>
                  <a:pt x="1741" y="452"/>
                </a:lnTo>
                <a:close/>
                <a:moveTo>
                  <a:pt x="281" y="281"/>
                </a:moveTo>
                <a:lnTo>
                  <a:pt x="281" y="3183"/>
                </a:lnTo>
                <a:lnTo>
                  <a:pt x="2387" y="3183"/>
                </a:lnTo>
                <a:lnTo>
                  <a:pt x="2387" y="1716"/>
                </a:lnTo>
                <a:lnTo>
                  <a:pt x="2088" y="2014"/>
                </a:lnTo>
                <a:lnTo>
                  <a:pt x="2088" y="2021"/>
                </a:lnTo>
                <a:lnTo>
                  <a:pt x="2082" y="2021"/>
                </a:lnTo>
                <a:lnTo>
                  <a:pt x="1886" y="2215"/>
                </a:lnTo>
                <a:lnTo>
                  <a:pt x="1275" y="2463"/>
                </a:lnTo>
                <a:lnTo>
                  <a:pt x="2088" y="2463"/>
                </a:lnTo>
                <a:lnTo>
                  <a:pt x="2088" y="2604"/>
                </a:lnTo>
                <a:lnTo>
                  <a:pt x="580" y="2604"/>
                </a:lnTo>
                <a:lnTo>
                  <a:pt x="580" y="2463"/>
                </a:lnTo>
                <a:lnTo>
                  <a:pt x="870" y="2463"/>
                </a:lnTo>
                <a:lnTo>
                  <a:pt x="1052" y="2021"/>
                </a:lnTo>
                <a:lnTo>
                  <a:pt x="580" y="2021"/>
                </a:lnTo>
                <a:lnTo>
                  <a:pt x="580" y="1880"/>
                </a:lnTo>
                <a:lnTo>
                  <a:pt x="1110" y="1880"/>
                </a:lnTo>
                <a:lnTo>
                  <a:pt x="1238" y="1564"/>
                </a:lnTo>
                <a:lnTo>
                  <a:pt x="1366" y="1438"/>
                </a:lnTo>
                <a:lnTo>
                  <a:pt x="580" y="1438"/>
                </a:lnTo>
                <a:lnTo>
                  <a:pt x="580" y="1296"/>
                </a:lnTo>
                <a:lnTo>
                  <a:pt x="1506" y="1296"/>
                </a:lnTo>
                <a:lnTo>
                  <a:pt x="1666" y="1138"/>
                </a:lnTo>
                <a:lnTo>
                  <a:pt x="1532" y="1138"/>
                </a:lnTo>
                <a:lnTo>
                  <a:pt x="1532" y="281"/>
                </a:lnTo>
                <a:lnTo>
                  <a:pt x="281" y="281"/>
                </a:lnTo>
                <a:close/>
                <a:moveTo>
                  <a:pt x="0" y="0"/>
                </a:moveTo>
                <a:lnTo>
                  <a:pt x="1696" y="0"/>
                </a:lnTo>
                <a:lnTo>
                  <a:pt x="2241" y="565"/>
                </a:lnTo>
                <a:lnTo>
                  <a:pt x="2637" y="171"/>
                </a:lnTo>
                <a:lnTo>
                  <a:pt x="2661" y="150"/>
                </a:lnTo>
                <a:lnTo>
                  <a:pt x="2686" y="131"/>
                </a:lnTo>
                <a:lnTo>
                  <a:pt x="2712" y="117"/>
                </a:lnTo>
                <a:lnTo>
                  <a:pt x="2739" y="104"/>
                </a:lnTo>
                <a:lnTo>
                  <a:pt x="2765" y="97"/>
                </a:lnTo>
                <a:lnTo>
                  <a:pt x="2791" y="91"/>
                </a:lnTo>
                <a:lnTo>
                  <a:pt x="2816" y="90"/>
                </a:lnTo>
                <a:lnTo>
                  <a:pt x="2840" y="93"/>
                </a:lnTo>
                <a:lnTo>
                  <a:pt x="2863" y="100"/>
                </a:lnTo>
                <a:lnTo>
                  <a:pt x="2882" y="110"/>
                </a:lnTo>
                <a:lnTo>
                  <a:pt x="2900" y="125"/>
                </a:lnTo>
                <a:lnTo>
                  <a:pt x="3332" y="558"/>
                </a:lnTo>
                <a:lnTo>
                  <a:pt x="3347" y="578"/>
                </a:lnTo>
                <a:lnTo>
                  <a:pt x="3358" y="600"/>
                </a:lnTo>
                <a:lnTo>
                  <a:pt x="3364" y="626"/>
                </a:lnTo>
                <a:lnTo>
                  <a:pt x="3366" y="652"/>
                </a:lnTo>
                <a:lnTo>
                  <a:pt x="3363" y="680"/>
                </a:lnTo>
                <a:lnTo>
                  <a:pt x="3356" y="710"/>
                </a:lnTo>
                <a:lnTo>
                  <a:pt x="3344" y="739"/>
                </a:lnTo>
                <a:lnTo>
                  <a:pt x="3329" y="767"/>
                </a:lnTo>
                <a:lnTo>
                  <a:pt x="3310" y="796"/>
                </a:lnTo>
                <a:lnTo>
                  <a:pt x="3286" y="822"/>
                </a:lnTo>
                <a:lnTo>
                  <a:pt x="2668" y="1437"/>
                </a:lnTo>
                <a:lnTo>
                  <a:pt x="2668" y="3464"/>
                </a:lnTo>
                <a:lnTo>
                  <a:pt x="0" y="346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"/>
          <p:cNvSpPr>
            <a:spLocks noEditPoints="1"/>
          </p:cNvSpPr>
          <p:nvPr/>
        </p:nvSpPr>
        <p:spPr bwMode="auto">
          <a:xfrm>
            <a:off x="5130834" y="2664253"/>
            <a:ext cx="673100" cy="503238"/>
          </a:xfrm>
          <a:custGeom>
            <a:avLst/>
            <a:gdLst>
              <a:gd name="T0" fmla="*/ 2212 w 3390"/>
              <a:gd name="T1" fmla="*/ 1401 h 2540"/>
              <a:gd name="T2" fmla="*/ 2082 w 3390"/>
              <a:gd name="T3" fmla="*/ 1890 h 2540"/>
              <a:gd name="T4" fmla="*/ 2394 w 3390"/>
              <a:gd name="T5" fmla="*/ 2275 h 2540"/>
              <a:gd name="T6" fmla="*/ 2900 w 3390"/>
              <a:gd name="T7" fmla="*/ 2249 h 2540"/>
              <a:gd name="T8" fmla="*/ 3170 w 3390"/>
              <a:gd name="T9" fmla="*/ 1832 h 2540"/>
              <a:gd name="T10" fmla="*/ 2991 w 3390"/>
              <a:gd name="T11" fmla="*/ 1361 h 2540"/>
              <a:gd name="T12" fmla="*/ 707 w 3390"/>
              <a:gd name="T13" fmla="*/ 1223 h 2540"/>
              <a:gd name="T14" fmla="*/ 290 w 3390"/>
              <a:gd name="T15" fmla="*/ 1493 h 2540"/>
              <a:gd name="T16" fmla="*/ 264 w 3390"/>
              <a:gd name="T17" fmla="*/ 1999 h 2540"/>
              <a:gd name="T18" fmla="*/ 649 w 3390"/>
              <a:gd name="T19" fmla="*/ 2312 h 2540"/>
              <a:gd name="T20" fmla="*/ 1137 w 3390"/>
              <a:gd name="T21" fmla="*/ 2182 h 2540"/>
              <a:gd name="T22" fmla="*/ 1316 w 3390"/>
              <a:gd name="T23" fmla="*/ 1712 h 2540"/>
              <a:gd name="T24" fmla="*/ 1046 w 3390"/>
              <a:gd name="T25" fmla="*/ 1295 h 2540"/>
              <a:gd name="T26" fmla="*/ 1556 w 3390"/>
              <a:gd name="T27" fmla="*/ 896 h 2540"/>
              <a:gd name="T28" fmla="*/ 1337 w 3390"/>
              <a:gd name="T29" fmla="*/ 1029 h 2540"/>
              <a:gd name="T30" fmla="*/ 1556 w 3390"/>
              <a:gd name="T31" fmla="*/ 1160 h 2540"/>
              <a:gd name="T32" fmla="*/ 1947 w 3390"/>
              <a:gd name="T33" fmla="*/ 1130 h 2540"/>
              <a:gd name="T34" fmla="*/ 2024 w 3390"/>
              <a:gd name="T35" fmla="*/ 973 h 2540"/>
              <a:gd name="T36" fmla="*/ 1695 w 3390"/>
              <a:gd name="T37" fmla="*/ 886 h 2540"/>
              <a:gd name="T38" fmla="*/ 1950 w 3390"/>
              <a:gd name="T39" fmla="*/ 406 h 2540"/>
              <a:gd name="T40" fmla="*/ 2007 w 3390"/>
              <a:gd name="T41" fmla="*/ 460 h 2540"/>
              <a:gd name="T42" fmla="*/ 2283 w 3390"/>
              <a:gd name="T43" fmla="*/ 342 h 2540"/>
              <a:gd name="T44" fmla="*/ 2422 w 3390"/>
              <a:gd name="T45" fmla="*/ 372 h 2540"/>
              <a:gd name="T46" fmla="*/ 2439 w 3390"/>
              <a:gd name="T47" fmla="*/ 294 h 2540"/>
              <a:gd name="T48" fmla="*/ 2260 w 3390"/>
              <a:gd name="T49" fmla="*/ 260 h 2540"/>
              <a:gd name="T50" fmla="*/ 954 w 3390"/>
              <a:gd name="T51" fmla="*/ 292 h 2540"/>
              <a:gd name="T52" fmla="*/ 955 w 3390"/>
              <a:gd name="T53" fmla="*/ 371 h 2540"/>
              <a:gd name="T54" fmla="*/ 1078 w 3390"/>
              <a:gd name="T55" fmla="*/ 346 h 2540"/>
              <a:gd name="T56" fmla="*/ 1326 w 3390"/>
              <a:gd name="T57" fmla="*/ 400 h 2540"/>
              <a:gd name="T58" fmla="*/ 1445 w 3390"/>
              <a:gd name="T59" fmla="*/ 441 h 2540"/>
              <a:gd name="T60" fmla="*/ 1225 w 3390"/>
              <a:gd name="T61" fmla="*/ 268 h 2540"/>
              <a:gd name="T62" fmla="*/ 1449 w 3390"/>
              <a:gd name="T63" fmla="*/ 92 h 2540"/>
              <a:gd name="T64" fmla="*/ 1505 w 3390"/>
              <a:gd name="T65" fmla="*/ 324 h 2540"/>
              <a:gd name="T66" fmla="*/ 1529 w 3390"/>
              <a:gd name="T67" fmla="*/ 705 h 2540"/>
              <a:gd name="T68" fmla="*/ 1626 w 3390"/>
              <a:gd name="T69" fmla="*/ 626 h 2540"/>
              <a:gd name="T70" fmla="*/ 1745 w 3390"/>
              <a:gd name="T71" fmla="*/ 610 h 2540"/>
              <a:gd name="T72" fmla="*/ 1828 w 3390"/>
              <a:gd name="T73" fmla="*/ 699 h 2540"/>
              <a:gd name="T74" fmla="*/ 1879 w 3390"/>
              <a:gd name="T75" fmla="*/ 406 h 2540"/>
              <a:gd name="T76" fmla="*/ 1904 w 3390"/>
              <a:gd name="T77" fmla="*/ 153 h 2540"/>
              <a:gd name="T78" fmla="*/ 2166 w 3390"/>
              <a:gd name="T79" fmla="*/ 1 h 2540"/>
              <a:gd name="T80" fmla="*/ 2396 w 3390"/>
              <a:gd name="T81" fmla="*/ 155 h 2540"/>
              <a:gd name="T82" fmla="*/ 2582 w 3390"/>
              <a:gd name="T83" fmla="*/ 410 h 2540"/>
              <a:gd name="T84" fmla="*/ 2844 w 3390"/>
              <a:gd name="T85" fmla="*/ 783 h 2540"/>
              <a:gd name="T86" fmla="*/ 3126 w 3390"/>
              <a:gd name="T87" fmla="*/ 1187 h 2540"/>
              <a:gd name="T88" fmla="*/ 3292 w 3390"/>
              <a:gd name="T89" fmla="*/ 1426 h 2540"/>
              <a:gd name="T90" fmla="*/ 3390 w 3390"/>
              <a:gd name="T91" fmla="*/ 1772 h 2540"/>
              <a:gd name="T92" fmla="*/ 3166 w 3390"/>
              <a:gd name="T93" fmla="*/ 2314 h 2540"/>
              <a:gd name="T94" fmla="*/ 2624 w 3390"/>
              <a:gd name="T95" fmla="*/ 2540 h 2540"/>
              <a:gd name="T96" fmla="*/ 2082 w 3390"/>
              <a:gd name="T97" fmla="*/ 2314 h 2540"/>
              <a:gd name="T98" fmla="*/ 1859 w 3390"/>
              <a:gd name="T99" fmla="*/ 1772 h 2540"/>
              <a:gd name="T100" fmla="*/ 1805 w 3390"/>
              <a:gd name="T101" fmla="*/ 1469 h 2540"/>
              <a:gd name="T102" fmla="*/ 1547 w 3390"/>
              <a:gd name="T103" fmla="*/ 1507 h 2540"/>
              <a:gd name="T104" fmla="*/ 1468 w 3390"/>
              <a:gd name="T105" fmla="*/ 2101 h 2540"/>
              <a:gd name="T106" fmla="*/ 1039 w 3390"/>
              <a:gd name="T107" fmla="*/ 2491 h 2540"/>
              <a:gd name="T108" fmla="*/ 442 w 3390"/>
              <a:gd name="T109" fmla="*/ 2466 h 2540"/>
              <a:gd name="T110" fmla="*/ 48 w 3390"/>
              <a:gd name="T111" fmla="*/ 2039 h 2540"/>
              <a:gd name="T112" fmla="*/ 34 w 3390"/>
              <a:gd name="T113" fmla="*/ 1579 h 2540"/>
              <a:gd name="T114" fmla="*/ 170 w 3390"/>
              <a:gd name="T115" fmla="*/ 1318 h 2540"/>
              <a:gd name="T116" fmla="*/ 413 w 3390"/>
              <a:gd name="T117" fmla="*/ 972 h 2540"/>
              <a:gd name="T118" fmla="*/ 703 w 3390"/>
              <a:gd name="T119" fmla="*/ 558 h 2540"/>
              <a:gd name="T120" fmla="*/ 888 w 3390"/>
              <a:gd name="T121" fmla="*/ 294 h 2540"/>
              <a:gd name="T122" fmla="*/ 1124 w 3390"/>
              <a:gd name="T123" fmla="*/ 34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540">
                <a:moveTo>
                  <a:pt x="2622" y="1219"/>
                </a:moveTo>
                <a:lnTo>
                  <a:pt x="2561" y="1223"/>
                </a:lnTo>
                <a:lnTo>
                  <a:pt x="2503" y="1232"/>
                </a:lnTo>
                <a:lnTo>
                  <a:pt x="2447" y="1248"/>
                </a:lnTo>
                <a:lnTo>
                  <a:pt x="2394" y="1269"/>
                </a:lnTo>
                <a:lnTo>
                  <a:pt x="2343" y="1295"/>
                </a:lnTo>
                <a:lnTo>
                  <a:pt x="2296" y="1326"/>
                </a:lnTo>
                <a:lnTo>
                  <a:pt x="2252" y="1361"/>
                </a:lnTo>
                <a:lnTo>
                  <a:pt x="2212" y="1401"/>
                </a:lnTo>
                <a:lnTo>
                  <a:pt x="2176" y="1446"/>
                </a:lnTo>
                <a:lnTo>
                  <a:pt x="2144" y="1493"/>
                </a:lnTo>
                <a:lnTo>
                  <a:pt x="2118" y="1544"/>
                </a:lnTo>
                <a:lnTo>
                  <a:pt x="2097" y="1597"/>
                </a:lnTo>
                <a:lnTo>
                  <a:pt x="2082" y="1653"/>
                </a:lnTo>
                <a:lnTo>
                  <a:pt x="2073" y="1712"/>
                </a:lnTo>
                <a:lnTo>
                  <a:pt x="2070" y="1772"/>
                </a:lnTo>
                <a:lnTo>
                  <a:pt x="2073" y="1832"/>
                </a:lnTo>
                <a:lnTo>
                  <a:pt x="2082" y="1890"/>
                </a:lnTo>
                <a:lnTo>
                  <a:pt x="2097" y="1947"/>
                </a:lnTo>
                <a:lnTo>
                  <a:pt x="2118" y="1999"/>
                </a:lnTo>
                <a:lnTo>
                  <a:pt x="2144" y="2051"/>
                </a:lnTo>
                <a:lnTo>
                  <a:pt x="2176" y="2098"/>
                </a:lnTo>
                <a:lnTo>
                  <a:pt x="2212" y="2142"/>
                </a:lnTo>
                <a:lnTo>
                  <a:pt x="2252" y="2182"/>
                </a:lnTo>
                <a:lnTo>
                  <a:pt x="2296" y="2218"/>
                </a:lnTo>
                <a:lnTo>
                  <a:pt x="2343" y="2249"/>
                </a:lnTo>
                <a:lnTo>
                  <a:pt x="2394" y="2275"/>
                </a:lnTo>
                <a:lnTo>
                  <a:pt x="2447" y="2296"/>
                </a:lnTo>
                <a:lnTo>
                  <a:pt x="2503" y="2312"/>
                </a:lnTo>
                <a:lnTo>
                  <a:pt x="2561" y="2322"/>
                </a:lnTo>
                <a:lnTo>
                  <a:pt x="2622" y="2325"/>
                </a:lnTo>
                <a:lnTo>
                  <a:pt x="2682" y="2322"/>
                </a:lnTo>
                <a:lnTo>
                  <a:pt x="2740" y="2312"/>
                </a:lnTo>
                <a:lnTo>
                  <a:pt x="2795" y="2296"/>
                </a:lnTo>
                <a:lnTo>
                  <a:pt x="2849" y="2275"/>
                </a:lnTo>
                <a:lnTo>
                  <a:pt x="2900" y="2249"/>
                </a:lnTo>
                <a:lnTo>
                  <a:pt x="2947" y="2218"/>
                </a:lnTo>
                <a:lnTo>
                  <a:pt x="2991" y="2182"/>
                </a:lnTo>
                <a:lnTo>
                  <a:pt x="3031" y="2142"/>
                </a:lnTo>
                <a:lnTo>
                  <a:pt x="3067" y="2098"/>
                </a:lnTo>
                <a:lnTo>
                  <a:pt x="3098" y="2051"/>
                </a:lnTo>
                <a:lnTo>
                  <a:pt x="3125" y="1999"/>
                </a:lnTo>
                <a:lnTo>
                  <a:pt x="3146" y="1947"/>
                </a:lnTo>
                <a:lnTo>
                  <a:pt x="3161" y="1890"/>
                </a:lnTo>
                <a:lnTo>
                  <a:pt x="3170" y="1832"/>
                </a:lnTo>
                <a:lnTo>
                  <a:pt x="3173" y="1772"/>
                </a:lnTo>
                <a:lnTo>
                  <a:pt x="3170" y="1712"/>
                </a:lnTo>
                <a:lnTo>
                  <a:pt x="3161" y="1653"/>
                </a:lnTo>
                <a:lnTo>
                  <a:pt x="3146" y="1597"/>
                </a:lnTo>
                <a:lnTo>
                  <a:pt x="3125" y="1544"/>
                </a:lnTo>
                <a:lnTo>
                  <a:pt x="3098" y="1493"/>
                </a:lnTo>
                <a:lnTo>
                  <a:pt x="3067" y="1446"/>
                </a:lnTo>
                <a:lnTo>
                  <a:pt x="3031" y="1401"/>
                </a:lnTo>
                <a:lnTo>
                  <a:pt x="2991" y="1361"/>
                </a:lnTo>
                <a:lnTo>
                  <a:pt x="2947" y="1326"/>
                </a:lnTo>
                <a:lnTo>
                  <a:pt x="2900" y="1295"/>
                </a:lnTo>
                <a:lnTo>
                  <a:pt x="2849" y="1269"/>
                </a:lnTo>
                <a:lnTo>
                  <a:pt x="2795" y="1248"/>
                </a:lnTo>
                <a:lnTo>
                  <a:pt x="2740" y="1232"/>
                </a:lnTo>
                <a:lnTo>
                  <a:pt x="2682" y="1223"/>
                </a:lnTo>
                <a:lnTo>
                  <a:pt x="2622" y="1219"/>
                </a:lnTo>
                <a:close/>
                <a:moveTo>
                  <a:pt x="767" y="1219"/>
                </a:moveTo>
                <a:lnTo>
                  <a:pt x="707" y="1223"/>
                </a:lnTo>
                <a:lnTo>
                  <a:pt x="649" y="1232"/>
                </a:lnTo>
                <a:lnTo>
                  <a:pt x="593" y="1248"/>
                </a:lnTo>
                <a:lnTo>
                  <a:pt x="540" y="1269"/>
                </a:lnTo>
                <a:lnTo>
                  <a:pt x="489" y="1295"/>
                </a:lnTo>
                <a:lnTo>
                  <a:pt x="441" y="1326"/>
                </a:lnTo>
                <a:lnTo>
                  <a:pt x="398" y="1361"/>
                </a:lnTo>
                <a:lnTo>
                  <a:pt x="358" y="1401"/>
                </a:lnTo>
                <a:lnTo>
                  <a:pt x="322" y="1446"/>
                </a:lnTo>
                <a:lnTo>
                  <a:pt x="290" y="1493"/>
                </a:lnTo>
                <a:lnTo>
                  <a:pt x="264" y="1544"/>
                </a:lnTo>
                <a:lnTo>
                  <a:pt x="243" y="1597"/>
                </a:lnTo>
                <a:lnTo>
                  <a:pt x="228" y="1653"/>
                </a:lnTo>
                <a:lnTo>
                  <a:pt x="219" y="1712"/>
                </a:lnTo>
                <a:lnTo>
                  <a:pt x="216" y="1772"/>
                </a:lnTo>
                <a:lnTo>
                  <a:pt x="219" y="1832"/>
                </a:lnTo>
                <a:lnTo>
                  <a:pt x="228" y="1890"/>
                </a:lnTo>
                <a:lnTo>
                  <a:pt x="243" y="1947"/>
                </a:lnTo>
                <a:lnTo>
                  <a:pt x="264" y="1999"/>
                </a:lnTo>
                <a:lnTo>
                  <a:pt x="290" y="2051"/>
                </a:lnTo>
                <a:lnTo>
                  <a:pt x="322" y="2098"/>
                </a:lnTo>
                <a:lnTo>
                  <a:pt x="358" y="2142"/>
                </a:lnTo>
                <a:lnTo>
                  <a:pt x="398" y="2182"/>
                </a:lnTo>
                <a:lnTo>
                  <a:pt x="441" y="2218"/>
                </a:lnTo>
                <a:lnTo>
                  <a:pt x="489" y="2249"/>
                </a:lnTo>
                <a:lnTo>
                  <a:pt x="540" y="2275"/>
                </a:lnTo>
                <a:lnTo>
                  <a:pt x="593" y="2296"/>
                </a:lnTo>
                <a:lnTo>
                  <a:pt x="649" y="2312"/>
                </a:lnTo>
                <a:lnTo>
                  <a:pt x="707" y="2322"/>
                </a:lnTo>
                <a:lnTo>
                  <a:pt x="767" y="2325"/>
                </a:lnTo>
                <a:lnTo>
                  <a:pt x="828" y="2322"/>
                </a:lnTo>
                <a:lnTo>
                  <a:pt x="886" y="2312"/>
                </a:lnTo>
                <a:lnTo>
                  <a:pt x="942" y="2296"/>
                </a:lnTo>
                <a:lnTo>
                  <a:pt x="995" y="2275"/>
                </a:lnTo>
                <a:lnTo>
                  <a:pt x="1046" y="2249"/>
                </a:lnTo>
                <a:lnTo>
                  <a:pt x="1093" y="2218"/>
                </a:lnTo>
                <a:lnTo>
                  <a:pt x="1137" y="2182"/>
                </a:lnTo>
                <a:lnTo>
                  <a:pt x="1177" y="2142"/>
                </a:lnTo>
                <a:lnTo>
                  <a:pt x="1213" y="2098"/>
                </a:lnTo>
                <a:lnTo>
                  <a:pt x="1245" y="2051"/>
                </a:lnTo>
                <a:lnTo>
                  <a:pt x="1271" y="1999"/>
                </a:lnTo>
                <a:lnTo>
                  <a:pt x="1292" y="1947"/>
                </a:lnTo>
                <a:lnTo>
                  <a:pt x="1307" y="1890"/>
                </a:lnTo>
                <a:lnTo>
                  <a:pt x="1316" y="1832"/>
                </a:lnTo>
                <a:lnTo>
                  <a:pt x="1319" y="1772"/>
                </a:lnTo>
                <a:lnTo>
                  <a:pt x="1316" y="1712"/>
                </a:lnTo>
                <a:lnTo>
                  <a:pt x="1307" y="1653"/>
                </a:lnTo>
                <a:lnTo>
                  <a:pt x="1292" y="1597"/>
                </a:lnTo>
                <a:lnTo>
                  <a:pt x="1271" y="1544"/>
                </a:lnTo>
                <a:lnTo>
                  <a:pt x="1245" y="1493"/>
                </a:lnTo>
                <a:lnTo>
                  <a:pt x="1213" y="1446"/>
                </a:lnTo>
                <a:lnTo>
                  <a:pt x="1177" y="1401"/>
                </a:lnTo>
                <a:lnTo>
                  <a:pt x="1137" y="1361"/>
                </a:lnTo>
                <a:lnTo>
                  <a:pt x="1093" y="1326"/>
                </a:lnTo>
                <a:lnTo>
                  <a:pt x="1046" y="1295"/>
                </a:lnTo>
                <a:lnTo>
                  <a:pt x="995" y="1269"/>
                </a:lnTo>
                <a:lnTo>
                  <a:pt x="942" y="1248"/>
                </a:lnTo>
                <a:lnTo>
                  <a:pt x="886" y="1232"/>
                </a:lnTo>
                <a:lnTo>
                  <a:pt x="828" y="1223"/>
                </a:lnTo>
                <a:lnTo>
                  <a:pt x="767" y="1219"/>
                </a:lnTo>
                <a:close/>
                <a:moveTo>
                  <a:pt x="1695" y="886"/>
                </a:moveTo>
                <a:lnTo>
                  <a:pt x="1647" y="887"/>
                </a:lnTo>
                <a:lnTo>
                  <a:pt x="1599" y="891"/>
                </a:lnTo>
                <a:lnTo>
                  <a:pt x="1556" y="896"/>
                </a:lnTo>
                <a:lnTo>
                  <a:pt x="1514" y="905"/>
                </a:lnTo>
                <a:lnTo>
                  <a:pt x="1476" y="915"/>
                </a:lnTo>
                <a:lnTo>
                  <a:pt x="1442" y="927"/>
                </a:lnTo>
                <a:lnTo>
                  <a:pt x="1412" y="941"/>
                </a:lnTo>
                <a:lnTo>
                  <a:pt x="1387" y="956"/>
                </a:lnTo>
                <a:lnTo>
                  <a:pt x="1366" y="973"/>
                </a:lnTo>
                <a:lnTo>
                  <a:pt x="1350" y="991"/>
                </a:lnTo>
                <a:lnTo>
                  <a:pt x="1340" y="1009"/>
                </a:lnTo>
                <a:lnTo>
                  <a:pt x="1337" y="1029"/>
                </a:lnTo>
                <a:lnTo>
                  <a:pt x="1340" y="1048"/>
                </a:lnTo>
                <a:lnTo>
                  <a:pt x="1350" y="1067"/>
                </a:lnTo>
                <a:lnTo>
                  <a:pt x="1366" y="1085"/>
                </a:lnTo>
                <a:lnTo>
                  <a:pt x="1387" y="1100"/>
                </a:lnTo>
                <a:lnTo>
                  <a:pt x="1412" y="1116"/>
                </a:lnTo>
                <a:lnTo>
                  <a:pt x="1442" y="1130"/>
                </a:lnTo>
                <a:lnTo>
                  <a:pt x="1476" y="1143"/>
                </a:lnTo>
                <a:lnTo>
                  <a:pt x="1514" y="1152"/>
                </a:lnTo>
                <a:lnTo>
                  <a:pt x="1556" y="1160"/>
                </a:lnTo>
                <a:lnTo>
                  <a:pt x="1599" y="1167"/>
                </a:lnTo>
                <a:lnTo>
                  <a:pt x="1647" y="1171"/>
                </a:lnTo>
                <a:lnTo>
                  <a:pt x="1695" y="1172"/>
                </a:lnTo>
                <a:lnTo>
                  <a:pt x="1743" y="1171"/>
                </a:lnTo>
                <a:lnTo>
                  <a:pt x="1790" y="1167"/>
                </a:lnTo>
                <a:lnTo>
                  <a:pt x="1834" y="1160"/>
                </a:lnTo>
                <a:lnTo>
                  <a:pt x="1875" y="1152"/>
                </a:lnTo>
                <a:lnTo>
                  <a:pt x="1913" y="1143"/>
                </a:lnTo>
                <a:lnTo>
                  <a:pt x="1947" y="1130"/>
                </a:lnTo>
                <a:lnTo>
                  <a:pt x="1978" y="1116"/>
                </a:lnTo>
                <a:lnTo>
                  <a:pt x="2003" y="1100"/>
                </a:lnTo>
                <a:lnTo>
                  <a:pt x="2024" y="1085"/>
                </a:lnTo>
                <a:lnTo>
                  <a:pt x="2039" y="1067"/>
                </a:lnTo>
                <a:lnTo>
                  <a:pt x="2048" y="1048"/>
                </a:lnTo>
                <a:lnTo>
                  <a:pt x="2052" y="1029"/>
                </a:lnTo>
                <a:lnTo>
                  <a:pt x="2048" y="1009"/>
                </a:lnTo>
                <a:lnTo>
                  <a:pt x="2039" y="991"/>
                </a:lnTo>
                <a:lnTo>
                  <a:pt x="2024" y="973"/>
                </a:lnTo>
                <a:lnTo>
                  <a:pt x="2003" y="956"/>
                </a:lnTo>
                <a:lnTo>
                  <a:pt x="1978" y="941"/>
                </a:lnTo>
                <a:lnTo>
                  <a:pt x="1947" y="927"/>
                </a:lnTo>
                <a:lnTo>
                  <a:pt x="1913" y="915"/>
                </a:lnTo>
                <a:lnTo>
                  <a:pt x="1875" y="905"/>
                </a:lnTo>
                <a:lnTo>
                  <a:pt x="1834" y="896"/>
                </a:lnTo>
                <a:lnTo>
                  <a:pt x="1790" y="891"/>
                </a:lnTo>
                <a:lnTo>
                  <a:pt x="1743" y="887"/>
                </a:lnTo>
                <a:lnTo>
                  <a:pt x="1695" y="886"/>
                </a:lnTo>
                <a:close/>
                <a:moveTo>
                  <a:pt x="2260" y="260"/>
                </a:moveTo>
                <a:lnTo>
                  <a:pt x="2211" y="261"/>
                </a:lnTo>
                <a:lnTo>
                  <a:pt x="2164" y="268"/>
                </a:lnTo>
                <a:lnTo>
                  <a:pt x="2121" y="278"/>
                </a:lnTo>
                <a:lnTo>
                  <a:pt x="2080" y="294"/>
                </a:lnTo>
                <a:lnTo>
                  <a:pt x="2043" y="315"/>
                </a:lnTo>
                <a:lnTo>
                  <a:pt x="2008" y="340"/>
                </a:lnTo>
                <a:lnTo>
                  <a:pt x="1977" y="371"/>
                </a:lnTo>
                <a:lnTo>
                  <a:pt x="1950" y="406"/>
                </a:lnTo>
                <a:lnTo>
                  <a:pt x="1944" y="417"/>
                </a:lnTo>
                <a:lnTo>
                  <a:pt x="1943" y="429"/>
                </a:lnTo>
                <a:lnTo>
                  <a:pt x="1945" y="441"/>
                </a:lnTo>
                <a:lnTo>
                  <a:pt x="1951" y="452"/>
                </a:lnTo>
                <a:lnTo>
                  <a:pt x="1960" y="461"/>
                </a:lnTo>
                <a:lnTo>
                  <a:pt x="1972" y="467"/>
                </a:lnTo>
                <a:lnTo>
                  <a:pt x="1983" y="469"/>
                </a:lnTo>
                <a:lnTo>
                  <a:pt x="1996" y="467"/>
                </a:lnTo>
                <a:lnTo>
                  <a:pt x="2007" y="460"/>
                </a:lnTo>
                <a:lnTo>
                  <a:pt x="2016" y="451"/>
                </a:lnTo>
                <a:lnTo>
                  <a:pt x="2040" y="421"/>
                </a:lnTo>
                <a:lnTo>
                  <a:pt x="2068" y="396"/>
                </a:lnTo>
                <a:lnTo>
                  <a:pt x="2099" y="375"/>
                </a:lnTo>
                <a:lnTo>
                  <a:pt x="2134" y="359"/>
                </a:lnTo>
                <a:lnTo>
                  <a:pt x="2172" y="349"/>
                </a:lnTo>
                <a:lnTo>
                  <a:pt x="2212" y="342"/>
                </a:lnTo>
                <a:lnTo>
                  <a:pt x="2256" y="340"/>
                </a:lnTo>
                <a:lnTo>
                  <a:pt x="2283" y="342"/>
                </a:lnTo>
                <a:lnTo>
                  <a:pt x="2308" y="344"/>
                </a:lnTo>
                <a:lnTo>
                  <a:pt x="2333" y="349"/>
                </a:lnTo>
                <a:lnTo>
                  <a:pt x="2354" y="353"/>
                </a:lnTo>
                <a:lnTo>
                  <a:pt x="2371" y="357"/>
                </a:lnTo>
                <a:lnTo>
                  <a:pt x="2387" y="361"/>
                </a:lnTo>
                <a:lnTo>
                  <a:pt x="2399" y="366"/>
                </a:lnTo>
                <a:lnTo>
                  <a:pt x="2406" y="368"/>
                </a:lnTo>
                <a:lnTo>
                  <a:pt x="2409" y="369"/>
                </a:lnTo>
                <a:lnTo>
                  <a:pt x="2422" y="372"/>
                </a:lnTo>
                <a:lnTo>
                  <a:pt x="2435" y="371"/>
                </a:lnTo>
                <a:lnTo>
                  <a:pt x="2446" y="366"/>
                </a:lnTo>
                <a:lnTo>
                  <a:pt x="2455" y="357"/>
                </a:lnTo>
                <a:lnTo>
                  <a:pt x="2462" y="346"/>
                </a:lnTo>
                <a:lnTo>
                  <a:pt x="2464" y="333"/>
                </a:lnTo>
                <a:lnTo>
                  <a:pt x="2463" y="321"/>
                </a:lnTo>
                <a:lnTo>
                  <a:pt x="2458" y="310"/>
                </a:lnTo>
                <a:lnTo>
                  <a:pt x="2450" y="300"/>
                </a:lnTo>
                <a:lnTo>
                  <a:pt x="2439" y="294"/>
                </a:lnTo>
                <a:lnTo>
                  <a:pt x="2435" y="292"/>
                </a:lnTo>
                <a:lnTo>
                  <a:pt x="2426" y="289"/>
                </a:lnTo>
                <a:lnTo>
                  <a:pt x="2413" y="284"/>
                </a:lnTo>
                <a:lnTo>
                  <a:pt x="2395" y="280"/>
                </a:lnTo>
                <a:lnTo>
                  <a:pt x="2374" y="275"/>
                </a:lnTo>
                <a:lnTo>
                  <a:pt x="2349" y="270"/>
                </a:lnTo>
                <a:lnTo>
                  <a:pt x="2322" y="266"/>
                </a:lnTo>
                <a:lnTo>
                  <a:pt x="2292" y="261"/>
                </a:lnTo>
                <a:lnTo>
                  <a:pt x="2260" y="260"/>
                </a:lnTo>
                <a:close/>
                <a:moveTo>
                  <a:pt x="1130" y="260"/>
                </a:moveTo>
                <a:lnTo>
                  <a:pt x="1097" y="261"/>
                </a:lnTo>
                <a:lnTo>
                  <a:pt x="1068" y="266"/>
                </a:lnTo>
                <a:lnTo>
                  <a:pt x="1041" y="270"/>
                </a:lnTo>
                <a:lnTo>
                  <a:pt x="1015" y="275"/>
                </a:lnTo>
                <a:lnTo>
                  <a:pt x="994" y="280"/>
                </a:lnTo>
                <a:lnTo>
                  <a:pt x="976" y="284"/>
                </a:lnTo>
                <a:lnTo>
                  <a:pt x="964" y="289"/>
                </a:lnTo>
                <a:lnTo>
                  <a:pt x="954" y="292"/>
                </a:lnTo>
                <a:lnTo>
                  <a:pt x="951" y="294"/>
                </a:lnTo>
                <a:lnTo>
                  <a:pt x="940" y="300"/>
                </a:lnTo>
                <a:lnTo>
                  <a:pt x="931" y="310"/>
                </a:lnTo>
                <a:lnTo>
                  <a:pt x="927" y="321"/>
                </a:lnTo>
                <a:lnTo>
                  <a:pt x="925" y="333"/>
                </a:lnTo>
                <a:lnTo>
                  <a:pt x="928" y="346"/>
                </a:lnTo>
                <a:lnTo>
                  <a:pt x="934" y="357"/>
                </a:lnTo>
                <a:lnTo>
                  <a:pt x="944" y="366"/>
                </a:lnTo>
                <a:lnTo>
                  <a:pt x="955" y="371"/>
                </a:lnTo>
                <a:lnTo>
                  <a:pt x="968" y="372"/>
                </a:lnTo>
                <a:lnTo>
                  <a:pt x="981" y="369"/>
                </a:lnTo>
                <a:lnTo>
                  <a:pt x="983" y="368"/>
                </a:lnTo>
                <a:lnTo>
                  <a:pt x="990" y="366"/>
                </a:lnTo>
                <a:lnTo>
                  <a:pt x="1002" y="362"/>
                </a:lnTo>
                <a:lnTo>
                  <a:pt x="1016" y="358"/>
                </a:lnTo>
                <a:lnTo>
                  <a:pt x="1034" y="353"/>
                </a:lnTo>
                <a:lnTo>
                  <a:pt x="1055" y="349"/>
                </a:lnTo>
                <a:lnTo>
                  <a:pt x="1078" y="346"/>
                </a:lnTo>
                <a:lnTo>
                  <a:pt x="1103" y="342"/>
                </a:lnTo>
                <a:lnTo>
                  <a:pt x="1130" y="341"/>
                </a:lnTo>
                <a:lnTo>
                  <a:pt x="1157" y="341"/>
                </a:lnTo>
                <a:lnTo>
                  <a:pt x="1186" y="343"/>
                </a:lnTo>
                <a:lnTo>
                  <a:pt x="1215" y="348"/>
                </a:lnTo>
                <a:lnTo>
                  <a:pt x="1244" y="356"/>
                </a:lnTo>
                <a:lnTo>
                  <a:pt x="1272" y="367"/>
                </a:lnTo>
                <a:lnTo>
                  <a:pt x="1300" y="381"/>
                </a:lnTo>
                <a:lnTo>
                  <a:pt x="1326" y="400"/>
                </a:lnTo>
                <a:lnTo>
                  <a:pt x="1351" y="423"/>
                </a:lnTo>
                <a:lnTo>
                  <a:pt x="1373" y="451"/>
                </a:lnTo>
                <a:lnTo>
                  <a:pt x="1382" y="460"/>
                </a:lnTo>
                <a:lnTo>
                  <a:pt x="1394" y="467"/>
                </a:lnTo>
                <a:lnTo>
                  <a:pt x="1407" y="469"/>
                </a:lnTo>
                <a:lnTo>
                  <a:pt x="1418" y="467"/>
                </a:lnTo>
                <a:lnTo>
                  <a:pt x="1430" y="461"/>
                </a:lnTo>
                <a:lnTo>
                  <a:pt x="1439" y="452"/>
                </a:lnTo>
                <a:lnTo>
                  <a:pt x="1445" y="441"/>
                </a:lnTo>
                <a:lnTo>
                  <a:pt x="1447" y="429"/>
                </a:lnTo>
                <a:lnTo>
                  <a:pt x="1446" y="416"/>
                </a:lnTo>
                <a:lnTo>
                  <a:pt x="1439" y="404"/>
                </a:lnTo>
                <a:lnTo>
                  <a:pt x="1412" y="370"/>
                </a:lnTo>
                <a:lnTo>
                  <a:pt x="1381" y="340"/>
                </a:lnTo>
                <a:lnTo>
                  <a:pt x="1347" y="315"/>
                </a:lnTo>
                <a:lnTo>
                  <a:pt x="1309" y="294"/>
                </a:lnTo>
                <a:lnTo>
                  <a:pt x="1269" y="278"/>
                </a:lnTo>
                <a:lnTo>
                  <a:pt x="1225" y="268"/>
                </a:lnTo>
                <a:lnTo>
                  <a:pt x="1178" y="261"/>
                </a:lnTo>
                <a:lnTo>
                  <a:pt x="1130" y="260"/>
                </a:lnTo>
                <a:close/>
                <a:moveTo>
                  <a:pt x="1249" y="0"/>
                </a:moveTo>
                <a:lnTo>
                  <a:pt x="1288" y="3"/>
                </a:lnTo>
                <a:lnTo>
                  <a:pt x="1326" y="12"/>
                </a:lnTo>
                <a:lnTo>
                  <a:pt x="1361" y="25"/>
                </a:lnTo>
                <a:lnTo>
                  <a:pt x="1394" y="44"/>
                </a:lnTo>
                <a:lnTo>
                  <a:pt x="1424" y="67"/>
                </a:lnTo>
                <a:lnTo>
                  <a:pt x="1449" y="92"/>
                </a:lnTo>
                <a:lnTo>
                  <a:pt x="1470" y="121"/>
                </a:lnTo>
                <a:lnTo>
                  <a:pt x="1485" y="153"/>
                </a:lnTo>
                <a:lnTo>
                  <a:pt x="1494" y="186"/>
                </a:lnTo>
                <a:lnTo>
                  <a:pt x="1495" y="194"/>
                </a:lnTo>
                <a:lnTo>
                  <a:pt x="1496" y="209"/>
                </a:lnTo>
                <a:lnTo>
                  <a:pt x="1498" y="230"/>
                </a:lnTo>
                <a:lnTo>
                  <a:pt x="1500" y="257"/>
                </a:lnTo>
                <a:lnTo>
                  <a:pt x="1502" y="289"/>
                </a:lnTo>
                <a:lnTo>
                  <a:pt x="1505" y="324"/>
                </a:lnTo>
                <a:lnTo>
                  <a:pt x="1508" y="364"/>
                </a:lnTo>
                <a:lnTo>
                  <a:pt x="1511" y="406"/>
                </a:lnTo>
                <a:lnTo>
                  <a:pt x="1513" y="450"/>
                </a:lnTo>
                <a:lnTo>
                  <a:pt x="1516" y="494"/>
                </a:lnTo>
                <a:lnTo>
                  <a:pt x="1519" y="539"/>
                </a:lnTo>
                <a:lnTo>
                  <a:pt x="1521" y="583"/>
                </a:lnTo>
                <a:lnTo>
                  <a:pt x="1525" y="626"/>
                </a:lnTo>
                <a:lnTo>
                  <a:pt x="1527" y="667"/>
                </a:lnTo>
                <a:lnTo>
                  <a:pt x="1529" y="705"/>
                </a:lnTo>
                <a:lnTo>
                  <a:pt x="1547" y="703"/>
                </a:lnTo>
                <a:lnTo>
                  <a:pt x="1561" y="699"/>
                </a:lnTo>
                <a:lnTo>
                  <a:pt x="1573" y="693"/>
                </a:lnTo>
                <a:lnTo>
                  <a:pt x="1582" y="685"/>
                </a:lnTo>
                <a:lnTo>
                  <a:pt x="1591" y="675"/>
                </a:lnTo>
                <a:lnTo>
                  <a:pt x="1599" y="665"/>
                </a:lnTo>
                <a:lnTo>
                  <a:pt x="1607" y="652"/>
                </a:lnTo>
                <a:lnTo>
                  <a:pt x="1615" y="639"/>
                </a:lnTo>
                <a:lnTo>
                  <a:pt x="1626" y="626"/>
                </a:lnTo>
                <a:lnTo>
                  <a:pt x="1638" y="613"/>
                </a:lnTo>
                <a:lnTo>
                  <a:pt x="1643" y="610"/>
                </a:lnTo>
                <a:lnTo>
                  <a:pt x="1654" y="609"/>
                </a:lnTo>
                <a:lnTo>
                  <a:pt x="1669" y="607"/>
                </a:lnTo>
                <a:lnTo>
                  <a:pt x="1685" y="607"/>
                </a:lnTo>
                <a:lnTo>
                  <a:pt x="1703" y="607"/>
                </a:lnTo>
                <a:lnTo>
                  <a:pt x="1720" y="607"/>
                </a:lnTo>
                <a:lnTo>
                  <a:pt x="1735" y="609"/>
                </a:lnTo>
                <a:lnTo>
                  <a:pt x="1745" y="610"/>
                </a:lnTo>
                <a:lnTo>
                  <a:pt x="1752" y="613"/>
                </a:lnTo>
                <a:lnTo>
                  <a:pt x="1764" y="626"/>
                </a:lnTo>
                <a:lnTo>
                  <a:pt x="1774" y="639"/>
                </a:lnTo>
                <a:lnTo>
                  <a:pt x="1782" y="652"/>
                </a:lnTo>
                <a:lnTo>
                  <a:pt x="1791" y="665"/>
                </a:lnTo>
                <a:lnTo>
                  <a:pt x="1798" y="675"/>
                </a:lnTo>
                <a:lnTo>
                  <a:pt x="1806" y="685"/>
                </a:lnTo>
                <a:lnTo>
                  <a:pt x="1816" y="693"/>
                </a:lnTo>
                <a:lnTo>
                  <a:pt x="1828" y="699"/>
                </a:lnTo>
                <a:lnTo>
                  <a:pt x="1842" y="703"/>
                </a:lnTo>
                <a:lnTo>
                  <a:pt x="1860" y="705"/>
                </a:lnTo>
                <a:lnTo>
                  <a:pt x="1862" y="667"/>
                </a:lnTo>
                <a:lnTo>
                  <a:pt x="1865" y="626"/>
                </a:lnTo>
                <a:lnTo>
                  <a:pt x="1868" y="583"/>
                </a:lnTo>
                <a:lnTo>
                  <a:pt x="1871" y="539"/>
                </a:lnTo>
                <a:lnTo>
                  <a:pt x="1873" y="494"/>
                </a:lnTo>
                <a:lnTo>
                  <a:pt x="1876" y="450"/>
                </a:lnTo>
                <a:lnTo>
                  <a:pt x="1879" y="406"/>
                </a:lnTo>
                <a:lnTo>
                  <a:pt x="1881" y="364"/>
                </a:lnTo>
                <a:lnTo>
                  <a:pt x="1884" y="324"/>
                </a:lnTo>
                <a:lnTo>
                  <a:pt x="1886" y="289"/>
                </a:lnTo>
                <a:lnTo>
                  <a:pt x="1889" y="257"/>
                </a:lnTo>
                <a:lnTo>
                  <a:pt x="1891" y="230"/>
                </a:lnTo>
                <a:lnTo>
                  <a:pt x="1893" y="209"/>
                </a:lnTo>
                <a:lnTo>
                  <a:pt x="1894" y="194"/>
                </a:lnTo>
                <a:lnTo>
                  <a:pt x="1895" y="186"/>
                </a:lnTo>
                <a:lnTo>
                  <a:pt x="1904" y="153"/>
                </a:lnTo>
                <a:lnTo>
                  <a:pt x="1920" y="121"/>
                </a:lnTo>
                <a:lnTo>
                  <a:pt x="1940" y="92"/>
                </a:lnTo>
                <a:lnTo>
                  <a:pt x="1965" y="67"/>
                </a:lnTo>
                <a:lnTo>
                  <a:pt x="1995" y="44"/>
                </a:lnTo>
                <a:lnTo>
                  <a:pt x="2028" y="25"/>
                </a:lnTo>
                <a:lnTo>
                  <a:pt x="2063" y="12"/>
                </a:lnTo>
                <a:lnTo>
                  <a:pt x="2101" y="3"/>
                </a:lnTo>
                <a:lnTo>
                  <a:pt x="2140" y="0"/>
                </a:lnTo>
                <a:lnTo>
                  <a:pt x="2166" y="1"/>
                </a:lnTo>
                <a:lnTo>
                  <a:pt x="2192" y="5"/>
                </a:lnTo>
                <a:lnTo>
                  <a:pt x="2217" y="12"/>
                </a:lnTo>
                <a:lnTo>
                  <a:pt x="2241" y="21"/>
                </a:lnTo>
                <a:lnTo>
                  <a:pt x="2265" y="34"/>
                </a:lnTo>
                <a:lnTo>
                  <a:pt x="2289" y="50"/>
                </a:lnTo>
                <a:lnTo>
                  <a:pt x="2315" y="70"/>
                </a:lnTo>
                <a:lnTo>
                  <a:pt x="2340" y="94"/>
                </a:lnTo>
                <a:lnTo>
                  <a:pt x="2367" y="122"/>
                </a:lnTo>
                <a:lnTo>
                  <a:pt x="2396" y="155"/>
                </a:lnTo>
                <a:lnTo>
                  <a:pt x="2426" y="193"/>
                </a:lnTo>
                <a:lnTo>
                  <a:pt x="2458" y="235"/>
                </a:lnTo>
                <a:lnTo>
                  <a:pt x="2494" y="283"/>
                </a:lnTo>
                <a:lnTo>
                  <a:pt x="2501" y="294"/>
                </a:lnTo>
                <a:lnTo>
                  <a:pt x="2511" y="310"/>
                </a:lnTo>
                <a:lnTo>
                  <a:pt x="2525" y="329"/>
                </a:lnTo>
                <a:lnTo>
                  <a:pt x="2542" y="352"/>
                </a:lnTo>
                <a:lnTo>
                  <a:pt x="2561" y="379"/>
                </a:lnTo>
                <a:lnTo>
                  <a:pt x="2582" y="410"/>
                </a:lnTo>
                <a:lnTo>
                  <a:pt x="2605" y="442"/>
                </a:lnTo>
                <a:lnTo>
                  <a:pt x="2631" y="479"/>
                </a:lnTo>
                <a:lnTo>
                  <a:pt x="2658" y="517"/>
                </a:lnTo>
                <a:lnTo>
                  <a:pt x="2686" y="558"/>
                </a:lnTo>
                <a:lnTo>
                  <a:pt x="2717" y="600"/>
                </a:lnTo>
                <a:lnTo>
                  <a:pt x="2747" y="645"/>
                </a:lnTo>
                <a:lnTo>
                  <a:pt x="2779" y="690"/>
                </a:lnTo>
                <a:lnTo>
                  <a:pt x="2811" y="736"/>
                </a:lnTo>
                <a:lnTo>
                  <a:pt x="2844" y="783"/>
                </a:lnTo>
                <a:lnTo>
                  <a:pt x="2878" y="831"/>
                </a:lnTo>
                <a:lnTo>
                  <a:pt x="2910" y="878"/>
                </a:lnTo>
                <a:lnTo>
                  <a:pt x="2944" y="925"/>
                </a:lnTo>
                <a:lnTo>
                  <a:pt x="2976" y="972"/>
                </a:lnTo>
                <a:lnTo>
                  <a:pt x="3008" y="1017"/>
                </a:lnTo>
                <a:lnTo>
                  <a:pt x="3040" y="1062"/>
                </a:lnTo>
                <a:lnTo>
                  <a:pt x="3070" y="1106"/>
                </a:lnTo>
                <a:lnTo>
                  <a:pt x="3098" y="1147"/>
                </a:lnTo>
                <a:lnTo>
                  <a:pt x="3126" y="1187"/>
                </a:lnTo>
                <a:lnTo>
                  <a:pt x="3152" y="1224"/>
                </a:lnTo>
                <a:lnTo>
                  <a:pt x="3176" y="1258"/>
                </a:lnTo>
                <a:lnTo>
                  <a:pt x="3198" y="1290"/>
                </a:lnTo>
                <a:lnTo>
                  <a:pt x="3218" y="1318"/>
                </a:lnTo>
                <a:lnTo>
                  <a:pt x="3236" y="1344"/>
                </a:lnTo>
                <a:lnTo>
                  <a:pt x="3251" y="1366"/>
                </a:lnTo>
                <a:lnTo>
                  <a:pt x="3264" y="1383"/>
                </a:lnTo>
                <a:lnTo>
                  <a:pt x="3272" y="1395"/>
                </a:lnTo>
                <a:lnTo>
                  <a:pt x="3292" y="1426"/>
                </a:lnTo>
                <a:lnTo>
                  <a:pt x="3310" y="1460"/>
                </a:lnTo>
                <a:lnTo>
                  <a:pt x="3327" y="1498"/>
                </a:lnTo>
                <a:lnTo>
                  <a:pt x="3343" y="1538"/>
                </a:lnTo>
                <a:lnTo>
                  <a:pt x="3356" y="1579"/>
                </a:lnTo>
                <a:lnTo>
                  <a:pt x="3368" y="1622"/>
                </a:lnTo>
                <a:lnTo>
                  <a:pt x="3377" y="1663"/>
                </a:lnTo>
                <a:lnTo>
                  <a:pt x="3385" y="1702"/>
                </a:lnTo>
                <a:lnTo>
                  <a:pt x="3389" y="1738"/>
                </a:lnTo>
                <a:lnTo>
                  <a:pt x="3390" y="1772"/>
                </a:lnTo>
                <a:lnTo>
                  <a:pt x="3387" y="1842"/>
                </a:lnTo>
                <a:lnTo>
                  <a:pt x="3378" y="1910"/>
                </a:lnTo>
                <a:lnTo>
                  <a:pt x="3363" y="1976"/>
                </a:lnTo>
                <a:lnTo>
                  <a:pt x="3343" y="2039"/>
                </a:lnTo>
                <a:lnTo>
                  <a:pt x="3316" y="2101"/>
                </a:lnTo>
                <a:lnTo>
                  <a:pt x="3286" y="2160"/>
                </a:lnTo>
                <a:lnTo>
                  <a:pt x="3250" y="2214"/>
                </a:lnTo>
                <a:lnTo>
                  <a:pt x="3210" y="2267"/>
                </a:lnTo>
                <a:lnTo>
                  <a:pt x="3166" y="2314"/>
                </a:lnTo>
                <a:lnTo>
                  <a:pt x="3117" y="2358"/>
                </a:lnTo>
                <a:lnTo>
                  <a:pt x="3066" y="2398"/>
                </a:lnTo>
                <a:lnTo>
                  <a:pt x="3011" y="2434"/>
                </a:lnTo>
                <a:lnTo>
                  <a:pt x="2952" y="2466"/>
                </a:lnTo>
                <a:lnTo>
                  <a:pt x="2891" y="2491"/>
                </a:lnTo>
                <a:lnTo>
                  <a:pt x="2827" y="2512"/>
                </a:lnTo>
                <a:lnTo>
                  <a:pt x="2762" y="2527"/>
                </a:lnTo>
                <a:lnTo>
                  <a:pt x="2693" y="2536"/>
                </a:lnTo>
                <a:lnTo>
                  <a:pt x="2624" y="2540"/>
                </a:lnTo>
                <a:lnTo>
                  <a:pt x="2553" y="2536"/>
                </a:lnTo>
                <a:lnTo>
                  <a:pt x="2486" y="2527"/>
                </a:lnTo>
                <a:lnTo>
                  <a:pt x="2420" y="2512"/>
                </a:lnTo>
                <a:lnTo>
                  <a:pt x="2357" y="2491"/>
                </a:lnTo>
                <a:lnTo>
                  <a:pt x="2296" y="2466"/>
                </a:lnTo>
                <a:lnTo>
                  <a:pt x="2237" y="2434"/>
                </a:lnTo>
                <a:lnTo>
                  <a:pt x="2182" y="2398"/>
                </a:lnTo>
                <a:lnTo>
                  <a:pt x="2131" y="2358"/>
                </a:lnTo>
                <a:lnTo>
                  <a:pt x="2082" y="2314"/>
                </a:lnTo>
                <a:lnTo>
                  <a:pt x="2038" y="2267"/>
                </a:lnTo>
                <a:lnTo>
                  <a:pt x="1998" y="2214"/>
                </a:lnTo>
                <a:lnTo>
                  <a:pt x="1963" y="2160"/>
                </a:lnTo>
                <a:lnTo>
                  <a:pt x="1933" y="2101"/>
                </a:lnTo>
                <a:lnTo>
                  <a:pt x="1906" y="2039"/>
                </a:lnTo>
                <a:lnTo>
                  <a:pt x="1886" y="1976"/>
                </a:lnTo>
                <a:lnTo>
                  <a:pt x="1871" y="1910"/>
                </a:lnTo>
                <a:lnTo>
                  <a:pt x="1862" y="1842"/>
                </a:lnTo>
                <a:lnTo>
                  <a:pt x="1859" y="1772"/>
                </a:lnTo>
                <a:lnTo>
                  <a:pt x="1859" y="1578"/>
                </a:lnTo>
                <a:lnTo>
                  <a:pt x="1858" y="1557"/>
                </a:lnTo>
                <a:lnTo>
                  <a:pt x="1857" y="1538"/>
                </a:lnTo>
                <a:lnTo>
                  <a:pt x="1855" y="1522"/>
                </a:lnTo>
                <a:lnTo>
                  <a:pt x="1850" y="1507"/>
                </a:lnTo>
                <a:lnTo>
                  <a:pt x="1843" y="1494"/>
                </a:lnTo>
                <a:lnTo>
                  <a:pt x="1834" y="1484"/>
                </a:lnTo>
                <a:lnTo>
                  <a:pt x="1821" y="1475"/>
                </a:lnTo>
                <a:lnTo>
                  <a:pt x="1805" y="1469"/>
                </a:lnTo>
                <a:lnTo>
                  <a:pt x="1787" y="1466"/>
                </a:lnTo>
                <a:lnTo>
                  <a:pt x="1762" y="1465"/>
                </a:lnTo>
                <a:lnTo>
                  <a:pt x="1627" y="1465"/>
                </a:lnTo>
                <a:lnTo>
                  <a:pt x="1603" y="1466"/>
                </a:lnTo>
                <a:lnTo>
                  <a:pt x="1584" y="1469"/>
                </a:lnTo>
                <a:lnTo>
                  <a:pt x="1570" y="1475"/>
                </a:lnTo>
                <a:lnTo>
                  <a:pt x="1559" y="1484"/>
                </a:lnTo>
                <a:lnTo>
                  <a:pt x="1552" y="1494"/>
                </a:lnTo>
                <a:lnTo>
                  <a:pt x="1547" y="1507"/>
                </a:lnTo>
                <a:lnTo>
                  <a:pt x="1545" y="1522"/>
                </a:lnTo>
                <a:lnTo>
                  <a:pt x="1543" y="1538"/>
                </a:lnTo>
                <a:lnTo>
                  <a:pt x="1542" y="1557"/>
                </a:lnTo>
                <a:lnTo>
                  <a:pt x="1542" y="1772"/>
                </a:lnTo>
                <a:lnTo>
                  <a:pt x="1539" y="1842"/>
                </a:lnTo>
                <a:lnTo>
                  <a:pt x="1530" y="1910"/>
                </a:lnTo>
                <a:lnTo>
                  <a:pt x="1515" y="1976"/>
                </a:lnTo>
                <a:lnTo>
                  <a:pt x="1494" y="2039"/>
                </a:lnTo>
                <a:lnTo>
                  <a:pt x="1468" y="2101"/>
                </a:lnTo>
                <a:lnTo>
                  <a:pt x="1437" y="2160"/>
                </a:lnTo>
                <a:lnTo>
                  <a:pt x="1401" y="2214"/>
                </a:lnTo>
                <a:lnTo>
                  <a:pt x="1360" y="2267"/>
                </a:lnTo>
                <a:lnTo>
                  <a:pt x="1316" y="2314"/>
                </a:lnTo>
                <a:lnTo>
                  <a:pt x="1268" y="2358"/>
                </a:lnTo>
                <a:lnTo>
                  <a:pt x="1215" y="2398"/>
                </a:lnTo>
                <a:lnTo>
                  <a:pt x="1159" y="2434"/>
                </a:lnTo>
                <a:lnTo>
                  <a:pt x="1102" y="2466"/>
                </a:lnTo>
                <a:lnTo>
                  <a:pt x="1039" y="2491"/>
                </a:lnTo>
                <a:lnTo>
                  <a:pt x="976" y="2512"/>
                </a:lnTo>
                <a:lnTo>
                  <a:pt x="910" y="2527"/>
                </a:lnTo>
                <a:lnTo>
                  <a:pt x="842" y="2536"/>
                </a:lnTo>
                <a:lnTo>
                  <a:pt x="772" y="2540"/>
                </a:lnTo>
                <a:lnTo>
                  <a:pt x="702" y="2536"/>
                </a:lnTo>
                <a:lnTo>
                  <a:pt x="633" y="2527"/>
                </a:lnTo>
                <a:lnTo>
                  <a:pt x="568" y="2512"/>
                </a:lnTo>
                <a:lnTo>
                  <a:pt x="504" y="2491"/>
                </a:lnTo>
                <a:lnTo>
                  <a:pt x="442" y="2466"/>
                </a:lnTo>
                <a:lnTo>
                  <a:pt x="383" y="2434"/>
                </a:lnTo>
                <a:lnTo>
                  <a:pt x="328" y="2398"/>
                </a:lnTo>
                <a:lnTo>
                  <a:pt x="276" y="2358"/>
                </a:lnTo>
                <a:lnTo>
                  <a:pt x="227" y="2314"/>
                </a:lnTo>
                <a:lnTo>
                  <a:pt x="182" y="2267"/>
                </a:lnTo>
                <a:lnTo>
                  <a:pt x="142" y="2214"/>
                </a:lnTo>
                <a:lnTo>
                  <a:pt x="106" y="2160"/>
                </a:lnTo>
                <a:lnTo>
                  <a:pt x="75" y="2101"/>
                </a:lnTo>
                <a:lnTo>
                  <a:pt x="48" y="2039"/>
                </a:lnTo>
                <a:lnTo>
                  <a:pt x="27" y="1976"/>
                </a:lnTo>
                <a:lnTo>
                  <a:pt x="13" y="1910"/>
                </a:lnTo>
                <a:lnTo>
                  <a:pt x="3" y="1842"/>
                </a:lnTo>
                <a:lnTo>
                  <a:pt x="0" y="1772"/>
                </a:lnTo>
                <a:lnTo>
                  <a:pt x="1" y="1738"/>
                </a:lnTo>
                <a:lnTo>
                  <a:pt x="6" y="1702"/>
                </a:lnTo>
                <a:lnTo>
                  <a:pt x="13" y="1663"/>
                </a:lnTo>
                <a:lnTo>
                  <a:pt x="22" y="1622"/>
                </a:lnTo>
                <a:lnTo>
                  <a:pt x="34" y="1579"/>
                </a:lnTo>
                <a:lnTo>
                  <a:pt x="47" y="1538"/>
                </a:lnTo>
                <a:lnTo>
                  <a:pt x="62" y="1498"/>
                </a:lnTo>
                <a:lnTo>
                  <a:pt x="79" y="1460"/>
                </a:lnTo>
                <a:lnTo>
                  <a:pt x="98" y="1426"/>
                </a:lnTo>
                <a:lnTo>
                  <a:pt x="117" y="1395"/>
                </a:lnTo>
                <a:lnTo>
                  <a:pt x="126" y="1383"/>
                </a:lnTo>
                <a:lnTo>
                  <a:pt x="138" y="1366"/>
                </a:lnTo>
                <a:lnTo>
                  <a:pt x="153" y="1344"/>
                </a:lnTo>
                <a:lnTo>
                  <a:pt x="170" y="1318"/>
                </a:lnTo>
                <a:lnTo>
                  <a:pt x="190" y="1290"/>
                </a:lnTo>
                <a:lnTo>
                  <a:pt x="213" y="1258"/>
                </a:lnTo>
                <a:lnTo>
                  <a:pt x="237" y="1224"/>
                </a:lnTo>
                <a:lnTo>
                  <a:pt x="263" y="1187"/>
                </a:lnTo>
                <a:lnTo>
                  <a:pt x="290" y="1147"/>
                </a:lnTo>
                <a:lnTo>
                  <a:pt x="320" y="1106"/>
                </a:lnTo>
                <a:lnTo>
                  <a:pt x="350" y="1062"/>
                </a:lnTo>
                <a:lnTo>
                  <a:pt x="381" y="1017"/>
                </a:lnTo>
                <a:lnTo>
                  <a:pt x="413" y="972"/>
                </a:lnTo>
                <a:lnTo>
                  <a:pt x="446" y="925"/>
                </a:lnTo>
                <a:lnTo>
                  <a:pt x="479" y="878"/>
                </a:lnTo>
                <a:lnTo>
                  <a:pt x="512" y="831"/>
                </a:lnTo>
                <a:lnTo>
                  <a:pt x="545" y="783"/>
                </a:lnTo>
                <a:lnTo>
                  <a:pt x="578" y="736"/>
                </a:lnTo>
                <a:lnTo>
                  <a:pt x="610" y="690"/>
                </a:lnTo>
                <a:lnTo>
                  <a:pt x="642" y="645"/>
                </a:lnTo>
                <a:lnTo>
                  <a:pt x="673" y="600"/>
                </a:lnTo>
                <a:lnTo>
                  <a:pt x="703" y="558"/>
                </a:lnTo>
                <a:lnTo>
                  <a:pt x="731" y="517"/>
                </a:lnTo>
                <a:lnTo>
                  <a:pt x="759" y="479"/>
                </a:lnTo>
                <a:lnTo>
                  <a:pt x="784" y="442"/>
                </a:lnTo>
                <a:lnTo>
                  <a:pt x="807" y="410"/>
                </a:lnTo>
                <a:lnTo>
                  <a:pt x="828" y="379"/>
                </a:lnTo>
                <a:lnTo>
                  <a:pt x="847" y="352"/>
                </a:lnTo>
                <a:lnTo>
                  <a:pt x="864" y="329"/>
                </a:lnTo>
                <a:lnTo>
                  <a:pt x="877" y="310"/>
                </a:lnTo>
                <a:lnTo>
                  <a:pt x="888" y="294"/>
                </a:lnTo>
                <a:lnTo>
                  <a:pt x="895" y="283"/>
                </a:lnTo>
                <a:lnTo>
                  <a:pt x="931" y="235"/>
                </a:lnTo>
                <a:lnTo>
                  <a:pt x="963" y="193"/>
                </a:lnTo>
                <a:lnTo>
                  <a:pt x="993" y="155"/>
                </a:lnTo>
                <a:lnTo>
                  <a:pt x="1022" y="122"/>
                </a:lnTo>
                <a:lnTo>
                  <a:pt x="1049" y="94"/>
                </a:lnTo>
                <a:lnTo>
                  <a:pt x="1075" y="70"/>
                </a:lnTo>
                <a:lnTo>
                  <a:pt x="1099" y="50"/>
                </a:lnTo>
                <a:lnTo>
                  <a:pt x="1124" y="34"/>
                </a:lnTo>
                <a:lnTo>
                  <a:pt x="1148" y="21"/>
                </a:lnTo>
                <a:lnTo>
                  <a:pt x="1172" y="12"/>
                </a:lnTo>
                <a:lnTo>
                  <a:pt x="1197" y="5"/>
                </a:lnTo>
                <a:lnTo>
                  <a:pt x="1223" y="1"/>
                </a:lnTo>
                <a:lnTo>
                  <a:pt x="12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14"/>
          <p:cNvGrpSpPr>
            <a:grpSpLocks noChangeAspect="1"/>
          </p:cNvGrpSpPr>
          <p:nvPr/>
        </p:nvGrpSpPr>
        <p:grpSpPr bwMode="auto">
          <a:xfrm>
            <a:off x="6345373" y="2564159"/>
            <a:ext cx="713404" cy="692800"/>
            <a:chOff x="638" y="291"/>
            <a:chExt cx="554" cy="538"/>
          </a:xfrm>
          <a:solidFill>
            <a:schemeClr val="bg1"/>
          </a:solidFill>
        </p:grpSpPr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1120" y="444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1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6 h 371"/>
                <a:gd name="T16" fmla="*/ 330 w 341"/>
                <a:gd name="T17" fmla="*/ 111 h 371"/>
                <a:gd name="T18" fmla="*/ 338 w 341"/>
                <a:gd name="T19" fmla="*/ 141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1 h 371"/>
                <a:gd name="T32" fmla="*/ 280 w 341"/>
                <a:gd name="T33" fmla="*/ 331 h 371"/>
                <a:gd name="T34" fmla="*/ 257 w 341"/>
                <a:gd name="T35" fmla="*/ 349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6"/>
                  </a:lnTo>
                  <a:lnTo>
                    <a:pt x="330" y="111"/>
                  </a:lnTo>
                  <a:lnTo>
                    <a:pt x="338" y="141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1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1120" y="517"/>
              <a:ext cx="57" cy="62"/>
            </a:xfrm>
            <a:custGeom>
              <a:avLst/>
              <a:gdLst>
                <a:gd name="T0" fmla="*/ 0 w 341"/>
                <a:gd name="T1" fmla="*/ 0 h 372"/>
                <a:gd name="T2" fmla="*/ 171 w 341"/>
                <a:gd name="T3" fmla="*/ 0 h 372"/>
                <a:gd name="T4" fmla="*/ 201 w 341"/>
                <a:gd name="T5" fmla="*/ 4 h 372"/>
                <a:gd name="T6" fmla="*/ 230 w 341"/>
                <a:gd name="T7" fmla="*/ 11 h 372"/>
                <a:gd name="T8" fmla="*/ 257 w 341"/>
                <a:gd name="T9" fmla="*/ 24 h 372"/>
                <a:gd name="T10" fmla="*/ 280 w 341"/>
                <a:gd name="T11" fmla="*/ 41 h 372"/>
                <a:gd name="T12" fmla="*/ 301 w 341"/>
                <a:gd name="T13" fmla="*/ 61 h 372"/>
                <a:gd name="T14" fmla="*/ 317 w 341"/>
                <a:gd name="T15" fmla="*/ 85 h 372"/>
                <a:gd name="T16" fmla="*/ 330 w 341"/>
                <a:gd name="T17" fmla="*/ 112 h 372"/>
                <a:gd name="T18" fmla="*/ 338 w 341"/>
                <a:gd name="T19" fmla="*/ 141 h 372"/>
                <a:gd name="T20" fmla="*/ 341 w 341"/>
                <a:gd name="T21" fmla="*/ 172 h 372"/>
                <a:gd name="T22" fmla="*/ 341 w 341"/>
                <a:gd name="T23" fmla="*/ 201 h 372"/>
                <a:gd name="T24" fmla="*/ 338 w 341"/>
                <a:gd name="T25" fmla="*/ 231 h 372"/>
                <a:gd name="T26" fmla="*/ 330 w 341"/>
                <a:gd name="T27" fmla="*/ 260 h 372"/>
                <a:gd name="T28" fmla="*/ 317 w 341"/>
                <a:gd name="T29" fmla="*/ 287 h 372"/>
                <a:gd name="T30" fmla="*/ 301 w 341"/>
                <a:gd name="T31" fmla="*/ 311 h 372"/>
                <a:gd name="T32" fmla="*/ 280 w 341"/>
                <a:gd name="T33" fmla="*/ 332 h 372"/>
                <a:gd name="T34" fmla="*/ 257 w 341"/>
                <a:gd name="T35" fmla="*/ 349 h 372"/>
                <a:gd name="T36" fmla="*/ 230 w 341"/>
                <a:gd name="T37" fmla="*/ 361 h 372"/>
                <a:gd name="T38" fmla="*/ 201 w 341"/>
                <a:gd name="T39" fmla="*/ 370 h 372"/>
                <a:gd name="T40" fmla="*/ 171 w 341"/>
                <a:gd name="T41" fmla="*/ 372 h 372"/>
                <a:gd name="T42" fmla="*/ 0 w 341"/>
                <a:gd name="T43" fmla="*/ 372 h 372"/>
                <a:gd name="T44" fmla="*/ 0 w 341"/>
                <a:gd name="T4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2">
                  <a:moveTo>
                    <a:pt x="0" y="0"/>
                  </a:moveTo>
                  <a:lnTo>
                    <a:pt x="171" y="0"/>
                  </a:lnTo>
                  <a:lnTo>
                    <a:pt x="201" y="4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1"/>
                  </a:lnTo>
                  <a:lnTo>
                    <a:pt x="301" y="61"/>
                  </a:lnTo>
                  <a:lnTo>
                    <a:pt x="317" y="85"/>
                  </a:lnTo>
                  <a:lnTo>
                    <a:pt x="330" y="112"/>
                  </a:lnTo>
                  <a:lnTo>
                    <a:pt x="338" y="141"/>
                  </a:lnTo>
                  <a:lnTo>
                    <a:pt x="341" y="172"/>
                  </a:lnTo>
                  <a:lnTo>
                    <a:pt x="341" y="201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2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70"/>
                  </a:lnTo>
                  <a:lnTo>
                    <a:pt x="171" y="372"/>
                  </a:lnTo>
                  <a:lnTo>
                    <a:pt x="0" y="3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1120" y="590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0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4 h 371"/>
                <a:gd name="T16" fmla="*/ 330 w 341"/>
                <a:gd name="T17" fmla="*/ 111 h 371"/>
                <a:gd name="T18" fmla="*/ 338 w 341"/>
                <a:gd name="T19" fmla="*/ 140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0 h 371"/>
                <a:gd name="T32" fmla="*/ 280 w 341"/>
                <a:gd name="T33" fmla="*/ 331 h 371"/>
                <a:gd name="T34" fmla="*/ 257 w 341"/>
                <a:gd name="T35" fmla="*/ 348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0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4"/>
                  </a:lnTo>
                  <a:lnTo>
                    <a:pt x="330" y="111"/>
                  </a:lnTo>
                  <a:lnTo>
                    <a:pt x="338" y="140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0"/>
                  </a:lnTo>
                  <a:lnTo>
                    <a:pt x="280" y="331"/>
                  </a:lnTo>
                  <a:lnTo>
                    <a:pt x="257" y="348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1120" y="339"/>
              <a:ext cx="72" cy="72"/>
            </a:xfrm>
            <a:custGeom>
              <a:avLst/>
              <a:gdLst>
                <a:gd name="T0" fmla="*/ 317 w 430"/>
                <a:gd name="T1" fmla="*/ 0 h 433"/>
                <a:gd name="T2" fmla="*/ 341 w 430"/>
                <a:gd name="T3" fmla="*/ 3 h 433"/>
                <a:gd name="T4" fmla="*/ 362 w 430"/>
                <a:gd name="T5" fmla="*/ 10 h 433"/>
                <a:gd name="T6" fmla="*/ 382 w 430"/>
                <a:gd name="T7" fmla="*/ 22 h 433"/>
                <a:gd name="T8" fmla="*/ 398 w 430"/>
                <a:gd name="T9" fmla="*/ 37 h 433"/>
                <a:gd name="T10" fmla="*/ 411 w 430"/>
                <a:gd name="T11" fmla="*/ 56 h 433"/>
                <a:gd name="T12" fmla="*/ 421 w 430"/>
                <a:gd name="T13" fmla="*/ 77 h 433"/>
                <a:gd name="T14" fmla="*/ 427 w 430"/>
                <a:gd name="T15" fmla="*/ 102 h 433"/>
                <a:gd name="T16" fmla="*/ 430 w 430"/>
                <a:gd name="T17" fmla="*/ 129 h 433"/>
                <a:gd name="T18" fmla="*/ 430 w 430"/>
                <a:gd name="T19" fmla="*/ 153 h 433"/>
                <a:gd name="T20" fmla="*/ 426 w 430"/>
                <a:gd name="T21" fmla="*/ 189 h 433"/>
                <a:gd name="T22" fmla="*/ 416 w 430"/>
                <a:gd name="T23" fmla="*/ 225 h 433"/>
                <a:gd name="T24" fmla="*/ 402 w 430"/>
                <a:gd name="T25" fmla="*/ 259 h 433"/>
                <a:gd name="T26" fmla="*/ 383 w 430"/>
                <a:gd name="T27" fmla="*/ 291 h 433"/>
                <a:gd name="T28" fmla="*/ 358 w 430"/>
                <a:gd name="T29" fmla="*/ 321 h 433"/>
                <a:gd name="T30" fmla="*/ 331 w 430"/>
                <a:gd name="T31" fmla="*/ 345 h 433"/>
                <a:gd name="T32" fmla="*/ 301 w 430"/>
                <a:gd name="T33" fmla="*/ 366 h 433"/>
                <a:gd name="T34" fmla="*/ 269 w 430"/>
                <a:gd name="T35" fmla="*/ 382 h 433"/>
                <a:gd name="T36" fmla="*/ 0 w 430"/>
                <a:gd name="T37" fmla="*/ 433 h 433"/>
                <a:gd name="T38" fmla="*/ 0 w 430"/>
                <a:gd name="T39" fmla="*/ 37 h 433"/>
                <a:gd name="T40" fmla="*/ 266 w 430"/>
                <a:gd name="T41" fmla="*/ 6 h 433"/>
                <a:gd name="T42" fmla="*/ 293 w 430"/>
                <a:gd name="T43" fmla="*/ 1 h 433"/>
                <a:gd name="T44" fmla="*/ 317 w 430"/>
                <a:gd name="T4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0" h="433">
                  <a:moveTo>
                    <a:pt x="317" y="0"/>
                  </a:moveTo>
                  <a:lnTo>
                    <a:pt x="341" y="3"/>
                  </a:lnTo>
                  <a:lnTo>
                    <a:pt x="362" y="10"/>
                  </a:lnTo>
                  <a:lnTo>
                    <a:pt x="382" y="22"/>
                  </a:lnTo>
                  <a:lnTo>
                    <a:pt x="398" y="37"/>
                  </a:lnTo>
                  <a:lnTo>
                    <a:pt x="411" y="56"/>
                  </a:lnTo>
                  <a:lnTo>
                    <a:pt x="421" y="77"/>
                  </a:lnTo>
                  <a:lnTo>
                    <a:pt x="427" y="102"/>
                  </a:lnTo>
                  <a:lnTo>
                    <a:pt x="430" y="129"/>
                  </a:lnTo>
                  <a:lnTo>
                    <a:pt x="430" y="153"/>
                  </a:lnTo>
                  <a:lnTo>
                    <a:pt x="426" y="189"/>
                  </a:lnTo>
                  <a:lnTo>
                    <a:pt x="416" y="225"/>
                  </a:lnTo>
                  <a:lnTo>
                    <a:pt x="402" y="259"/>
                  </a:lnTo>
                  <a:lnTo>
                    <a:pt x="383" y="291"/>
                  </a:lnTo>
                  <a:lnTo>
                    <a:pt x="358" y="321"/>
                  </a:lnTo>
                  <a:lnTo>
                    <a:pt x="331" y="345"/>
                  </a:lnTo>
                  <a:lnTo>
                    <a:pt x="301" y="366"/>
                  </a:lnTo>
                  <a:lnTo>
                    <a:pt x="269" y="382"/>
                  </a:lnTo>
                  <a:lnTo>
                    <a:pt x="0" y="433"/>
                  </a:lnTo>
                  <a:lnTo>
                    <a:pt x="0" y="37"/>
                  </a:lnTo>
                  <a:lnTo>
                    <a:pt x="266" y="6"/>
                  </a:lnTo>
                  <a:lnTo>
                    <a:pt x="293" y="1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865" y="291"/>
              <a:ext cx="245" cy="420"/>
            </a:xfrm>
            <a:custGeom>
              <a:avLst/>
              <a:gdLst>
                <a:gd name="T0" fmla="*/ 1304 w 1472"/>
                <a:gd name="T1" fmla="*/ 0 h 2521"/>
                <a:gd name="T2" fmla="*/ 1363 w 1472"/>
                <a:gd name="T3" fmla="*/ 12 h 2521"/>
                <a:gd name="T4" fmla="*/ 1412 w 1472"/>
                <a:gd name="T5" fmla="*/ 40 h 2521"/>
                <a:gd name="T6" fmla="*/ 1449 w 1472"/>
                <a:gd name="T7" fmla="*/ 85 h 2521"/>
                <a:gd name="T8" fmla="*/ 1469 w 1472"/>
                <a:gd name="T9" fmla="*/ 140 h 2521"/>
                <a:gd name="T10" fmla="*/ 1472 w 1472"/>
                <a:gd name="T11" fmla="*/ 2351 h 2521"/>
                <a:gd name="T12" fmla="*/ 1461 w 1472"/>
                <a:gd name="T13" fmla="*/ 2411 h 2521"/>
                <a:gd name="T14" fmla="*/ 1432 w 1472"/>
                <a:gd name="T15" fmla="*/ 2461 h 2521"/>
                <a:gd name="T16" fmla="*/ 1388 w 1472"/>
                <a:gd name="T17" fmla="*/ 2498 h 2521"/>
                <a:gd name="T18" fmla="*/ 1334 w 1472"/>
                <a:gd name="T19" fmla="*/ 2519 h 2521"/>
                <a:gd name="T20" fmla="*/ 947 w 1472"/>
                <a:gd name="T21" fmla="*/ 2521 h 2521"/>
                <a:gd name="T22" fmla="*/ 955 w 1472"/>
                <a:gd name="T23" fmla="*/ 2488 h 2521"/>
                <a:gd name="T24" fmla="*/ 961 w 1472"/>
                <a:gd name="T25" fmla="*/ 2467 h 2521"/>
                <a:gd name="T26" fmla="*/ 977 w 1472"/>
                <a:gd name="T27" fmla="*/ 2383 h 2521"/>
                <a:gd name="T28" fmla="*/ 823 w 1472"/>
                <a:gd name="T29" fmla="*/ 2367 h 2521"/>
                <a:gd name="T30" fmla="*/ 838 w 1472"/>
                <a:gd name="T31" fmla="*/ 2330 h 2521"/>
                <a:gd name="T32" fmla="*/ 837 w 1472"/>
                <a:gd name="T33" fmla="*/ 2286 h 2521"/>
                <a:gd name="T34" fmla="*/ 816 w 1472"/>
                <a:gd name="T35" fmla="*/ 2244 h 2521"/>
                <a:gd name="T36" fmla="*/ 780 w 1472"/>
                <a:gd name="T37" fmla="*/ 2215 h 2521"/>
                <a:gd name="T38" fmla="*/ 733 w 1472"/>
                <a:gd name="T39" fmla="*/ 2203 h 2521"/>
                <a:gd name="T40" fmla="*/ 686 w 1472"/>
                <a:gd name="T41" fmla="*/ 2215 h 2521"/>
                <a:gd name="T42" fmla="*/ 650 w 1472"/>
                <a:gd name="T43" fmla="*/ 2244 h 2521"/>
                <a:gd name="T44" fmla="*/ 630 w 1472"/>
                <a:gd name="T45" fmla="*/ 2286 h 2521"/>
                <a:gd name="T46" fmla="*/ 629 w 1472"/>
                <a:gd name="T47" fmla="*/ 2330 h 2521"/>
                <a:gd name="T48" fmla="*/ 643 w 1472"/>
                <a:gd name="T49" fmla="*/ 2367 h 2521"/>
                <a:gd name="T50" fmla="*/ 360 w 1472"/>
                <a:gd name="T51" fmla="*/ 2383 h 2521"/>
                <a:gd name="T52" fmla="*/ 363 w 1472"/>
                <a:gd name="T53" fmla="*/ 2374 h 2521"/>
                <a:gd name="T54" fmla="*/ 369 w 1472"/>
                <a:gd name="T55" fmla="*/ 2356 h 2521"/>
                <a:gd name="T56" fmla="*/ 372 w 1472"/>
                <a:gd name="T57" fmla="*/ 2054 h 2521"/>
                <a:gd name="T58" fmla="*/ 1212 w 1472"/>
                <a:gd name="T59" fmla="*/ 2051 h 2521"/>
                <a:gd name="T60" fmla="*/ 1236 w 1472"/>
                <a:gd name="T61" fmla="*/ 2034 h 2521"/>
                <a:gd name="T62" fmla="*/ 1244 w 1472"/>
                <a:gd name="T63" fmla="*/ 2006 h 2521"/>
                <a:gd name="T64" fmla="*/ 1242 w 1472"/>
                <a:gd name="T65" fmla="*/ 313 h 2521"/>
                <a:gd name="T66" fmla="*/ 1226 w 1472"/>
                <a:gd name="T67" fmla="*/ 290 h 2521"/>
                <a:gd name="T68" fmla="*/ 1198 w 1472"/>
                <a:gd name="T69" fmla="*/ 281 h 2521"/>
                <a:gd name="T70" fmla="*/ 259 w 1472"/>
                <a:gd name="T71" fmla="*/ 284 h 2521"/>
                <a:gd name="T72" fmla="*/ 237 w 1472"/>
                <a:gd name="T73" fmla="*/ 300 h 2521"/>
                <a:gd name="T74" fmla="*/ 228 w 1472"/>
                <a:gd name="T75" fmla="*/ 328 h 2521"/>
                <a:gd name="T76" fmla="*/ 0 w 1472"/>
                <a:gd name="T77" fmla="*/ 1459 h 2521"/>
                <a:gd name="T78" fmla="*/ 3 w 1472"/>
                <a:gd name="T79" fmla="*/ 140 h 2521"/>
                <a:gd name="T80" fmla="*/ 23 w 1472"/>
                <a:gd name="T81" fmla="*/ 85 h 2521"/>
                <a:gd name="T82" fmla="*/ 60 w 1472"/>
                <a:gd name="T83" fmla="*/ 40 h 2521"/>
                <a:gd name="T84" fmla="*/ 110 w 1472"/>
                <a:gd name="T85" fmla="*/ 12 h 2521"/>
                <a:gd name="T86" fmla="*/ 169 w 1472"/>
                <a:gd name="T87" fmla="*/ 0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2" h="2521">
                  <a:moveTo>
                    <a:pt x="169" y="0"/>
                  </a:moveTo>
                  <a:lnTo>
                    <a:pt x="1304" y="0"/>
                  </a:lnTo>
                  <a:lnTo>
                    <a:pt x="1334" y="3"/>
                  </a:lnTo>
                  <a:lnTo>
                    <a:pt x="1363" y="12"/>
                  </a:lnTo>
                  <a:lnTo>
                    <a:pt x="1388" y="24"/>
                  </a:lnTo>
                  <a:lnTo>
                    <a:pt x="1412" y="40"/>
                  </a:lnTo>
                  <a:lnTo>
                    <a:pt x="1432" y="61"/>
                  </a:lnTo>
                  <a:lnTo>
                    <a:pt x="1449" y="85"/>
                  </a:lnTo>
                  <a:lnTo>
                    <a:pt x="1461" y="112"/>
                  </a:lnTo>
                  <a:lnTo>
                    <a:pt x="1469" y="140"/>
                  </a:lnTo>
                  <a:lnTo>
                    <a:pt x="1472" y="170"/>
                  </a:lnTo>
                  <a:lnTo>
                    <a:pt x="1472" y="2351"/>
                  </a:lnTo>
                  <a:lnTo>
                    <a:pt x="1469" y="2382"/>
                  </a:lnTo>
                  <a:lnTo>
                    <a:pt x="1461" y="2411"/>
                  </a:lnTo>
                  <a:lnTo>
                    <a:pt x="1449" y="2437"/>
                  </a:lnTo>
                  <a:lnTo>
                    <a:pt x="1432" y="2461"/>
                  </a:lnTo>
                  <a:lnTo>
                    <a:pt x="1412" y="2482"/>
                  </a:lnTo>
                  <a:lnTo>
                    <a:pt x="1388" y="2498"/>
                  </a:lnTo>
                  <a:lnTo>
                    <a:pt x="1363" y="2511"/>
                  </a:lnTo>
                  <a:lnTo>
                    <a:pt x="1334" y="2519"/>
                  </a:lnTo>
                  <a:lnTo>
                    <a:pt x="1304" y="2521"/>
                  </a:lnTo>
                  <a:lnTo>
                    <a:pt x="947" y="2521"/>
                  </a:lnTo>
                  <a:lnTo>
                    <a:pt x="952" y="2503"/>
                  </a:lnTo>
                  <a:lnTo>
                    <a:pt x="955" y="2488"/>
                  </a:lnTo>
                  <a:lnTo>
                    <a:pt x="959" y="2476"/>
                  </a:lnTo>
                  <a:lnTo>
                    <a:pt x="961" y="2467"/>
                  </a:lnTo>
                  <a:lnTo>
                    <a:pt x="961" y="2463"/>
                  </a:lnTo>
                  <a:lnTo>
                    <a:pt x="977" y="2383"/>
                  </a:lnTo>
                  <a:lnTo>
                    <a:pt x="811" y="2383"/>
                  </a:lnTo>
                  <a:lnTo>
                    <a:pt x="823" y="2367"/>
                  </a:lnTo>
                  <a:lnTo>
                    <a:pt x="832" y="2350"/>
                  </a:lnTo>
                  <a:lnTo>
                    <a:pt x="838" y="2330"/>
                  </a:lnTo>
                  <a:lnTo>
                    <a:pt x="840" y="2311"/>
                  </a:lnTo>
                  <a:lnTo>
                    <a:pt x="837" y="2286"/>
                  </a:lnTo>
                  <a:lnTo>
                    <a:pt x="829" y="2263"/>
                  </a:lnTo>
                  <a:lnTo>
                    <a:pt x="816" y="2244"/>
                  </a:lnTo>
                  <a:lnTo>
                    <a:pt x="800" y="2227"/>
                  </a:lnTo>
                  <a:lnTo>
                    <a:pt x="780" y="2215"/>
                  </a:lnTo>
                  <a:lnTo>
                    <a:pt x="758" y="2206"/>
                  </a:lnTo>
                  <a:lnTo>
                    <a:pt x="733" y="2203"/>
                  </a:lnTo>
                  <a:lnTo>
                    <a:pt x="709" y="2206"/>
                  </a:lnTo>
                  <a:lnTo>
                    <a:pt x="686" y="2215"/>
                  </a:lnTo>
                  <a:lnTo>
                    <a:pt x="667" y="2227"/>
                  </a:lnTo>
                  <a:lnTo>
                    <a:pt x="650" y="2244"/>
                  </a:lnTo>
                  <a:lnTo>
                    <a:pt x="638" y="2263"/>
                  </a:lnTo>
                  <a:lnTo>
                    <a:pt x="630" y="2286"/>
                  </a:lnTo>
                  <a:lnTo>
                    <a:pt x="627" y="2311"/>
                  </a:lnTo>
                  <a:lnTo>
                    <a:pt x="629" y="2330"/>
                  </a:lnTo>
                  <a:lnTo>
                    <a:pt x="635" y="2350"/>
                  </a:lnTo>
                  <a:lnTo>
                    <a:pt x="643" y="2367"/>
                  </a:lnTo>
                  <a:lnTo>
                    <a:pt x="656" y="2383"/>
                  </a:lnTo>
                  <a:lnTo>
                    <a:pt x="360" y="2383"/>
                  </a:lnTo>
                  <a:lnTo>
                    <a:pt x="361" y="2381"/>
                  </a:lnTo>
                  <a:lnTo>
                    <a:pt x="363" y="2374"/>
                  </a:lnTo>
                  <a:lnTo>
                    <a:pt x="365" y="2366"/>
                  </a:lnTo>
                  <a:lnTo>
                    <a:pt x="369" y="2356"/>
                  </a:lnTo>
                  <a:lnTo>
                    <a:pt x="372" y="2345"/>
                  </a:lnTo>
                  <a:lnTo>
                    <a:pt x="372" y="2054"/>
                  </a:lnTo>
                  <a:lnTo>
                    <a:pt x="1198" y="2054"/>
                  </a:lnTo>
                  <a:lnTo>
                    <a:pt x="1212" y="2051"/>
                  </a:lnTo>
                  <a:lnTo>
                    <a:pt x="1226" y="2044"/>
                  </a:lnTo>
                  <a:lnTo>
                    <a:pt x="1236" y="2034"/>
                  </a:lnTo>
                  <a:lnTo>
                    <a:pt x="1242" y="2022"/>
                  </a:lnTo>
                  <a:lnTo>
                    <a:pt x="1244" y="2006"/>
                  </a:lnTo>
                  <a:lnTo>
                    <a:pt x="1244" y="328"/>
                  </a:lnTo>
                  <a:lnTo>
                    <a:pt x="1242" y="313"/>
                  </a:lnTo>
                  <a:lnTo>
                    <a:pt x="1236" y="300"/>
                  </a:lnTo>
                  <a:lnTo>
                    <a:pt x="1226" y="290"/>
                  </a:lnTo>
                  <a:lnTo>
                    <a:pt x="1212" y="284"/>
                  </a:lnTo>
                  <a:lnTo>
                    <a:pt x="1198" y="281"/>
                  </a:lnTo>
                  <a:lnTo>
                    <a:pt x="275" y="281"/>
                  </a:lnTo>
                  <a:lnTo>
                    <a:pt x="259" y="284"/>
                  </a:lnTo>
                  <a:lnTo>
                    <a:pt x="247" y="290"/>
                  </a:lnTo>
                  <a:lnTo>
                    <a:pt x="237" y="300"/>
                  </a:lnTo>
                  <a:lnTo>
                    <a:pt x="231" y="313"/>
                  </a:lnTo>
                  <a:lnTo>
                    <a:pt x="228" y="328"/>
                  </a:lnTo>
                  <a:lnTo>
                    <a:pt x="228" y="1459"/>
                  </a:lnTo>
                  <a:lnTo>
                    <a:pt x="0" y="1459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11" y="112"/>
                  </a:lnTo>
                  <a:lnTo>
                    <a:pt x="23" y="85"/>
                  </a:lnTo>
                  <a:lnTo>
                    <a:pt x="40" y="61"/>
                  </a:lnTo>
                  <a:lnTo>
                    <a:pt x="60" y="40"/>
                  </a:lnTo>
                  <a:lnTo>
                    <a:pt x="83" y="24"/>
                  </a:lnTo>
                  <a:lnTo>
                    <a:pt x="110" y="12"/>
                  </a:lnTo>
                  <a:lnTo>
                    <a:pt x="139" y="3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638" y="439"/>
              <a:ext cx="403" cy="390"/>
            </a:xfrm>
            <a:custGeom>
              <a:avLst/>
              <a:gdLst>
                <a:gd name="T0" fmla="*/ 1252 w 2416"/>
                <a:gd name="T1" fmla="*/ 666 h 2337"/>
                <a:gd name="T2" fmla="*/ 2225 w 2416"/>
                <a:gd name="T3" fmla="*/ 669 h 2337"/>
                <a:gd name="T4" fmla="*/ 2293 w 2416"/>
                <a:gd name="T5" fmla="*/ 689 h 2337"/>
                <a:gd name="T6" fmla="*/ 2349 w 2416"/>
                <a:gd name="T7" fmla="*/ 727 h 2337"/>
                <a:gd name="T8" fmla="*/ 2390 w 2416"/>
                <a:gd name="T9" fmla="*/ 780 h 2337"/>
                <a:gd name="T10" fmla="*/ 2413 w 2416"/>
                <a:gd name="T11" fmla="*/ 843 h 2337"/>
                <a:gd name="T12" fmla="*/ 2413 w 2416"/>
                <a:gd name="T13" fmla="*/ 912 h 2337"/>
                <a:gd name="T14" fmla="*/ 2390 w 2416"/>
                <a:gd name="T15" fmla="*/ 976 h 2337"/>
                <a:gd name="T16" fmla="*/ 2349 w 2416"/>
                <a:gd name="T17" fmla="*/ 1029 h 2337"/>
                <a:gd name="T18" fmla="*/ 2293 w 2416"/>
                <a:gd name="T19" fmla="*/ 1067 h 2337"/>
                <a:gd name="T20" fmla="*/ 2225 w 2416"/>
                <a:gd name="T21" fmla="*/ 1087 h 2337"/>
                <a:gd name="T22" fmla="*/ 1616 w 2416"/>
                <a:gd name="T23" fmla="*/ 1090 h 2337"/>
                <a:gd name="T24" fmla="*/ 1604 w 2416"/>
                <a:gd name="T25" fmla="*/ 1504 h 2337"/>
                <a:gd name="T26" fmla="*/ 1572 w 2416"/>
                <a:gd name="T27" fmla="*/ 1577 h 2337"/>
                <a:gd name="T28" fmla="*/ 1532 w 2416"/>
                <a:gd name="T29" fmla="*/ 1647 h 2337"/>
                <a:gd name="T30" fmla="*/ 1489 w 2416"/>
                <a:gd name="T31" fmla="*/ 1714 h 2337"/>
                <a:gd name="T32" fmla="*/ 1443 w 2416"/>
                <a:gd name="T33" fmla="*/ 1775 h 2337"/>
                <a:gd name="T34" fmla="*/ 1400 w 2416"/>
                <a:gd name="T35" fmla="*/ 1829 h 2337"/>
                <a:gd name="T36" fmla="*/ 1360 w 2416"/>
                <a:gd name="T37" fmla="*/ 1873 h 2337"/>
                <a:gd name="T38" fmla="*/ 1329 w 2416"/>
                <a:gd name="T39" fmla="*/ 1907 h 2337"/>
                <a:gd name="T40" fmla="*/ 1307 w 2416"/>
                <a:gd name="T41" fmla="*/ 1929 h 2337"/>
                <a:gd name="T42" fmla="*/ 1298 w 2416"/>
                <a:gd name="T43" fmla="*/ 1937 h 2337"/>
                <a:gd name="T44" fmla="*/ 1280 w 2416"/>
                <a:gd name="T45" fmla="*/ 1968 h 2337"/>
                <a:gd name="T46" fmla="*/ 1279 w 2416"/>
                <a:gd name="T47" fmla="*/ 2002 h 2337"/>
                <a:gd name="T48" fmla="*/ 1295 w 2416"/>
                <a:gd name="T49" fmla="*/ 2034 h 2337"/>
                <a:gd name="T50" fmla="*/ 1327 w 2416"/>
                <a:gd name="T51" fmla="*/ 2053 h 2337"/>
                <a:gd name="T52" fmla="*/ 1360 w 2416"/>
                <a:gd name="T53" fmla="*/ 2054 h 2337"/>
                <a:gd name="T54" fmla="*/ 1390 w 2416"/>
                <a:gd name="T55" fmla="*/ 2037 h 2337"/>
                <a:gd name="T56" fmla="*/ 1401 w 2416"/>
                <a:gd name="T57" fmla="*/ 2026 h 2337"/>
                <a:gd name="T58" fmla="*/ 1427 w 2416"/>
                <a:gd name="T59" fmla="*/ 2001 h 2337"/>
                <a:gd name="T60" fmla="*/ 1463 w 2416"/>
                <a:gd name="T61" fmla="*/ 1963 h 2337"/>
                <a:gd name="T62" fmla="*/ 1506 w 2416"/>
                <a:gd name="T63" fmla="*/ 1913 h 2337"/>
                <a:gd name="T64" fmla="*/ 1554 w 2416"/>
                <a:gd name="T65" fmla="*/ 1855 h 2337"/>
                <a:gd name="T66" fmla="*/ 1603 w 2416"/>
                <a:gd name="T67" fmla="*/ 1787 h 2337"/>
                <a:gd name="T68" fmla="*/ 1651 w 2416"/>
                <a:gd name="T69" fmla="*/ 1712 h 2337"/>
                <a:gd name="T70" fmla="*/ 1695 w 2416"/>
                <a:gd name="T71" fmla="*/ 1633 h 2337"/>
                <a:gd name="T72" fmla="*/ 2205 w 2416"/>
                <a:gd name="T73" fmla="*/ 1592 h 2337"/>
                <a:gd name="T74" fmla="*/ 2203 w 2416"/>
                <a:gd name="T75" fmla="*/ 1604 h 2337"/>
                <a:gd name="T76" fmla="*/ 2195 w 2416"/>
                <a:gd name="T77" fmla="*/ 1637 h 2337"/>
                <a:gd name="T78" fmla="*/ 2181 w 2416"/>
                <a:gd name="T79" fmla="*/ 1686 h 2337"/>
                <a:gd name="T80" fmla="*/ 2161 w 2416"/>
                <a:gd name="T81" fmla="*/ 1746 h 2337"/>
                <a:gd name="T82" fmla="*/ 2134 w 2416"/>
                <a:gd name="T83" fmla="*/ 1814 h 2337"/>
                <a:gd name="T84" fmla="*/ 2102 w 2416"/>
                <a:gd name="T85" fmla="*/ 1886 h 2337"/>
                <a:gd name="T86" fmla="*/ 2061 w 2416"/>
                <a:gd name="T87" fmla="*/ 1955 h 2337"/>
                <a:gd name="T88" fmla="*/ 2011 w 2416"/>
                <a:gd name="T89" fmla="*/ 2017 h 2337"/>
                <a:gd name="T90" fmla="*/ 1954 w 2416"/>
                <a:gd name="T91" fmla="*/ 2068 h 2337"/>
                <a:gd name="T92" fmla="*/ 1829 w 2416"/>
                <a:gd name="T93" fmla="*/ 2148 h 2337"/>
                <a:gd name="T94" fmla="*/ 1705 w 2416"/>
                <a:gd name="T95" fmla="*/ 2212 h 2337"/>
                <a:gd name="T96" fmla="*/ 1596 w 2416"/>
                <a:gd name="T97" fmla="*/ 2265 h 2337"/>
                <a:gd name="T98" fmla="*/ 1539 w 2416"/>
                <a:gd name="T99" fmla="*/ 2291 h 2337"/>
                <a:gd name="T100" fmla="*/ 1474 w 2416"/>
                <a:gd name="T101" fmla="*/ 2314 h 2337"/>
                <a:gd name="T102" fmla="*/ 1408 w 2416"/>
                <a:gd name="T103" fmla="*/ 2331 h 2337"/>
                <a:gd name="T104" fmla="*/ 1346 w 2416"/>
                <a:gd name="T105" fmla="*/ 2337 h 2337"/>
                <a:gd name="T106" fmla="*/ 73 w 2416"/>
                <a:gd name="T107" fmla="*/ 2335 h 2337"/>
                <a:gd name="T108" fmla="*/ 35 w 2416"/>
                <a:gd name="T109" fmla="*/ 2320 h 2337"/>
                <a:gd name="T110" fmla="*/ 9 w 2416"/>
                <a:gd name="T111" fmla="*/ 2292 h 2337"/>
                <a:gd name="T112" fmla="*/ 0 w 2416"/>
                <a:gd name="T113" fmla="*/ 2255 h 2337"/>
                <a:gd name="T114" fmla="*/ 8 w 2416"/>
                <a:gd name="T115" fmla="*/ 2211 h 2337"/>
                <a:gd name="T116" fmla="*/ 623 w 2416"/>
                <a:gd name="T117" fmla="*/ 542 h 2337"/>
                <a:gd name="T118" fmla="*/ 674 w 2416"/>
                <a:gd name="T119" fmla="*/ 458 h 2337"/>
                <a:gd name="T120" fmla="*/ 738 w 2416"/>
                <a:gd name="T121" fmla="*/ 377 h 2337"/>
                <a:gd name="T122" fmla="*/ 810 w 2416"/>
                <a:gd name="T123" fmla="*/ 306 h 2337"/>
                <a:gd name="T124" fmla="*/ 882 w 2416"/>
                <a:gd name="T125" fmla="*/ 251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16" h="2337">
                  <a:moveTo>
                    <a:pt x="1252" y="0"/>
                  </a:moveTo>
                  <a:lnTo>
                    <a:pt x="1252" y="666"/>
                  </a:lnTo>
                  <a:lnTo>
                    <a:pt x="2189" y="666"/>
                  </a:lnTo>
                  <a:lnTo>
                    <a:pt x="2225" y="669"/>
                  </a:lnTo>
                  <a:lnTo>
                    <a:pt x="2260" y="676"/>
                  </a:lnTo>
                  <a:lnTo>
                    <a:pt x="2293" y="689"/>
                  </a:lnTo>
                  <a:lnTo>
                    <a:pt x="2323" y="707"/>
                  </a:lnTo>
                  <a:lnTo>
                    <a:pt x="2349" y="727"/>
                  </a:lnTo>
                  <a:lnTo>
                    <a:pt x="2372" y="752"/>
                  </a:lnTo>
                  <a:lnTo>
                    <a:pt x="2390" y="780"/>
                  </a:lnTo>
                  <a:lnTo>
                    <a:pt x="2403" y="811"/>
                  </a:lnTo>
                  <a:lnTo>
                    <a:pt x="2413" y="843"/>
                  </a:lnTo>
                  <a:lnTo>
                    <a:pt x="2416" y="878"/>
                  </a:lnTo>
                  <a:lnTo>
                    <a:pt x="2413" y="912"/>
                  </a:lnTo>
                  <a:lnTo>
                    <a:pt x="2403" y="945"/>
                  </a:lnTo>
                  <a:lnTo>
                    <a:pt x="2390" y="976"/>
                  </a:lnTo>
                  <a:lnTo>
                    <a:pt x="2372" y="1004"/>
                  </a:lnTo>
                  <a:lnTo>
                    <a:pt x="2349" y="1029"/>
                  </a:lnTo>
                  <a:lnTo>
                    <a:pt x="2323" y="1049"/>
                  </a:lnTo>
                  <a:lnTo>
                    <a:pt x="2293" y="1067"/>
                  </a:lnTo>
                  <a:lnTo>
                    <a:pt x="2260" y="1080"/>
                  </a:lnTo>
                  <a:lnTo>
                    <a:pt x="2225" y="1087"/>
                  </a:lnTo>
                  <a:lnTo>
                    <a:pt x="2189" y="1090"/>
                  </a:lnTo>
                  <a:lnTo>
                    <a:pt x="1616" y="1090"/>
                  </a:lnTo>
                  <a:lnTo>
                    <a:pt x="1616" y="1467"/>
                  </a:lnTo>
                  <a:lnTo>
                    <a:pt x="1604" y="1504"/>
                  </a:lnTo>
                  <a:lnTo>
                    <a:pt x="1589" y="1541"/>
                  </a:lnTo>
                  <a:lnTo>
                    <a:pt x="1572" y="1577"/>
                  </a:lnTo>
                  <a:lnTo>
                    <a:pt x="1553" y="1613"/>
                  </a:lnTo>
                  <a:lnTo>
                    <a:pt x="1532" y="1647"/>
                  </a:lnTo>
                  <a:lnTo>
                    <a:pt x="1511" y="1681"/>
                  </a:lnTo>
                  <a:lnTo>
                    <a:pt x="1489" y="1714"/>
                  </a:lnTo>
                  <a:lnTo>
                    <a:pt x="1466" y="1745"/>
                  </a:lnTo>
                  <a:lnTo>
                    <a:pt x="1443" y="1775"/>
                  </a:lnTo>
                  <a:lnTo>
                    <a:pt x="1422" y="1803"/>
                  </a:lnTo>
                  <a:lnTo>
                    <a:pt x="1400" y="1829"/>
                  </a:lnTo>
                  <a:lnTo>
                    <a:pt x="1380" y="1853"/>
                  </a:lnTo>
                  <a:lnTo>
                    <a:pt x="1360" y="1873"/>
                  </a:lnTo>
                  <a:lnTo>
                    <a:pt x="1343" y="1892"/>
                  </a:lnTo>
                  <a:lnTo>
                    <a:pt x="1329" y="1907"/>
                  </a:lnTo>
                  <a:lnTo>
                    <a:pt x="1316" y="1920"/>
                  </a:lnTo>
                  <a:lnTo>
                    <a:pt x="1307" y="1929"/>
                  </a:lnTo>
                  <a:lnTo>
                    <a:pt x="1301" y="1935"/>
                  </a:lnTo>
                  <a:lnTo>
                    <a:pt x="1298" y="1937"/>
                  </a:lnTo>
                  <a:lnTo>
                    <a:pt x="1287" y="1952"/>
                  </a:lnTo>
                  <a:lnTo>
                    <a:pt x="1280" y="1968"/>
                  </a:lnTo>
                  <a:lnTo>
                    <a:pt x="1276" y="1985"/>
                  </a:lnTo>
                  <a:lnTo>
                    <a:pt x="1279" y="2002"/>
                  </a:lnTo>
                  <a:lnTo>
                    <a:pt x="1285" y="2019"/>
                  </a:lnTo>
                  <a:lnTo>
                    <a:pt x="1295" y="2034"/>
                  </a:lnTo>
                  <a:lnTo>
                    <a:pt x="1309" y="2046"/>
                  </a:lnTo>
                  <a:lnTo>
                    <a:pt x="1327" y="2053"/>
                  </a:lnTo>
                  <a:lnTo>
                    <a:pt x="1344" y="2056"/>
                  </a:lnTo>
                  <a:lnTo>
                    <a:pt x="1360" y="2054"/>
                  </a:lnTo>
                  <a:lnTo>
                    <a:pt x="1376" y="2048"/>
                  </a:lnTo>
                  <a:lnTo>
                    <a:pt x="1390" y="2037"/>
                  </a:lnTo>
                  <a:lnTo>
                    <a:pt x="1394" y="2034"/>
                  </a:lnTo>
                  <a:lnTo>
                    <a:pt x="1401" y="2026"/>
                  </a:lnTo>
                  <a:lnTo>
                    <a:pt x="1413" y="2016"/>
                  </a:lnTo>
                  <a:lnTo>
                    <a:pt x="1427" y="2001"/>
                  </a:lnTo>
                  <a:lnTo>
                    <a:pt x="1443" y="1984"/>
                  </a:lnTo>
                  <a:lnTo>
                    <a:pt x="1463" y="1963"/>
                  </a:lnTo>
                  <a:lnTo>
                    <a:pt x="1483" y="1939"/>
                  </a:lnTo>
                  <a:lnTo>
                    <a:pt x="1506" y="1913"/>
                  </a:lnTo>
                  <a:lnTo>
                    <a:pt x="1529" y="1885"/>
                  </a:lnTo>
                  <a:lnTo>
                    <a:pt x="1554" y="1855"/>
                  </a:lnTo>
                  <a:lnTo>
                    <a:pt x="1578" y="1822"/>
                  </a:lnTo>
                  <a:lnTo>
                    <a:pt x="1603" y="1787"/>
                  </a:lnTo>
                  <a:lnTo>
                    <a:pt x="1628" y="1751"/>
                  </a:lnTo>
                  <a:lnTo>
                    <a:pt x="1651" y="1712"/>
                  </a:lnTo>
                  <a:lnTo>
                    <a:pt x="1674" y="1673"/>
                  </a:lnTo>
                  <a:lnTo>
                    <a:pt x="1695" y="1633"/>
                  </a:lnTo>
                  <a:lnTo>
                    <a:pt x="1714" y="1592"/>
                  </a:lnTo>
                  <a:lnTo>
                    <a:pt x="2205" y="1592"/>
                  </a:lnTo>
                  <a:lnTo>
                    <a:pt x="2204" y="1595"/>
                  </a:lnTo>
                  <a:lnTo>
                    <a:pt x="2203" y="1604"/>
                  </a:lnTo>
                  <a:lnTo>
                    <a:pt x="2199" y="1619"/>
                  </a:lnTo>
                  <a:lnTo>
                    <a:pt x="2195" y="1637"/>
                  </a:lnTo>
                  <a:lnTo>
                    <a:pt x="2189" y="1660"/>
                  </a:lnTo>
                  <a:lnTo>
                    <a:pt x="2181" y="1686"/>
                  </a:lnTo>
                  <a:lnTo>
                    <a:pt x="2172" y="1715"/>
                  </a:lnTo>
                  <a:lnTo>
                    <a:pt x="2161" y="1746"/>
                  </a:lnTo>
                  <a:lnTo>
                    <a:pt x="2149" y="1780"/>
                  </a:lnTo>
                  <a:lnTo>
                    <a:pt x="2134" y="1814"/>
                  </a:lnTo>
                  <a:lnTo>
                    <a:pt x="2119" y="1851"/>
                  </a:lnTo>
                  <a:lnTo>
                    <a:pt x="2102" y="1886"/>
                  </a:lnTo>
                  <a:lnTo>
                    <a:pt x="2082" y="1921"/>
                  </a:lnTo>
                  <a:lnTo>
                    <a:pt x="2061" y="1955"/>
                  </a:lnTo>
                  <a:lnTo>
                    <a:pt x="2037" y="1987"/>
                  </a:lnTo>
                  <a:lnTo>
                    <a:pt x="2011" y="2017"/>
                  </a:lnTo>
                  <a:lnTo>
                    <a:pt x="1984" y="2044"/>
                  </a:lnTo>
                  <a:lnTo>
                    <a:pt x="1954" y="2068"/>
                  </a:lnTo>
                  <a:lnTo>
                    <a:pt x="1893" y="2110"/>
                  </a:lnTo>
                  <a:lnTo>
                    <a:pt x="1829" y="2148"/>
                  </a:lnTo>
                  <a:lnTo>
                    <a:pt x="1766" y="2182"/>
                  </a:lnTo>
                  <a:lnTo>
                    <a:pt x="1705" y="2212"/>
                  </a:lnTo>
                  <a:lnTo>
                    <a:pt x="1648" y="2239"/>
                  </a:lnTo>
                  <a:lnTo>
                    <a:pt x="1596" y="2265"/>
                  </a:lnTo>
                  <a:lnTo>
                    <a:pt x="1568" y="2279"/>
                  </a:lnTo>
                  <a:lnTo>
                    <a:pt x="1539" y="2291"/>
                  </a:lnTo>
                  <a:lnTo>
                    <a:pt x="1507" y="2303"/>
                  </a:lnTo>
                  <a:lnTo>
                    <a:pt x="1474" y="2314"/>
                  </a:lnTo>
                  <a:lnTo>
                    <a:pt x="1440" y="2324"/>
                  </a:lnTo>
                  <a:lnTo>
                    <a:pt x="1408" y="2331"/>
                  </a:lnTo>
                  <a:lnTo>
                    <a:pt x="1376" y="2336"/>
                  </a:lnTo>
                  <a:lnTo>
                    <a:pt x="1346" y="2337"/>
                  </a:lnTo>
                  <a:lnTo>
                    <a:pt x="96" y="2337"/>
                  </a:lnTo>
                  <a:lnTo>
                    <a:pt x="73" y="2335"/>
                  </a:lnTo>
                  <a:lnTo>
                    <a:pt x="52" y="2330"/>
                  </a:lnTo>
                  <a:lnTo>
                    <a:pt x="35" y="2320"/>
                  </a:lnTo>
                  <a:lnTo>
                    <a:pt x="20" y="2307"/>
                  </a:lnTo>
                  <a:lnTo>
                    <a:pt x="9" y="2292"/>
                  </a:lnTo>
                  <a:lnTo>
                    <a:pt x="3" y="2274"/>
                  </a:lnTo>
                  <a:lnTo>
                    <a:pt x="0" y="2255"/>
                  </a:lnTo>
                  <a:lnTo>
                    <a:pt x="2" y="2233"/>
                  </a:lnTo>
                  <a:lnTo>
                    <a:pt x="8" y="2211"/>
                  </a:lnTo>
                  <a:lnTo>
                    <a:pt x="605" y="582"/>
                  </a:lnTo>
                  <a:lnTo>
                    <a:pt x="623" y="542"/>
                  </a:lnTo>
                  <a:lnTo>
                    <a:pt x="646" y="500"/>
                  </a:lnTo>
                  <a:lnTo>
                    <a:pt x="674" y="458"/>
                  </a:lnTo>
                  <a:lnTo>
                    <a:pt x="704" y="417"/>
                  </a:lnTo>
                  <a:lnTo>
                    <a:pt x="738" y="377"/>
                  </a:lnTo>
                  <a:lnTo>
                    <a:pt x="773" y="340"/>
                  </a:lnTo>
                  <a:lnTo>
                    <a:pt x="810" y="306"/>
                  </a:lnTo>
                  <a:lnTo>
                    <a:pt x="847" y="276"/>
                  </a:lnTo>
                  <a:lnTo>
                    <a:pt x="882" y="251"/>
                  </a:lnTo>
                  <a:lnTo>
                    <a:pt x="12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26"/>
          <p:cNvSpPr>
            <a:spLocks noEditPoints="1"/>
          </p:cNvSpPr>
          <p:nvPr/>
        </p:nvSpPr>
        <p:spPr bwMode="auto">
          <a:xfrm>
            <a:off x="6549005" y="3856434"/>
            <a:ext cx="355600" cy="695325"/>
          </a:xfrm>
          <a:custGeom>
            <a:avLst/>
            <a:gdLst>
              <a:gd name="T0" fmla="*/ 765 w 1790"/>
              <a:gd name="T1" fmla="*/ 1570 h 3502"/>
              <a:gd name="T2" fmla="*/ 778 w 1790"/>
              <a:gd name="T3" fmla="*/ 1793 h 3502"/>
              <a:gd name="T4" fmla="*/ 871 w 1790"/>
              <a:gd name="T5" fmla="*/ 1683 h 3502"/>
              <a:gd name="T6" fmla="*/ 1004 w 1790"/>
              <a:gd name="T7" fmla="*/ 1655 h 3502"/>
              <a:gd name="T8" fmla="*/ 1083 w 1790"/>
              <a:gd name="T9" fmla="*/ 1817 h 3502"/>
              <a:gd name="T10" fmla="*/ 1132 w 1790"/>
              <a:gd name="T11" fmla="*/ 1601 h 3502"/>
              <a:gd name="T12" fmla="*/ 942 w 1790"/>
              <a:gd name="T13" fmla="*/ 1469 h 3502"/>
              <a:gd name="T14" fmla="*/ 660 w 1790"/>
              <a:gd name="T15" fmla="*/ 1357 h 3502"/>
              <a:gd name="T16" fmla="*/ 517 w 1790"/>
              <a:gd name="T17" fmla="*/ 1673 h 3502"/>
              <a:gd name="T18" fmla="*/ 667 w 1790"/>
              <a:gd name="T19" fmla="*/ 1992 h 3502"/>
              <a:gd name="T20" fmla="*/ 775 w 1790"/>
              <a:gd name="T21" fmla="*/ 1920 h 3502"/>
              <a:gd name="T22" fmla="*/ 640 w 1790"/>
              <a:gd name="T23" fmla="*/ 1673 h 3502"/>
              <a:gd name="T24" fmla="*/ 777 w 1790"/>
              <a:gd name="T25" fmla="*/ 1421 h 3502"/>
              <a:gd name="T26" fmla="*/ 1068 w 1790"/>
              <a:gd name="T27" fmla="*/ 1401 h 3502"/>
              <a:gd name="T28" fmla="*/ 1239 w 1790"/>
              <a:gd name="T29" fmla="*/ 1629 h 3502"/>
              <a:gd name="T30" fmla="*/ 1133 w 1790"/>
              <a:gd name="T31" fmla="*/ 1903 h 3502"/>
              <a:gd name="T32" fmla="*/ 1228 w 1790"/>
              <a:gd name="T33" fmla="*/ 1980 h 3502"/>
              <a:gd name="T34" fmla="*/ 1365 w 1790"/>
              <a:gd name="T35" fmla="*/ 1673 h 3502"/>
              <a:gd name="T36" fmla="*/ 1223 w 1790"/>
              <a:gd name="T37" fmla="*/ 1357 h 3502"/>
              <a:gd name="T38" fmla="*/ 942 w 1790"/>
              <a:gd name="T39" fmla="*/ 1203 h 3502"/>
              <a:gd name="T40" fmla="*/ 1276 w 1790"/>
              <a:gd name="T41" fmla="*/ 1340 h 3502"/>
              <a:gd name="T42" fmla="*/ 1414 w 1790"/>
              <a:gd name="T43" fmla="*/ 1673 h 3502"/>
              <a:gd name="T44" fmla="*/ 1279 w 1790"/>
              <a:gd name="T45" fmla="*/ 2000 h 3502"/>
              <a:gd name="T46" fmla="*/ 1090 w 1790"/>
              <a:gd name="T47" fmla="*/ 2385 h 3502"/>
              <a:gd name="T48" fmla="*/ 1166 w 1790"/>
              <a:gd name="T49" fmla="*/ 2179 h 3502"/>
              <a:gd name="T50" fmla="*/ 1288 w 1790"/>
              <a:gd name="T51" fmla="*/ 2232 h 3502"/>
              <a:gd name="T52" fmla="*/ 1346 w 1790"/>
              <a:gd name="T53" fmla="*/ 2232 h 3502"/>
              <a:gd name="T54" fmla="*/ 1468 w 1790"/>
              <a:gd name="T55" fmla="*/ 2179 h 3502"/>
              <a:gd name="T56" fmla="*/ 1543 w 1790"/>
              <a:gd name="T57" fmla="*/ 2385 h 3502"/>
              <a:gd name="T58" fmla="*/ 1637 w 1790"/>
              <a:gd name="T59" fmla="*/ 2187 h 3502"/>
              <a:gd name="T60" fmla="*/ 1768 w 1790"/>
              <a:gd name="T61" fmla="*/ 2213 h 3502"/>
              <a:gd name="T62" fmla="*/ 1789 w 1790"/>
              <a:gd name="T63" fmla="*/ 3085 h 3502"/>
              <a:gd name="T64" fmla="*/ 1779 w 1790"/>
              <a:gd name="T65" fmla="*/ 3164 h 3502"/>
              <a:gd name="T66" fmla="*/ 1707 w 1790"/>
              <a:gd name="T67" fmla="*/ 3330 h 3502"/>
              <a:gd name="T68" fmla="*/ 1511 w 1790"/>
              <a:gd name="T69" fmla="*/ 3473 h 3502"/>
              <a:gd name="T70" fmla="*/ 1163 w 1790"/>
              <a:gd name="T71" fmla="*/ 3487 h 3502"/>
              <a:gd name="T72" fmla="*/ 934 w 1790"/>
              <a:gd name="T73" fmla="*/ 3373 h 3502"/>
              <a:gd name="T74" fmla="*/ 858 w 1790"/>
              <a:gd name="T75" fmla="*/ 3263 h 3502"/>
              <a:gd name="T76" fmla="*/ 768 w 1790"/>
              <a:gd name="T77" fmla="*/ 3106 h 3502"/>
              <a:gd name="T78" fmla="*/ 630 w 1790"/>
              <a:gd name="T79" fmla="*/ 2864 h 3502"/>
              <a:gd name="T80" fmla="*/ 521 w 1790"/>
              <a:gd name="T81" fmla="*/ 2667 h 3502"/>
              <a:gd name="T82" fmla="*/ 507 w 1790"/>
              <a:gd name="T83" fmla="*/ 2517 h 3502"/>
              <a:gd name="T84" fmla="*/ 636 w 1790"/>
              <a:gd name="T85" fmla="*/ 2496 h 3502"/>
              <a:gd name="T86" fmla="*/ 816 w 1790"/>
              <a:gd name="T87" fmla="*/ 2700 h 3502"/>
              <a:gd name="T88" fmla="*/ 615 w 1790"/>
              <a:gd name="T89" fmla="*/ 2011 h 3502"/>
              <a:gd name="T90" fmla="*/ 469 w 1790"/>
              <a:gd name="T91" fmla="*/ 1673 h 3502"/>
              <a:gd name="T92" fmla="*/ 608 w 1790"/>
              <a:gd name="T93" fmla="*/ 1340 h 3502"/>
              <a:gd name="T94" fmla="*/ 942 w 1790"/>
              <a:gd name="T95" fmla="*/ 1203 h 3502"/>
              <a:gd name="T96" fmla="*/ 639 w 1790"/>
              <a:gd name="T97" fmla="*/ 188 h 3502"/>
              <a:gd name="T98" fmla="*/ 1056 w 1790"/>
              <a:gd name="T99" fmla="*/ 141 h 3502"/>
              <a:gd name="T100" fmla="*/ 1625 w 1790"/>
              <a:gd name="T101" fmla="*/ 46 h 3502"/>
              <a:gd name="T102" fmla="*/ 1558 w 1790"/>
              <a:gd name="T103" fmla="*/ 2034 h 3502"/>
              <a:gd name="T104" fmla="*/ 161 w 1790"/>
              <a:gd name="T105" fmla="*/ 2902 h 3502"/>
              <a:gd name="T106" fmla="*/ 3 w 1790"/>
              <a:gd name="T107" fmla="*/ 2744 h 3502"/>
              <a:gd name="T108" fmla="*/ 71 w 1790"/>
              <a:gd name="T109" fmla="*/ 46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90" h="3502">
                <a:moveTo>
                  <a:pt x="942" y="1469"/>
                </a:moveTo>
                <a:lnTo>
                  <a:pt x="904" y="1472"/>
                </a:lnTo>
                <a:lnTo>
                  <a:pt x="870" y="1482"/>
                </a:lnTo>
                <a:lnTo>
                  <a:pt x="839" y="1498"/>
                </a:lnTo>
                <a:lnTo>
                  <a:pt x="810" y="1518"/>
                </a:lnTo>
                <a:lnTo>
                  <a:pt x="786" y="1542"/>
                </a:lnTo>
                <a:lnTo>
                  <a:pt x="765" y="1570"/>
                </a:lnTo>
                <a:lnTo>
                  <a:pt x="751" y="1602"/>
                </a:lnTo>
                <a:lnTo>
                  <a:pt x="741" y="1636"/>
                </a:lnTo>
                <a:lnTo>
                  <a:pt x="737" y="1673"/>
                </a:lnTo>
                <a:lnTo>
                  <a:pt x="741" y="1706"/>
                </a:lnTo>
                <a:lnTo>
                  <a:pt x="748" y="1737"/>
                </a:lnTo>
                <a:lnTo>
                  <a:pt x="761" y="1766"/>
                </a:lnTo>
                <a:lnTo>
                  <a:pt x="778" y="1793"/>
                </a:lnTo>
                <a:lnTo>
                  <a:pt x="798" y="1816"/>
                </a:lnTo>
                <a:lnTo>
                  <a:pt x="822" y="1837"/>
                </a:lnTo>
                <a:lnTo>
                  <a:pt x="850" y="1852"/>
                </a:lnTo>
                <a:lnTo>
                  <a:pt x="850" y="1744"/>
                </a:lnTo>
                <a:lnTo>
                  <a:pt x="852" y="1721"/>
                </a:lnTo>
                <a:lnTo>
                  <a:pt x="860" y="1700"/>
                </a:lnTo>
                <a:lnTo>
                  <a:pt x="871" y="1683"/>
                </a:lnTo>
                <a:lnTo>
                  <a:pt x="887" y="1667"/>
                </a:lnTo>
                <a:lnTo>
                  <a:pt x="905" y="1655"/>
                </a:lnTo>
                <a:lnTo>
                  <a:pt x="926" y="1649"/>
                </a:lnTo>
                <a:lnTo>
                  <a:pt x="950" y="1645"/>
                </a:lnTo>
                <a:lnTo>
                  <a:pt x="960" y="1645"/>
                </a:lnTo>
                <a:lnTo>
                  <a:pt x="983" y="1649"/>
                </a:lnTo>
                <a:lnTo>
                  <a:pt x="1004" y="1655"/>
                </a:lnTo>
                <a:lnTo>
                  <a:pt x="1021" y="1667"/>
                </a:lnTo>
                <a:lnTo>
                  <a:pt x="1037" y="1683"/>
                </a:lnTo>
                <a:lnTo>
                  <a:pt x="1049" y="1701"/>
                </a:lnTo>
                <a:lnTo>
                  <a:pt x="1056" y="1721"/>
                </a:lnTo>
                <a:lnTo>
                  <a:pt x="1059" y="1744"/>
                </a:lnTo>
                <a:lnTo>
                  <a:pt x="1059" y="1838"/>
                </a:lnTo>
                <a:lnTo>
                  <a:pt x="1083" y="1817"/>
                </a:lnTo>
                <a:lnTo>
                  <a:pt x="1104" y="1794"/>
                </a:lnTo>
                <a:lnTo>
                  <a:pt x="1122" y="1766"/>
                </a:lnTo>
                <a:lnTo>
                  <a:pt x="1134" y="1738"/>
                </a:lnTo>
                <a:lnTo>
                  <a:pt x="1142" y="1706"/>
                </a:lnTo>
                <a:lnTo>
                  <a:pt x="1145" y="1673"/>
                </a:lnTo>
                <a:lnTo>
                  <a:pt x="1142" y="1636"/>
                </a:lnTo>
                <a:lnTo>
                  <a:pt x="1132" y="1601"/>
                </a:lnTo>
                <a:lnTo>
                  <a:pt x="1118" y="1570"/>
                </a:lnTo>
                <a:lnTo>
                  <a:pt x="1098" y="1542"/>
                </a:lnTo>
                <a:lnTo>
                  <a:pt x="1072" y="1518"/>
                </a:lnTo>
                <a:lnTo>
                  <a:pt x="1045" y="1498"/>
                </a:lnTo>
                <a:lnTo>
                  <a:pt x="1013" y="1482"/>
                </a:lnTo>
                <a:lnTo>
                  <a:pt x="978" y="1472"/>
                </a:lnTo>
                <a:lnTo>
                  <a:pt x="942" y="1469"/>
                </a:lnTo>
                <a:close/>
                <a:moveTo>
                  <a:pt x="942" y="1251"/>
                </a:moveTo>
                <a:lnTo>
                  <a:pt x="889" y="1254"/>
                </a:lnTo>
                <a:lnTo>
                  <a:pt x="837" y="1263"/>
                </a:lnTo>
                <a:lnTo>
                  <a:pt x="788" y="1279"/>
                </a:lnTo>
                <a:lnTo>
                  <a:pt x="743" y="1300"/>
                </a:lnTo>
                <a:lnTo>
                  <a:pt x="700" y="1326"/>
                </a:lnTo>
                <a:lnTo>
                  <a:pt x="660" y="1357"/>
                </a:lnTo>
                <a:lnTo>
                  <a:pt x="625" y="1392"/>
                </a:lnTo>
                <a:lnTo>
                  <a:pt x="594" y="1432"/>
                </a:lnTo>
                <a:lnTo>
                  <a:pt x="567" y="1475"/>
                </a:lnTo>
                <a:lnTo>
                  <a:pt x="546" y="1520"/>
                </a:lnTo>
                <a:lnTo>
                  <a:pt x="531" y="1569"/>
                </a:lnTo>
                <a:lnTo>
                  <a:pt x="521" y="1620"/>
                </a:lnTo>
                <a:lnTo>
                  <a:pt x="517" y="1673"/>
                </a:lnTo>
                <a:lnTo>
                  <a:pt x="522" y="1727"/>
                </a:lnTo>
                <a:lnTo>
                  <a:pt x="532" y="1778"/>
                </a:lnTo>
                <a:lnTo>
                  <a:pt x="547" y="1828"/>
                </a:lnTo>
                <a:lnTo>
                  <a:pt x="569" y="1874"/>
                </a:lnTo>
                <a:lnTo>
                  <a:pt x="597" y="1917"/>
                </a:lnTo>
                <a:lnTo>
                  <a:pt x="629" y="1957"/>
                </a:lnTo>
                <a:lnTo>
                  <a:pt x="667" y="1992"/>
                </a:lnTo>
                <a:lnTo>
                  <a:pt x="707" y="2023"/>
                </a:lnTo>
                <a:lnTo>
                  <a:pt x="752" y="2049"/>
                </a:lnTo>
                <a:lnTo>
                  <a:pt x="799" y="2069"/>
                </a:lnTo>
                <a:lnTo>
                  <a:pt x="850" y="2083"/>
                </a:lnTo>
                <a:lnTo>
                  <a:pt x="850" y="1957"/>
                </a:lnTo>
                <a:lnTo>
                  <a:pt x="810" y="1941"/>
                </a:lnTo>
                <a:lnTo>
                  <a:pt x="775" y="1920"/>
                </a:lnTo>
                <a:lnTo>
                  <a:pt x="742" y="1895"/>
                </a:lnTo>
                <a:lnTo>
                  <a:pt x="713" y="1866"/>
                </a:lnTo>
                <a:lnTo>
                  <a:pt x="688" y="1833"/>
                </a:lnTo>
                <a:lnTo>
                  <a:pt x="668" y="1797"/>
                </a:lnTo>
                <a:lnTo>
                  <a:pt x="653" y="1757"/>
                </a:lnTo>
                <a:lnTo>
                  <a:pt x="643" y="1716"/>
                </a:lnTo>
                <a:lnTo>
                  <a:pt x="640" y="1673"/>
                </a:lnTo>
                <a:lnTo>
                  <a:pt x="643" y="1629"/>
                </a:lnTo>
                <a:lnTo>
                  <a:pt x="653" y="1586"/>
                </a:lnTo>
                <a:lnTo>
                  <a:pt x="669" y="1546"/>
                </a:lnTo>
                <a:lnTo>
                  <a:pt x="689" y="1510"/>
                </a:lnTo>
                <a:lnTo>
                  <a:pt x="714" y="1476"/>
                </a:lnTo>
                <a:lnTo>
                  <a:pt x="744" y="1446"/>
                </a:lnTo>
                <a:lnTo>
                  <a:pt x="777" y="1421"/>
                </a:lnTo>
                <a:lnTo>
                  <a:pt x="815" y="1401"/>
                </a:lnTo>
                <a:lnTo>
                  <a:pt x="855" y="1385"/>
                </a:lnTo>
                <a:lnTo>
                  <a:pt x="897" y="1376"/>
                </a:lnTo>
                <a:lnTo>
                  <a:pt x="942" y="1372"/>
                </a:lnTo>
                <a:lnTo>
                  <a:pt x="986" y="1376"/>
                </a:lnTo>
                <a:lnTo>
                  <a:pt x="1028" y="1385"/>
                </a:lnTo>
                <a:lnTo>
                  <a:pt x="1068" y="1401"/>
                </a:lnTo>
                <a:lnTo>
                  <a:pt x="1105" y="1421"/>
                </a:lnTo>
                <a:lnTo>
                  <a:pt x="1139" y="1446"/>
                </a:lnTo>
                <a:lnTo>
                  <a:pt x="1168" y="1476"/>
                </a:lnTo>
                <a:lnTo>
                  <a:pt x="1194" y="1510"/>
                </a:lnTo>
                <a:lnTo>
                  <a:pt x="1215" y="1546"/>
                </a:lnTo>
                <a:lnTo>
                  <a:pt x="1230" y="1586"/>
                </a:lnTo>
                <a:lnTo>
                  <a:pt x="1239" y="1629"/>
                </a:lnTo>
                <a:lnTo>
                  <a:pt x="1243" y="1673"/>
                </a:lnTo>
                <a:lnTo>
                  <a:pt x="1239" y="1718"/>
                </a:lnTo>
                <a:lnTo>
                  <a:pt x="1229" y="1761"/>
                </a:lnTo>
                <a:lnTo>
                  <a:pt x="1213" y="1801"/>
                </a:lnTo>
                <a:lnTo>
                  <a:pt x="1192" y="1840"/>
                </a:lnTo>
                <a:lnTo>
                  <a:pt x="1164" y="1873"/>
                </a:lnTo>
                <a:lnTo>
                  <a:pt x="1133" y="1903"/>
                </a:lnTo>
                <a:lnTo>
                  <a:pt x="1098" y="1928"/>
                </a:lnTo>
                <a:lnTo>
                  <a:pt x="1059" y="1948"/>
                </a:lnTo>
                <a:lnTo>
                  <a:pt x="1059" y="2076"/>
                </a:lnTo>
                <a:lnTo>
                  <a:pt x="1105" y="2059"/>
                </a:lnTo>
                <a:lnTo>
                  <a:pt x="1150" y="2037"/>
                </a:lnTo>
                <a:lnTo>
                  <a:pt x="1191" y="2011"/>
                </a:lnTo>
                <a:lnTo>
                  <a:pt x="1228" y="1980"/>
                </a:lnTo>
                <a:lnTo>
                  <a:pt x="1262" y="1946"/>
                </a:lnTo>
                <a:lnTo>
                  <a:pt x="1292" y="1907"/>
                </a:lnTo>
                <a:lnTo>
                  <a:pt x="1318" y="1865"/>
                </a:lnTo>
                <a:lnTo>
                  <a:pt x="1338" y="1820"/>
                </a:lnTo>
                <a:lnTo>
                  <a:pt x="1353" y="1773"/>
                </a:lnTo>
                <a:lnTo>
                  <a:pt x="1362" y="1723"/>
                </a:lnTo>
                <a:lnTo>
                  <a:pt x="1365" y="1673"/>
                </a:lnTo>
                <a:lnTo>
                  <a:pt x="1362" y="1620"/>
                </a:lnTo>
                <a:lnTo>
                  <a:pt x="1352" y="1569"/>
                </a:lnTo>
                <a:lnTo>
                  <a:pt x="1336" y="1520"/>
                </a:lnTo>
                <a:lnTo>
                  <a:pt x="1315" y="1475"/>
                </a:lnTo>
                <a:lnTo>
                  <a:pt x="1289" y="1432"/>
                </a:lnTo>
                <a:lnTo>
                  <a:pt x="1258" y="1392"/>
                </a:lnTo>
                <a:lnTo>
                  <a:pt x="1223" y="1357"/>
                </a:lnTo>
                <a:lnTo>
                  <a:pt x="1184" y="1326"/>
                </a:lnTo>
                <a:lnTo>
                  <a:pt x="1141" y="1300"/>
                </a:lnTo>
                <a:lnTo>
                  <a:pt x="1094" y="1279"/>
                </a:lnTo>
                <a:lnTo>
                  <a:pt x="1046" y="1263"/>
                </a:lnTo>
                <a:lnTo>
                  <a:pt x="995" y="1254"/>
                </a:lnTo>
                <a:lnTo>
                  <a:pt x="942" y="1251"/>
                </a:lnTo>
                <a:close/>
                <a:moveTo>
                  <a:pt x="942" y="1203"/>
                </a:moveTo>
                <a:lnTo>
                  <a:pt x="996" y="1206"/>
                </a:lnTo>
                <a:lnTo>
                  <a:pt x="1049" y="1215"/>
                </a:lnTo>
                <a:lnTo>
                  <a:pt x="1101" y="1230"/>
                </a:lnTo>
                <a:lnTo>
                  <a:pt x="1149" y="1250"/>
                </a:lnTo>
                <a:lnTo>
                  <a:pt x="1194" y="1275"/>
                </a:lnTo>
                <a:lnTo>
                  <a:pt x="1237" y="1306"/>
                </a:lnTo>
                <a:lnTo>
                  <a:pt x="1276" y="1340"/>
                </a:lnTo>
                <a:lnTo>
                  <a:pt x="1310" y="1379"/>
                </a:lnTo>
                <a:lnTo>
                  <a:pt x="1340" y="1421"/>
                </a:lnTo>
                <a:lnTo>
                  <a:pt x="1365" y="1466"/>
                </a:lnTo>
                <a:lnTo>
                  <a:pt x="1386" y="1514"/>
                </a:lnTo>
                <a:lnTo>
                  <a:pt x="1401" y="1565"/>
                </a:lnTo>
                <a:lnTo>
                  <a:pt x="1411" y="1618"/>
                </a:lnTo>
                <a:lnTo>
                  <a:pt x="1414" y="1673"/>
                </a:lnTo>
                <a:lnTo>
                  <a:pt x="1411" y="1727"/>
                </a:lnTo>
                <a:lnTo>
                  <a:pt x="1402" y="1778"/>
                </a:lnTo>
                <a:lnTo>
                  <a:pt x="1386" y="1828"/>
                </a:lnTo>
                <a:lnTo>
                  <a:pt x="1366" y="1875"/>
                </a:lnTo>
                <a:lnTo>
                  <a:pt x="1342" y="1920"/>
                </a:lnTo>
                <a:lnTo>
                  <a:pt x="1312" y="1961"/>
                </a:lnTo>
                <a:lnTo>
                  <a:pt x="1279" y="2000"/>
                </a:lnTo>
                <a:lnTo>
                  <a:pt x="1241" y="2034"/>
                </a:lnTo>
                <a:lnTo>
                  <a:pt x="1201" y="2063"/>
                </a:lnTo>
                <a:lnTo>
                  <a:pt x="1155" y="2090"/>
                </a:lnTo>
                <a:lnTo>
                  <a:pt x="1109" y="2111"/>
                </a:lnTo>
                <a:lnTo>
                  <a:pt x="1059" y="2126"/>
                </a:lnTo>
                <a:lnTo>
                  <a:pt x="1059" y="2385"/>
                </a:lnTo>
                <a:lnTo>
                  <a:pt x="1090" y="2385"/>
                </a:lnTo>
                <a:lnTo>
                  <a:pt x="1090" y="2275"/>
                </a:lnTo>
                <a:lnTo>
                  <a:pt x="1093" y="2252"/>
                </a:lnTo>
                <a:lnTo>
                  <a:pt x="1100" y="2232"/>
                </a:lnTo>
                <a:lnTo>
                  <a:pt x="1112" y="2213"/>
                </a:lnTo>
                <a:lnTo>
                  <a:pt x="1128" y="2198"/>
                </a:lnTo>
                <a:lnTo>
                  <a:pt x="1145" y="2187"/>
                </a:lnTo>
                <a:lnTo>
                  <a:pt x="1166" y="2179"/>
                </a:lnTo>
                <a:lnTo>
                  <a:pt x="1188" y="2177"/>
                </a:lnTo>
                <a:lnTo>
                  <a:pt x="1199" y="2177"/>
                </a:lnTo>
                <a:lnTo>
                  <a:pt x="1222" y="2179"/>
                </a:lnTo>
                <a:lnTo>
                  <a:pt x="1243" y="2187"/>
                </a:lnTo>
                <a:lnTo>
                  <a:pt x="1261" y="2198"/>
                </a:lnTo>
                <a:lnTo>
                  <a:pt x="1276" y="2213"/>
                </a:lnTo>
                <a:lnTo>
                  <a:pt x="1288" y="2232"/>
                </a:lnTo>
                <a:lnTo>
                  <a:pt x="1296" y="2252"/>
                </a:lnTo>
                <a:lnTo>
                  <a:pt x="1298" y="2275"/>
                </a:lnTo>
                <a:lnTo>
                  <a:pt x="1298" y="2385"/>
                </a:lnTo>
                <a:lnTo>
                  <a:pt x="1336" y="2385"/>
                </a:lnTo>
                <a:lnTo>
                  <a:pt x="1336" y="2275"/>
                </a:lnTo>
                <a:lnTo>
                  <a:pt x="1339" y="2252"/>
                </a:lnTo>
                <a:lnTo>
                  <a:pt x="1346" y="2232"/>
                </a:lnTo>
                <a:lnTo>
                  <a:pt x="1357" y="2213"/>
                </a:lnTo>
                <a:lnTo>
                  <a:pt x="1373" y="2198"/>
                </a:lnTo>
                <a:lnTo>
                  <a:pt x="1391" y="2187"/>
                </a:lnTo>
                <a:lnTo>
                  <a:pt x="1412" y="2179"/>
                </a:lnTo>
                <a:lnTo>
                  <a:pt x="1435" y="2177"/>
                </a:lnTo>
                <a:lnTo>
                  <a:pt x="1446" y="2177"/>
                </a:lnTo>
                <a:lnTo>
                  <a:pt x="1468" y="2179"/>
                </a:lnTo>
                <a:lnTo>
                  <a:pt x="1489" y="2187"/>
                </a:lnTo>
                <a:lnTo>
                  <a:pt x="1507" y="2198"/>
                </a:lnTo>
                <a:lnTo>
                  <a:pt x="1522" y="2213"/>
                </a:lnTo>
                <a:lnTo>
                  <a:pt x="1533" y="2232"/>
                </a:lnTo>
                <a:lnTo>
                  <a:pt x="1541" y="2252"/>
                </a:lnTo>
                <a:lnTo>
                  <a:pt x="1543" y="2275"/>
                </a:lnTo>
                <a:lnTo>
                  <a:pt x="1543" y="2385"/>
                </a:lnTo>
                <a:lnTo>
                  <a:pt x="1582" y="2385"/>
                </a:lnTo>
                <a:lnTo>
                  <a:pt x="1582" y="2275"/>
                </a:lnTo>
                <a:lnTo>
                  <a:pt x="1584" y="2252"/>
                </a:lnTo>
                <a:lnTo>
                  <a:pt x="1592" y="2232"/>
                </a:lnTo>
                <a:lnTo>
                  <a:pt x="1603" y="2213"/>
                </a:lnTo>
                <a:lnTo>
                  <a:pt x="1618" y="2198"/>
                </a:lnTo>
                <a:lnTo>
                  <a:pt x="1637" y="2187"/>
                </a:lnTo>
                <a:lnTo>
                  <a:pt x="1657" y="2179"/>
                </a:lnTo>
                <a:lnTo>
                  <a:pt x="1680" y="2177"/>
                </a:lnTo>
                <a:lnTo>
                  <a:pt x="1690" y="2177"/>
                </a:lnTo>
                <a:lnTo>
                  <a:pt x="1713" y="2179"/>
                </a:lnTo>
                <a:lnTo>
                  <a:pt x="1734" y="2187"/>
                </a:lnTo>
                <a:lnTo>
                  <a:pt x="1752" y="2198"/>
                </a:lnTo>
                <a:lnTo>
                  <a:pt x="1768" y="2213"/>
                </a:lnTo>
                <a:lnTo>
                  <a:pt x="1780" y="2232"/>
                </a:lnTo>
                <a:lnTo>
                  <a:pt x="1786" y="2252"/>
                </a:lnTo>
                <a:lnTo>
                  <a:pt x="1790" y="2275"/>
                </a:lnTo>
                <a:lnTo>
                  <a:pt x="1790" y="2482"/>
                </a:lnTo>
                <a:lnTo>
                  <a:pt x="1789" y="2482"/>
                </a:lnTo>
                <a:lnTo>
                  <a:pt x="1789" y="2483"/>
                </a:lnTo>
                <a:lnTo>
                  <a:pt x="1789" y="3085"/>
                </a:lnTo>
                <a:lnTo>
                  <a:pt x="1789" y="3087"/>
                </a:lnTo>
                <a:lnTo>
                  <a:pt x="1789" y="3093"/>
                </a:lnTo>
                <a:lnTo>
                  <a:pt x="1788" y="3101"/>
                </a:lnTo>
                <a:lnTo>
                  <a:pt x="1786" y="3113"/>
                </a:lnTo>
                <a:lnTo>
                  <a:pt x="1785" y="3128"/>
                </a:lnTo>
                <a:lnTo>
                  <a:pt x="1782" y="3145"/>
                </a:lnTo>
                <a:lnTo>
                  <a:pt x="1779" y="3164"/>
                </a:lnTo>
                <a:lnTo>
                  <a:pt x="1773" y="3186"/>
                </a:lnTo>
                <a:lnTo>
                  <a:pt x="1767" y="3208"/>
                </a:lnTo>
                <a:lnTo>
                  <a:pt x="1759" y="3231"/>
                </a:lnTo>
                <a:lnTo>
                  <a:pt x="1749" y="3256"/>
                </a:lnTo>
                <a:lnTo>
                  <a:pt x="1737" y="3281"/>
                </a:lnTo>
                <a:lnTo>
                  <a:pt x="1723" y="3306"/>
                </a:lnTo>
                <a:lnTo>
                  <a:pt x="1707" y="3330"/>
                </a:lnTo>
                <a:lnTo>
                  <a:pt x="1688" y="3356"/>
                </a:lnTo>
                <a:lnTo>
                  <a:pt x="1666" y="3379"/>
                </a:lnTo>
                <a:lnTo>
                  <a:pt x="1642" y="3401"/>
                </a:lnTo>
                <a:lnTo>
                  <a:pt x="1614" y="3422"/>
                </a:lnTo>
                <a:lnTo>
                  <a:pt x="1583" y="3441"/>
                </a:lnTo>
                <a:lnTo>
                  <a:pt x="1549" y="3459"/>
                </a:lnTo>
                <a:lnTo>
                  <a:pt x="1511" y="3473"/>
                </a:lnTo>
                <a:lnTo>
                  <a:pt x="1469" y="3485"/>
                </a:lnTo>
                <a:lnTo>
                  <a:pt x="1424" y="3494"/>
                </a:lnTo>
                <a:lnTo>
                  <a:pt x="1374" y="3500"/>
                </a:lnTo>
                <a:lnTo>
                  <a:pt x="1320" y="3502"/>
                </a:lnTo>
                <a:lnTo>
                  <a:pt x="1264" y="3500"/>
                </a:lnTo>
                <a:lnTo>
                  <a:pt x="1212" y="3495"/>
                </a:lnTo>
                <a:lnTo>
                  <a:pt x="1163" y="3487"/>
                </a:lnTo>
                <a:lnTo>
                  <a:pt x="1120" y="3477"/>
                </a:lnTo>
                <a:lnTo>
                  <a:pt x="1080" y="3463"/>
                </a:lnTo>
                <a:lnTo>
                  <a:pt x="1044" y="3448"/>
                </a:lnTo>
                <a:lnTo>
                  <a:pt x="1011" y="3431"/>
                </a:lnTo>
                <a:lnTo>
                  <a:pt x="983" y="3413"/>
                </a:lnTo>
                <a:lnTo>
                  <a:pt x="956" y="3394"/>
                </a:lnTo>
                <a:lnTo>
                  <a:pt x="934" y="3373"/>
                </a:lnTo>
                <a:lnTo>
                  <a:pt x="914" y="3353"/>
                </a:lnTo>
                <a:lnTo>
                  <a:pt x="898" y="3332"/>
                </a:lnTo>
                <a:lnTo>
                  <a:pt x="884" y="3312"/>
                </a:lnTo>
                <a:lnTo>
                  <a:pt x="873" y="3292"/>
                </a:lnTo>
                <a:lnTo>
                  <a:pt x="864" y="3273"/>
                </a:lnTo>
                <a:lnTo>
                  <a:pt x="862" y="3270"/>
                </a:lnTo>
                <a:lnTo>
                  <a:pt x="858" y="3263"/>
                </a:lnTo>
                <a:lnTo>
                  <a:pt x="851" y="3251"/>
                </a:lnTo>
                <a:lnTo>
                  <a:pt x="842" y="3234"/>
                </a:lnTo>
                <a:lnTo>
                  <a:pt x="830" y="3215"/>
                </a:lnTo>
                <a:lnTo>
                  <a:pt x="817" y="3192"/>
                </a:lnTo>
                <a:lnTo>
                  <a:pt x="803" y="3165"/>
                </a:lnTo>
                <a:lnTo>
                  <a:pt x="786" y="3137"/>
                </a:lnTo>
                <a:lnTo>
                  <a:pt x="768" y="3106"/>
                </a:lnTo>
                <a:lnTo>
                  <a:pt x="749" y="3074"/>
                </a:lnTo>
                <a:lnTo>
                  <a:pt x="731" y="3040"/>
                </a:lnTo>
                <a:lnTo>
                  <a:pt x="711" y="3004"/>
                </a:lnTo>
                <a:lnTo>
                  <a:pt x="691" y="2969"/>
                </a:lnTo>
                <a:lnTo>
                  <a:pt x="670" y="2934"/>
                </a:lnTo>
                <a:lnTo>
                  <a:pt x="650" y="2898"/>
                </a:lnTo>
                <a:lnTo>
                  <a:pt x="630" y="2864"/>
                </a:lnTo>
                <a:lnTo>
                  <a:pt x="611" y="2829"/>
                </a:lnTo>
                <a:lnTo>
                  <a:pt x="593" y="2796"/>
                </a:lnTo>
                <a:lnTo>
                  <a:pt x="575" y="2766"/>
                </a:lnTo>
                <a:lnTo>
                  <a:pt x="559" y="2737"/>
                </a:lnTo>
                <a:lnTo>
                  <a:pt x="545" y="2711"/>
                </a:lnTo>
                <a:lnTo>
                  <a:pt x="532" y="2686"/>
                </a:lnTo>
                <a:lnTo>
                  <a:pt x="521" y="2667"/>
                </a:lnTo>
                <a:lnTo>
                  <a:pt x="512" y="2650"/>
                </a:lnTo>
                <a:lnTo>
                  <a:pt x="500" y="2621"/>
                </a:lnTo>
                <a:lnTo>
                  <a:pt x="492" y="2596"/>
                </a:lnTo>
                <a:lnTo>
                  <a:pt x="490" y="2572"/>
                </a:lnTo>
                <a:lnTo>
                  <a:pt x="492" y="2551"/>
                </a:lnTo>
                <a:lnTo>
                  <a:pt x="497" y="2532"/>
                </a:lnTo>
                <a:lnTo>
                  <a:pt x="507" y="2517"/>
                </a:lnTo>
                <a:lnTo>
                  <a:pt x="520" y="2504"/>
                </a:lnTo>
                <a:lnTo>
                  <a:pt x="534" y="2494"/>
                </a:lnTo>
                <a:lnTo>
                  <a:pt x="552" y="2487"/>
                </a:lnTo>
                <a:lnTo>
                  <a:pt x="572" y="2484"/>
                </a:lnTo>
                <a:lnTo>
                  <a:pt x="591" y="2483"/>
                </a:lnTo>
                <a:lnTo>
                  <a:pt x="614" y="2486"/>
                </a:lnTo>
                <a:lnTo>
                  <a:pt x="636" y="2496"/>
                </a:lnTo>
                <a:lnTo>
                  <a:pt x="659" y="2511"/>
                </a:lnTo>
                <a:lnTo>
                  <a:pt x="681" y="2533"/>
                </a:lnTo>
                <a:lnTo>
                  <a:pt x="705" y="2561"/>
                </a:lnTo>
                <a:lnTo>
                  <a:pt x="731" y="2592"/>
                </a:lnTo>
                <a:lnTo>
                  <a:pt x="757" y="2626"/>
                </a:lnTo>
                <a:lnTo>
                  <a:pt x="785" y="2662"/>
                </a:lnTo>
                <a:lnTo>
                  <a:pt x="816" y="2700"/>
                </a:lnTo>
                <a:lnTo>
                  <a:pt x="850" y="2737"/>
                </a:lnTo>
                <a:lnTo>
                  <a:pt x="850" y="2133"/>
                </a:lnTo>
                <a:lnTo>
                  <a:pt x="797" y="2120"/>
                </a:lnTo>
                <a:lnTo>
                  <a:pt x="746" y="2100"/>
                </a:lnTo>
                <a:lnTo>
                  <a:pt x="699" y="2076"/>
                </a:lnTo>
                <a:lnTo>
                  <a:pt x="654" y="2046"/>
                </a:lnTo>
                <a:lnTo>
                  <a:pt x="615" y="2011"/>
                </a:lnTo>
                <a:lnTo>
                  <a:pt x="578" y="1972"/>
                </a:lnTo>
                <a:lnTo>
                  <a:pt x="546" y="1930"/>
                </a:lnTo>
                <a:lnTo>
                  <a:pt x="520" y="1884"/>
                </a:lnTo>
                <a:lnTo>
                  <a:pt x="499" y="1835"/>
                </a:lnTo>
                <a:lnTo>
                  <a:pt x="482" y="1783"/>
                </a:lnTo>
                <a:lnTo>
                  <a:pt x="473" y="1729"/>
                </a:lnTo>
                <a:lnTo>
                  <a:pt x="469" y="1673"/>
                </a:lnTo>
                <a:lnTo>
                  <a:pt x="472" y="1618"/>
                </a:lnTo>
                <a:lnTo>
                  <a:pt x="482" y="1565"/>
                </a:lnTo>
                <a:lnTo>
                  <a:pt x="496" y="1514"/>
                </a:lnTo>
                <a:lnTo>
                  <a:pt x="517" y="1466"/>
                </a:lnTo>
                <a:lnTo>
                  <a:pt x="543" y="1421"/>
                </a:lnTo>
                <a:lnTo>
                  <a:pt x="573" y="1379"/>
                </a:lnTo>
                <a:lnTo>
                  <a:pt x="608" y="1340"/>
                </a:lnTo>
                <a:lnTo>
                  <a:pt x="647" y="1306"/>
                </a:lnTo>
                <a:lnTo>
                  <a:pt x="689" y="1275"/>
                </a:lnTo>
                <a:lnTo>
                  <a:pt x="734" y="1250"/>
                </a:lnTo>
                <a:lnTo>
                  <a:pt x="783" y="1230"/>
                </a:lnTo>
                <a:lnTo>
                  <a:pt x="834" y="1215"/>
                </a:lnTo>
                <a:lnTo>
                  <a:pt x="887" y="1206"/>
                </a:lnTo>
                <a:lnTo>
                  <a:pt x="942" y="1203"/>
                </a:lnTo>
                <a:close/>
                <a:moveTo>
                  <a:pt x="639" y="141"/>
                </a:moveTo>
                <a:lnTo>
                  <a:pt x="628" y="144"/>
                </a:lnTo>
                <a:lnTo>
                  <a:pt x="619" y="153"/>
                </a:lnTo>
                <a:lnTo>
                  <a:pt x="616" y="165"/>
                </a:lnTo>
                <a:lnTo>
                  <a:pt x="619" y="177"/>
                </a:lnTo>
                <a:lnTo>
                  <a:pt x="628" y="185"/>
                </a:lnTo>
                <a:lnTo>
                  <a:pt x="639" y="188"/>
                </a:lnTo>
                <a:lnTo>
                  <a:pt x="1056" y="188"/>
                </a:lnTo>
                <a:lnTo>
                  <a:pt x="1068" y="185"/>
                </a:lnTo>
                <a:lnTo>
                  <a:pt x="1077" y="177"/>
                </a:lnTo>
                <a:lnTo>
                  <a:pt x="1080" y="165"/>
                </a:lnTo>
                <a:lnTo>
                  <a:pt x="1077" y="153"/>
                </a:lnTo>
                <a:lnTo>
                  <a:pt x="1068" y="144"/>
                </a:lnTo>
                <a:lnTo>
                  <a:pt x="1056" y="141"/>
                </a:lnTo>
                <a:lnTo>
                  <a:pt x="639" y="141"/>
                </a:lnTo>
                <a:close/>
                <a:moveTo>
                  <a:pt x="197" y="0"/>
                </a:moveTo>
                <a:lnTo>
                  <a:pt x="1498" y="0"/>
                </a:lnTo>
                <a:lnTo>
                  <a:pt x="1533" y="2"/>
                </a:lnTo>
                <a:lnTo>
                  <a:pt x="1566" y="12"/>
                </a:lnTo>
                <a:lnTo>
                  <a:pt x="1597" y="26"/>
                </a:lnTo>
                <a:lnTo>
                  <a:pt x="1625" y="46"/>
                </a:lnTo>
                <a:lnTo>
                  <a:pt x="1648" y="69"/>
                </a:lnTo>
                <a:lnTo>
                  <a:pt x="1668" y="97"/>
                </a:lnTo>
                <a:lnTo>
                  <a:pt x="1683" y="127"/>
                </a:lnTo>
                <a:lnTo>
                  <a:pt x="1692" y="160"/>
                </a:lnTo>
                <a:lnTo>
                  <a:pt x="1696" y="196"/>
                </a:lnTo>
                <a:lnTo>
                  <a:pt x="1696" y="2034"/>
                </a:lnTo>
                <a:lnTo>
                  <a:pt x="1558" y="2034"/>
                </a:lnTo>
                <a:lnTo>
                  <a:pt x="1558" y="310"/>
                </a:lnTo>
                <a:lnTo>
                  <a:pt x="137" y="310"/>
                </a:lnTo>
                <a:lnTo>
                  <a:pt x="137" y="2542"/>
                </a:lnTo>
                <a:lnTo>
                  <a:pt x="356" y="2542"/>
                </a:lnTo>
                <a:lnTo>
                  <a:pt x="551" y="2905"/>
                </a:lnTo>
                <a:lnTo>
                  <a:pt x="197" y="2905"/>
                </a:lnTo>
                <a:lnTo>
                  <a:pt x="161" y="2902"/>
                </a:lnTo>
                <a:lnTo>
                  <a:pt x="128" y="2892"/>
                </a:lnTo>
                <a:lnTo>
                  <a:pt x="98" y="2878"/>
                </a:lnTo>
                <a:lnTo>
                  <a:pt x="71" y="2858"/>
                </a:lnTo>
                <a:lnTo>
                  <a:pt x="46" y="2835"/>
                </a:lnTo>
                <a:lnTo>
                  <a:pt x="27" y="2807"/>
                </a:lnTo>
                <a:lnTo>
                  <a:pt x="12" y="2777"/>
                </a:lnTo>
                <a:lnTo>
                  <a:pt x="3" y="2744"/>
                </a:lnTo>
                <a:lnTo>
                  <a:pt x="0" y="2708"/>
                </a:lnTo>
                <a:lnTo>
                  <a:pt x="0" y="196"/>
                </a:lnTo>
                <a:lnTo>
                  <a:pt x="3" y="160"/>
                </a:lnTo>
                <a:lnTo>
                  <a:pt x="12" y="127"/>
                </a:lnTo>
                <a:lnTo>
                  <a:pt x="27" y="97"/>
                </a:lnTo>
                <a:lnTo>
                  <a:pt x="46" y="69"/>
                </a:lnTo>
                <a:lnTo>
                  <a:pt x="71" y="46"/>
                </a:lnTo>
                <a:lnTo>
                  <a:pt x="98" y="26"/>
                </a:lnTo>
                <a:lnTo>
                  <a:pt x="128" y="12"/>
                </a:lnTo>
                <a:lnTo>
                  <a:pt x="161" y="2"/>
                </a:lnTo>
                <a:lnTo>
                  <a:pt x="19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479512" y="6502815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  <p:sp>
        <p:nvSpPr>
          <p:cNvPr id="227" name="Title 4"/>
          <p:cNvSpPr txBox="1">
            <a:spLocks/>
          </p:cNvSpPr>
          <p:nvPr/>
        </p:nvSpPr>
        <p:spPr>
          <a:xfrm>
            <a:off x="1011540" y="94792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Selected Counties</a:t>
            </a:r>
          </a:p>
        </p:txBody>
      </p:sp>
    </p:spTree>
    <p:extLst>
      <p:ext uri="{BB962C8B-B14F-4D97-AF65-F5344CB8AC3E}">
        <p14:creationId xmlns:p14="http://schemas.microsoft.com/office/powerpoint/2010/main" val="197976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16637" y="441412"/>
            <a:ext cx="8911687" cy="1280890"/>
          </a:xfrm>
        </p:spPr>
        <p:txBody>
          <a:bodyPr/>
          <a:lstStyle/>
          <a:p>
            <a:r>
              <a:rPr lang="en-US" dirty="0"/>
              <a:t>Los Angeles County Data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5161" y="6528725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480" y="1203725"/>
            <a:ext cx="5469747" cy="25038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51" y="1203724"/>
            <a:ext cx="5218987" cy="25038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371" y="3756807"/>
            <a:ext cx="6846934" cy="2833761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9868515" y="3833287"/>
            <a:ext cx="1719618" cy="674449"/>
          </a:xfrm>
          <a:prstGeom prst="wedgeRectCallout">
            <a:avLst>
              <a:gd name="adj1" fmla="val -31040"/>
              <a:gd name="adj2" fmla="val -87916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 small signs of seasonality and AR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23013" y="4060551"/>
            <a:ext cx="2289358" cy="1276889"/>
          </a:xfrm>
          <a:prstGeom prst="wedgeRectCallout">
            <a:avLst>
              <a:gd name="adj1" fmla="val 30478"/>
              <a:gd name="adj2" fmla="val -93458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 graphed, anomaly noticed in data set in middle of 2012, slightly increase trend to the data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778840" y="4837681"/>
            <a:ext cx="1898968" cy="1781789"/>
          </a:xfrm>
          <a:prstGeom prst="wedgeRectCallout">
            <a:avLst>
              <a:gd name="adj1" fmla="val -67673"/>
              <a:gd name="adj2" fmla="val -41156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White noise fails due to the non randomness of the errors, unit root test is also not significant enough yet, but seasonal root test looks strong</a:t>
            </a:r>
          </a:p>
        </p:txBody>
      </p:sp>
    </p:spTree>
    <p:extLst>
      <p:ext uri="{BB962C8B-B14F-4D97-AF65-F5344CB8AC3E}">
        <p14:creationId xmlns:p14="http://schemas.microsoft.com/office/powerpoint/2010/main" val="350550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51" y="808173"/>
            <a:ext cx="4027072" cy="976312"/>
          </a:xfrm>
        </p:spPr>
        <p:txBody>
          <a:bodyPr>
            <a:noAutofit/>
          </a:bodyPr>
          <a:lstStyle/>
          <a:p>
            <a:r>
              <a:rPr lang="en-US" sz="2800" b="1" dirty="0"/>
              <a:t>Model Selection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3128" y="2007298"/>
            <a:ext cx="3442944" cy="380365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10000"/>
              </a:lnSpc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chose the ARIMA (3,1,2)(0,1,1) with a step intervention at May 2012 and Point in October 2012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</a:t>
            </a: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model ran the best out of all the models we ran</a:t>
            </a: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had  92% accuracy and an RSME of 1186.9</a:t>
            </a: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forecast gradient also was the best our of all the models and captured the trend of the data well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72024" y="6432243"/>
            <a:ext cx="7619999" cy="365125"/>
          </a:xfrm>
        </p:spPr>
        <p:txBody>
          <a:bodyPr/>
          <a:lstStyle/>
          <a:p>
            <a:r>
              <a:rPr lang="en-US" dirty="0"/>
              <a:t>OPIM-5671 [Data Mining and Business Intelligence]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39" y="312243"/>
            <a:ext cx="3941783" cy="196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121" y="291841"/>
            <a:ext cx="3457389" cy="19623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389" y="2254143"/>
            <a:ext cx="3999633" cy="20309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677" y="2236117"/>
            <a:ext cx="3510395" cy="20489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4" y="4358544"/>
            <a:ext cx="7019642" cy="23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314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699</TotalTime>
  <Words>1375</Words>
  <Application>Microsoft Office PowerPoint</Application>
  <PresentationFormat>Widescreen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SimSun</vt:lpstr>
      <vt:lpstr>Arial</vt:lpstr>
      <vt:lpstr>Calibri</vt:lpstr>
      <vt:lpstr>Calibri Light</vt:lpstr>
      <vt:lpstr>Century Gothic</vt:lpstr>
      <vt:lpstr>Times New Roman</vt:lpstr>
      <vt:lpstr>Wingdings 2</vt:lpstr>
      <vt:lpstr>Wingdings 3</vt:lpstr>
      <vt:lpstr>幼圆</vt:lpstr>
      <vt:lpstr>HDOfficeLightV0</vt:lpstr>
      <vt:lpstr>Wisp</vt:lpstr>
      <vt:lpstr>PowerPoint Presentation</vt:lpstr>
      <vt:lpstr>What is CalWORKs?</vt:lpstr>
      <vt:lpstr>PowerPoint Presentation</vt:lpstr>
      <vt:lpstr>Introduction of the Data Set</vt:lpstr>
      <vt:lpstr>PowerPoint Presentation</vt:lpstr>
      <vt:lpstr>Team Selection Process</vt:lpstr>
      <vt:lpstr>PowerPoint Presentation</vt:lpstr>
      <vt:lpstr>Los Angeles County Data</vt:lpstr>
      <vt:lpstr>Model Selection</vt:lpstr>
      <vt:lpstr>Model Performance</vt:lpstr>
      <vt:lpstr>Fresno County Data</vt:lpstr>
      <vt:lpstr>PowerPoint Presentation</vt:lpstr>
      <vt:lpstr>Model Performance</vt:lpstr>
      <vt:lpstr>San Francisco County</vt:lpstr>
      <vt:lpstr>Model Selection</vt:lpstr>
      <vt:lpstr>Model Performance</vt:lpstr>
      <vt:lpstr>Siskiyou County</vt:lpstr>
      <vt:lpstr>Model Selection</vt:lpstr>
      <vt:lpstr>Model Performance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Calworks TEFS Project</dc:title>
  <dc:creator>Dube, Robert</dc:creator>
  <cp:lastModifiedBy>shraddha sharma</cp:lastModifiedBy>
  <cp:revision>120</cp:revision>
  <dcterms:created xsi:type="dcterms:W3CDTF">2016-07-11T20:54:31Z</dcterms:created>
  <dcterms:modified xsi:type="dcterms:W3CDTF">2016-07-14T01:24:10Z</dcterms:modified>
</cp:coreProperties>
</file>