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6" r:id="rId14"/>
    <p:sldId id="267" r:id="rId15"/>
    <p:sldId id="273" r:id="rId16"/>
    <p:sldId id="275"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92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24989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217523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9C9D00-6A00-499E-94DD-B12BD426F815}"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835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413124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9C9D00-6A00-499E-94DD-B12BD426F815}"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0339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61336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739489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98392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25129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BA868-675E-4E79-AB88-95CFFF034FC1}" type="datetimeFigureOut">
              <a:rPr lang="en-CA" smtClean="0"/>
              <a:t>2022-08-14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362560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396518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A868-675E-4E79-AB88-95CFFF034FC1}" type="datetimeFigureOut">
              <a:rPr lang="en-CA" smtClean="0"/>
              <a:t>2022-08-14</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2735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BA868-675E-4E79-AB88-95CFFF034FC1}" type="datetimeFigureOut">
              <a:rPr lang="en-CA" smtClean="0"/>
              <a:t>2022-08-14</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34122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BA868-675E-4E79-AB88-95CFFF034FC1}" type="datetimeFigureOut">
              <a:rPr lang="en-CA" smtClean="0"/>
              <a:t>2022-08-14</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99749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27205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BA868-675E-4E79-AB88-95CFFF034FC1}" type="datetimeFigureOut">
              <a:rPr lang="en-CA" smtClean="0"/>
              <a:t>2022-08-14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9C9D00-6A00-499E-94DD-B12BD426F815}" type="slidenum">
              <a:rPr lang="en-CA" smtClean="0"/>
              <a:t>‹#›</a:t>
            </a:fld>
            <a:endParaRPr lang="en-CA"/>
          </a:p>
        </p:txBody>
      </p:sp>
    </p:spTree>
    <p:extLst>
      <p:ext uri="{BB962C8B-B14F-4D97-AF65-F5344CB8AC3E}">
        <p14:creationId xmlns:p14="http://schemas.microsoft.com/office/powerpoint/2010/main" val="198651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3BA868-675E-4E79-AB88-95CFFF034FC1}" type="datetimeFigureOut">
              <a:rPr lang="en-CA" smtClean="0"/>
              <a:t>2022-08-14</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9C9D00-6A00-499E-94DD-B12BD426F815}" type="slidenum">
              <a:rPr lang="en-CA" smtClean="0"/>
              <a:t>‹#›</a:t>
            </a:fld>
            <a:endParaRPr lang="en-CA"/>
          </a:p>
        </p:txBody>
      </p:sp>
    </p:spTree>
    <p:extLst>
      <p:ext uri="{BB962C8B-B14F-4D97-AF65-F5344CB8AC3E}">
        <p14:creationId xmlns:p14="http://schemas.microsoft.com/office/powerpoint/2010/main" val="279371007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20/09/precision-recall-machine-learning/" TargetMode="External"/><Relationship Id="rId2" Type="http://schemas.openxmlformats.org/officeDocument/2006/relationships/hyperlink" Target="https://www.analyticsvidhya.com/blog/2020/04/confusion-matrix-machine-learning/" TargetMode="External"/><Relationship Id="rId1" Type="http://schemas.openxmlformats.org/officeDocument/2006/relationships/slideLayout" Target="../slideLayouts/slideLayout3.xml"/><Relationship Id="rId4" Type="http://schemas.openxmlformats.org/officeDocument/2006/relationships/hyperlink" Target="https://www.indeed.com/career-advice/career-development/confusion-matri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178E-FE26-D633-75E4-AE4B88A1029A}"/>
              </a:ext>
            </a:extLst>
          </p:cNvPr>
          <p:cNvSpPr>
            <a:spLocks noGrp="1"/>
          </p:cNvSpPr>
          <p:nvPr>
            <p:ph type="ctrTitle"/>
          </p:nvPr>
        </p:nvSpPr>
        <p:spPr>
          <a:xfrm>
            <a:off x="1555004" y="299508"/>
            <a:ext cx="10197725" cy="3062257"/>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49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t>Data 1200:</a:t>
            </a:r>
            <a:br>
              <a:rPr lang="en-US" sz="49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br>
            <a:r>
              <a:rPr lang="en-US" sz="49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t>Introduction to Data analytics</a:t>
            </a:r>
            <a:br>
              <a:rPr lang="en-US" sz="49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br>
            <a:r>
              <a:rPr lang="en-US" sz="49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t>Final Project</a:t>
            </a:r>
            <a:br>
              <a:rPr lang="en-US" sz="4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br>
            <a:endParaRPr lang="en-CA" sz="4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EA0D95EB-714C-5FCE-EFC0-E82DB2C75E31}"/>
              </a:ext>
            </a:extLst>
          </p:cNvPr>
          <p:cNvSpPr>
            <a:spLocks noGrp="1"/>
          </p:cNvSpPr>
          <p:nvPr>
            <p:ph type="subTitle" idx="1"/>
          </p:nvPr>
        </p:nvSpPr>
        <p:spPr>
          <a:xfrm>
            <a:off x="1897905" y="3981450"/>
            <a:ext cx="8825658" cy="1238250"/>
          </a:xfrm>
        </p:spPr>
        <p:txBody>
          <a:bodyPr>
            <a:normAutofit lnSpcReduction="10000"/>
          </a:bodyPr>
          <a:lstStyle/>
          <a:p>
            <a:pPr algn="ctr"/>
            <a:r>
              <a:rPr lang="en-CA" sz="2000" b="1" dirty="0">
                <a:solidFill>
                  <a:srgbClr val="C00000"/>
                </a:solidFill>
              </a:rPr>
              <a:t>SUBMITTED BY:</a:t>
            </a:r>
          </a:p>
          <a:p>
            <a:pPr algn="ctr"/>
            <a:r>
              <a:rPr lang="en-CA" sz="2000" b="1" dirty="0">
                <a:solidFill>
                  <a:srgbClr val="C00000"/>
                </a:solidFill>
              </a:rPr>
              <a:t>SHRADDHA SHINDE</a:t>
            </a:r>
          </a:p>
          <a:p>
            <a:pPr algn="ctr"/>
            <a:r>
              <a:rPr lang="en-CA" sz="2000" b="1" dirty="0">
                <a:solidFill>
                  <a:srgbClr val="C00000"/>
                </a:solidFill>
              </a:rPr>
              <a:t>STUDENT NO.100881794</a:t>
            </a:r>
          </a:p>
        </p:txBody>
      </p:sp>
      <p:pic>
        <p:nvPicPr>
          <p:cNvPr id="4" name="image1.jpeg" descr="Related image">
            <a:extLst>
              <a:ext uri="{FF2B5EF4-FFF2-40B4-BE49-F238E27FC236}">
                <a16:creationId xmlns:a16="http://schemas.microsoft.com/office/drawing/2014/main" id="{FDC252A4-C475-C413-EF47-A7F01AF2133E}"/>
              </a:ext>
            </a:extLst>
          </p:cNvPr>
          <p:cNvPicPr/>
          <p:nvPr/>
        </p:nvPicPr>
        <p:blipFill>
          <a:blip r:embed="rId2"/>
          <a:stretch>
            <a:fillRect/>
          </a:stretch>
        </p:blipFill>
        <p:spPr>
          <a:xfrm>
            <a:off x="5308678" y="5917266"/>
            <a:ext cx="2170793" cy="810704"/>
          </a:xfrm>
          <a:prstGeom prst="rect">
            <a:avLst/>
          </a:prstGeom>
        </p:spPr>
      </p:pic>
    </p:spTree>
    <p:extLst>
      <p:ext uri="{BB962C8B-B14F-4D97-AF65-F5344CB8AC3E}">
        <p14:creationId xmlns:p14="http://schemas.microsoft.com/office/powerpoint/2010/main" val="297686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62E-5CE9-1E9E-E58F-F48AB2FA12E0}"/>
              </a:ext>
            </a:extLst>
          </p:cNvPr>
          <p:cNvSpPr>
            <a:spLocks noGrp="1"/>
          </p:cNvSpPr>
          <p:nvPr>
            <p:ph type="title"/>
          </p:nvPr>
        </p:nvSpPr>
        <p:spPr>
          <a:xfrm>
            <a:off x="1640156" y="11376"/>
            <a:ext cx="6042597" cy="1280890"/>
          </a:xfrm>
        </p:spPr>
        <p:txBody>
          <a:bodyPr>
            <a:noAutofit/>
          </a:bodyPr>
          <a:lstStyle/>
          <a:p>
            <a:pPr algn="ctr"/>
            <a:r>
              <a:rPr lang="fr-FR" b="1" dirty="0">
                <a:solidFill>
                  <a:srgbClr val="C00000"/>
                </a:solidFill>
              </a:rPr>
              <a:t>Classification Report of </a:t>
            </a:r>
            <a:r>
              <a:rPr lang="fr-FR" b="1" dirty="0">
                <a:solidFill>
                  <a:srgbClr val="002060"/>
                </a:solidFill>
              </a:rPr>
              <a:t>Support Vector Machine</a:t>
            </a:r>
            <a:br>
              <a:rPr lang="en-CA" b="1" dirty="0">
                <a:solidFill>
                  <a:srgbClr val="002060"/>
                </a:solidFill>
              </a:rPr>
            </a:br>
            <a:endParaRPr lang="en-CA" dirty="0">
              <a:solidFill>
                <a:srgbClr val="002060"/>
              </a:solidFill>
            </a:endParaRPr>
          </a:p>
        </p:txBody>
      </p:sp>
      <p:sp>
        <p:nvSpPr>
          <p:cNvPr id="3" name="Content Placeholder 2">
            <a:extLst>
              <a:ext uri="{FF2B5EF4-FFF2-40B4-BE49-F238E27FC236}">
                <a16:creationId xmlns:a16="http://schemas.microsoft.com/office/drawing/2014/main" id="{28F03B27-7653-7697-BAFD-798CEC016FE1}"/>
              </a:ext>
            </a:extLst>
          </p:cNvPr>
          <p:cNvSpPr>
            <a:spLocks noGrp="1"/>
          </p:cNvSpPr>
          <p:nvPr>
            <p:ph sz="half" idx="1"/>
          </p:nvPr>
        </p:nvSpPr>
        <p:spPr>
          <a:xfrm>
            <a:off x="62753" y="2000716"/>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marL="285750" indent="-216000">
              <a:buFont typeface="Wingdings" panose="05000000000000000000" pitchFamily="2" charset="2"/>
              <a:buChar char="Ø"/>
            </a:pPr>
            <a:r>
              <a:rPr lang="en-US" sz="1500" dirty="0">
                <a:latin typeface="Georgia" panose="02040502050405020303" pitchFamily="18" charset="0"/>
              </a:rPr>
              <a:t>Precision is the ratio of correctly predicted positive observations to the total predicted positive observations</a:t>
            </a: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0- No Diabetes:</a:t>
            </a:r>
          </a:p>
          <a:p>
            <a:pPr marL="742950" lvl="1" indent="-216000">
              <a:buFont typeface="Wingdings" panose="05000000000000000000" pitchFamily="2" charset="2"/>
              <a:buChar char="ü"/>
            </a:pPr>
            <a:r>
              <a:rPr lang="en-US" sz="1500" b="1" i="0" dirty="0">
                <a:solidFill>
                  <a:srgbClr val="C00000"/>
                </a:solidFill>
                <a:effectLst/>
                <a:latin typeface="Georgia" panose="02040502050405020303" pitchFamily="18" charset="0"/>
              </a:rPr>
              <a:t>79% </a:t>
            </a:r>
            <a:r>
              <a:rPr lang="en-US" sz="1500" b="0" i="0" dirty="0">
                <a:solidFill>
                  <a:srgbClr val="222222"/>
                </a:solidFill>
                <a:effectLst/>
                <a:latin typeface="Georgia" panose="02040502050405020303" pitchFamily="18" charset="0"/>
              </a:rPr>
              <a:t>of the predicted </a:t>
            </a:r>
            <a:r>
              <a:rPr lang="en-US" sz="1500" dirty="0">
                <a:solidFill>
                  <a:schemeClr val="tx1"/>
                </a:solidFill>
                <a:latin typeface="Georgia" panose="02040502050405020303" pitchFamily="18" charset="0"/>
              </a:rPr>
              <a:t>Negative (healthy)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79%</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1- Diabetes:</a:t>
            </a:r>
          </a:p>
          <a:p>
            <a:pPr marL="742950" lvl="1" indent="-216000">
              <a:buFont typeface="Wingdings" panose="05000000000000000000" pitchFamily="2" charset="2"/>
              <a:buChar char="ü"/>
            </a:pPr>
            <a:r>
              <a:rPr lang="en-US" sz="1500" b="1" dirty="0">
                <a:solidFill>
                  <a:srgbClr val="C00000"/>
                </a:solidFill>
                <a:latin typeface="Georgia" panose="02040502050405020303" pitchFamily="18" charset="0"/>
              </a:rPr>
              <a:t>75</a:t>
            </a:r>
            <a:r>
              <a:rPr lang="en-US" sz="1500" b="1" i="0" dirty="0">
                <a:solidFill>
                  <a:srgbClr val="C00000"/>
                </a:solidFill>
                <a:effectLst/>
                <a:latin typeface="Georgia" panose="02040502050405020303" pitchFamily="18" charset="0"/>
              </a:rPr>
              <a:t>% </a:t>
            </a:r>
            <a:r>
              <a:rPr lang="en-US" sz="1500" b="0" i="0" dirty="0">
                <a:solidFill>
                  <a:srgbClr val="222222"/>
                </a:solidFill>
                <a:effectLst/>
                <a:latin typeface="Georgia" panose="02040502050405020303" pitchFamily="18" charset="0"/>
              </a:rPr>
              <a:t>of the </a:t>
            </a:r>
            <a:r>
              <a:rPr lang="en-US" sz="1500" dirty="0">
                <a:solidFill>
                  <a:schemeClr val="tx1"/>
                </a:solidFill>
                <a:latin typeface="Georgia" panose="02040502050405020303" pitchFamily="18" charset="0"/>
              </a:rPr>
              <a:t>Positive (Diabetic)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75%</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4" name="Content Placeholder 3">
            <a:extLst>
              <a:ext uri="{FF2B5EF4-FFF2-40B4-BE49-F238E27FC236}">
                <a16:creationId xmlns:a16="http://schemas.microsoft.com/office/drawing/2014/main" id="{37AD457D-25C6-7862-4424-68503E413935}"/>
              </a:ext>
            </a:extLst>
          </p:cNvPr>
          <p:cNvSpPr>
            <a:spLocks noGrp="1"/>
          </p:cNvSpPr>
          <p:nvPr>
            <p:ph sz="half" idx="2"/>
          </p:nvPr>
        </p:nvSpPr>
        <p:spPr>
          <a:xfrm>
            <a:off x="8187366" y="2008094"/>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a:buFont typeface="Wingdings" panose="05000000000000000000" pitchFamily="2" charset="2"/>
              <a:buChar char="Ø"/>
            </a:pPr>
            <a:r>
              <a:rPr lang="en-US" sz="1500" dirty="0">
                <a:latin typeface="Georgia" panose="02040502050405020303" pitchFamily="18" charset="0"/>
              </a:rPr>
              <a:t>F1-score is a harmonic mean of Precision and Recall. It is maximum when Precision is equal to Recall.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Negative (healthy) cases predicted by the model is </a:t>
            </a:r>
            <a:r>
              <a:rPr lang="en-US" sz="1500" b="1" dirty="0">
                <a:solidFill>
                  <a:srgbClr val="C00000"/>
                </a:solidFill>
                <a:latin typeface="Georgia" panose="02040502050405020303" pitchFamily="18" charset="0"/>
              </a:rPr>
              <a:t>0.84</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0.8-0.9, It is a </a:t>
            </a:r>
            <a:r>
              <a:rPr lang="en-US" sz="1500" b="1" dirty="0">
                <a:solidFill>
                  <a:srgbClr val="C00000"/>
                </a:solidFill>
                <a:latin typeface="Georgia" panose="02040502050405020303" pitchFamily="18" charset="0"/>
              </a:rPr>
              <a:t>Good Model </a:t>
            </a:r>
            <a:r>
              <a:rPr lang="en-US" sz="1500" dirty="0">
                <a:latin typeface="Georgia" panose="02040502050405020303" pitchFamily="18" charset="0"/>
              </a:rPr>
              <a:t>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a:t>
            </a:r>
            <a:r>
              <a:rPr lang="en-US" sz="1500" dirty="0">
                <a:solidFill>
                  <a:srgbClr val="222222"/>
                </a:solidFill>
                <a:latin typeface="Georgia" panose="02040502050405020303" pitchFamily="18" charset="0"/>
              </a:rPr>
              <a:t>actual </a:t>
            </a:r>
            <a:r>
              <a:rPr lang="en-US" sz="1500" dirty="0">
                <a:solidFill>
                  <a:schemeClr val="tx1"/>
                </a:solidFill>
                <a:latin typeface="Georgia" panose="02040502050405020303" pitchFamily="18" charset="0"/>
              </a:rPr>
              <a:t>Positive (Diabetic) cases predicted by the model is </a:t>
            </a:r>
            <a:r>
              <a:rPr lang="en-US" sz="1500" b="1" dirty="0">
                <a:solidFill>
                  <a:srgbClr val="C00000"/>
                </a:solidFill>
                <a:latin typeface="Georgia" panose="02040502050405020303" pitchFamily="18" charset="0"/>
              </a:rPr>
              <a:t>0.64</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0.5-0.8, It is </a:t>
            </a:r>
            <a:r>
              <a:rPr lang="en-US" sz="1500" b="1" dirty="0">
                <a:solidFill>
                  <a:srgbClr val="C00000"/>
                </a:solidFill>
                <a:latin typeface="Georgia" panose="02040502050405020303" pitchFamily="18" charset="0"/>
              </a:rPr>
              <a:t>OK Model </a:t>
            </a:r>
            <a:r>
              <a:rPr lang="en-US" sz="1500" dirty="0">
                <a:latin typeface="Georgia" panose="02040502050405020303" pitchFamily="18" charset="0"/>
              </a:rPr>
              <a:t>for predicting Diabetes cases</a:t>
            </a:r>
            <a:endParaRPr lang="en-CA" sz="1500" dirty="0">
              <a:latin typeface="Georgia" panose="02040502050405020303" pitchFamily="18" charset="0"/>
            </a:endParaRPr>
          </a:p>
          <a:p>
            <a:pPr>
              <a:buFont typeface="Wingdings" panose="05000000000000000000" pitchFamily="2" charset="2"/>
              <a:buChar char="Ø"/>
            </a:pPr>
            <a:endParaRPr lang="en-CA" sz="1500" dirty="0">
              <a:latin typeface="Georgia" panose="02040502050405020303" pitchFamily="18" charset="0"/>
            </a:endParaRPr>
          </a:p>
        </p:txBody>
      </p:sp>
      <p:sp>
        <p:nvSpPr>
          <p:cNvPr id="6" name="Content Placeholder 2">
            <a:extLst>
              <a:ext uri="{FF2B5EF4-FFF2-40B4-BE49-F238E27FC236}">
                <a16:creationId xmlns:a16="http://schemas.microsoft.com/office/drawing/2014/main" id="{4CDAECCF-D8D8-8DF0-8DFD-CD5298FC10FF}"/>
              </a:ext>
            </a:extLst>
          </p:cNvPr>
          <p:cNvSpPr txBox="1">
            <a:spLocks/>
          </p:cNvSpPr>
          <p:nvPr/>
        </p:nvSpPr>
        <p:spPr>
          <a:xfrm>
            <a:off x="4123767" y="2008094"/>
            <a:ext cx="4004634" cy="4857284"/>
          </a:xfrm>
          <a:prstGeom prst="rect">
            <a:avLst/>
          </a:prstGeom>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sz="1500" b="0" i="0" dirty="0">
                <a:solidFill>
                  <a:srgbClr val="222222"/>
                </a:solidFill>
                <a:effectLst/>
                <a:latin typeface="Georgia" panose="02040502050405020303" pitchFamily="18" charset="0"/>
              </a:rPr>
              <a:t>Recall tells us how many of the actual positive cases we were able to predict correctly with our model.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90% </a:t>
            </a:r>
            <a:r>
              <a:rPr lang="en-US" sz="1500" dirty="0">
                <a:solidFill>
                  <a:srgbClr val="222222"/>
                </a:solidFill>
                <a:latin typeface="Georgia" panose="02040502050405020303" pitchFamily="18" charset="0"/>
              </a:rPr>
              <a:t>of the actual </a:t>
            </a:r>
            <a:r>
              <a:rPr lang="en-US" sz="1500" dirty="0">
                <a:solidFill>
                  <a:schemeClr val="tx1"/>
                </a:solidFill>
                <a:latin typeface="Georgia" panose="02040502050405020303" pitchFamily="18" charset="0"/>
              </a:rPr>
              <a:t>Negative (healthy)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90%</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56%</a:t>
            </a:r>
            <a:r>
              <a:rPr lang="en-US" sz="1500" dirty="0">
                <a:solidFill>
                  <a:srgbClr val="222222"/>
                </a:solidFill>
                <a:latin typeface="Georgia" panose="02040502050405020303" pitchFamily="18" charset="0"/>
              </a:rPr>
              <a:t> of the actual </a:t>
            </a:r>
            <a:r>
              <a:rPr lang="en-US" sz="1500" dirty="0">
                <a:solidFill>
                  <a:schemeClr val="tx1"/>
                </a:solidFill>
                <a:latin typeface="Georgia" panose="02040502050405020303" pitchFamily="18" charset="0"/>
              </a:rPr>
              <a:t>Positive (Diabetic)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56%</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8" name="TextBox 7">
            <a:extLst>
              <a:ext uri="{FF2B5EF4-FFF2-40B4-BE49-F238E27FC236}">
                <a16:creationId xmlns:a16="http://schemas.microsoft.com/office/drawing/2014/main" id="{F07F1FF1-B10C-1D7F-5FD4-C8C9B9D8A85C}"/>
              </a:ext>
            </a:extLst>
          </p:cNvPr>
          <p:cNvSpPr txBox="1"/>
          <p:nvPr/>
        </p:nvSpPr>
        <p:spPr>
          <a:xfrm>
            <a:off x="62753" y="1424499"/>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Precision</a:t>
            </a:r>
            <a:endParaRPr lang="en-CA" sz="2000" dirty="0"/>
          </a:p>
        </p:txBody>
      </p:sp>
      <p:pic>
        <p:nvPicPr>
          <p:cNvPr id="9" name="Picture 8">
            <a:extLst>
              <a:ext uri="{FF2B5EF4-FFF2-40B4-BE49-F238E27FC236}">
                <a16:creationId xmlns:a16="http://schemas.microsoft.com/office/drawing/2014/main" id="{037FC62F-F9AB-94BE-7E30-6D6ACD1626AB}"/>
              </a:ext>
            </a:extLst>
          </p:cNvPr>
          <p:cNvPicPr>
            <a:picLocks noChangeAspect="1"/>
          </p:cNvPicPr>
          <p:nvPr/>
        </p:nvPicPr>
        <p:blipFill rotWithShape="1">
          <a:blip r:embed="rId2"/>
          <a:srcRect l="19111" t="31012" b="35706"/>
          <a:stretch/>
        </p:blipFill>
        <p:spPr>
          <a:xfrm>
            <a:off x="7924802" y="163401"/>
            <a:ext cx="4004633" cy="976840"/>
          </a:xfrm>
          <a:prstGeom prst="rect">
            <a:avLst/>
          </a:prstGeom>
          <a:ln>
            <a:solidFill>
              <a:srgbClr val="C00000"/>
            </a:solidFill>
          </a:ln>
        </p:spPr>
      </p:pic>
      <p:sp>
        <p:nvSpPr>
          <p:cNvPr id="10" name="TextBox 9">
            <a:extLst>
              <a:ext uri="{FF2B5EF4-FFF2-40B4-BE49-F238E27FC236}">
                <a16:creationId xmlns:a16="http://schemas.microsoft.com/office/drawing/2014/main" id="{8E09BB54-F990-8FFF-9DFC-2C4C1936D871}"/>
              </a:ext>
            </a:extLst>
          </p:cNvPr>
          <p:cNvSpPr txBox="1"/>
          <p:nvPr/>
        </p:nvSpPr>
        <p:spPr>
          <a:xfrm>
            <a:off x="8184781" y="1419918"/>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F1-score</a:t>
            </a:r>
            <a:endParaRPr lang="en-CA" sz="2000" dirty="0"/>
          </a:p>
        </p:txBody>
      </p:sp>
      <p:sp>
        <p:nvSpPr>
          <p:cNvPr id="11" name="TextBox 10">
            <a:extLst>
              <a:ext uri="{FF2B5EF4-FFF2-40B4-BE49-F238E27FC236}">
                <a16:creationId xmlns:a16="http://schemas.microsoft.com/office/drawing/2014/main" id="{A5E9A475-7603-60EA-9DB5-F9D57727DEF0}"/>
              </a:ext>
            </a:extLst>
          </p:cNvPr>
          <p:cNvSpPr txBox="1"/>
          <p:nvPr/>
        </p:nvSpPr>
        <p:spPr>
          <a:xfrm>
            <a:off x="4123767" y="1418171"/>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Recall</a:t>
            </a:r>
            <a:endParaRPr lang="en-CA" sz="2000" dirty="0"/>
          </a:p>
        </p:txBody>
      </p:sp>
    </p:spTree>
    <p:extLst>
      <p:ext uri="{BB962C8B-B14F-4D97-AF65-F5344CB8AC3E}">
        <p14:creationId xmlns:p14="http://schemas.microsoft.com/office/powerpoint/2010/main" val="68478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62E-5CE9-1E9E-E58F-F48AB2FA12E0}"/>
              </a:ext>
            </a:extLst>
          </p:cNvPr>
          <p:cNvSpPr>
            <a:spLocks noGrp="1"/>
          </p:cNvSpPr>
          <p:nvPr>
            <p:ph type="title"/>
          </p:nvPr>
        </p:nvSpPr>
        <p:spPr>
          <a:xfrm>
            <a:off x="1640156" y="-52532"/>
            <a:ext cx="6042597" cy="1280890"/>
          </a:xfrm>
        </p:spPr>
        <p:txBody>
          <a:bodyPr>
            <a:noAutofit/>
          </a:bodyPr>
          <a:lstStyle/>
          <a:p>
            <a:pPr algn="ctr"/>
            <a:r>
              <a:rPr lang="fr-FR" b="1" dirty="0">
                <a:solidFill>
                  <a:srgbClr val="C00000"/>
                </a:solidFill>
                <a:latin typeface="Georgia" panose="02040502050405020303" pitchFamily="18" charset="0"/>
              </a:rPr>
              <a:t>Classification Report of </a:t>
            </a:r>
            <a:r>
              <a:rPr lang="fr-FR" b="1" dirty="0">
                <a:solidFill>
                  <a:srgbClr val="002060"/>
                </a:solidFill>
                <a:latin typeface="Georgia" panose="02040502050405020303" pitchFamily="18" charset="0"/>
              </a:rPr>
              <a:t>Logistic Regression</a:t>
            </a:r>
            <a:br>
              <a:rPr lang="en-CA" b="1" dirty="0">
                <a:solidFill>
                  <a:srgbClr val="002060"/>
                </a:solidFill>
                <a:latin typeface="Georgia" panose="02040502050405020303" pitchFamily="18" charset="0"/>
              </a:rPr>
            </a:br>
            <a:endParaRPr lang="en-CA" dirty="0">
              <a:solidFill>
                <a:srgbClr val="00206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28F03B27-7653-7697-BAFD-798CEC016FE1}"/>
              </a:ext>
            </a:extLst>
          </p:cNvPr>
          <p:cNvSpPr>
            <a:spLocks noGrp="1"/>
          </p:cNvSpPr>
          <p:nvPr>
            <p:ph sz="half" idx="1"/>
          </p:nvPr>
        </p:nvSpPr>
        <p:spPr>
          <a:xfrm>
            <a:off x="62753" y="2000716"/>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marL="285750" indent="-216000">
              <a:buFont typeface="Wingdings" panose="05000000000000000000" pitchFamily="2" charset="2"/>
              <a:buChar char="Ø"/>
            </a:pPr>
            <a:r>
              <a:rPr lang="en-US" sz="1500" dirty="0">
                <a:latin typeface="Georgia" panose="02040502050405020303" pitchFamily="18" charset="0"/>
              </a:rPr>
              <a:t>Precision is the ratio of correctly predicted positive observations to the total predicted positive observations</a:t>
            </a: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0- No Diabetes:</a:t>
            </a:r>
          </a:p>
          <a:p>
            <a:pPr marL="742950" lvl="1" indent="-216000">
              <a:buFont typeface="Wingdings" panose="05000000000000000000" pitchFamily="2" charset="2"/>
              <a:buChar char="ü"/>
            </a:pPr>
            <a:r>
              <a:rPr lang="en-US" sz="1500" b="1" i="0" dirty="0">
                <a:solidFill>
                  <a:srgbClr val="C00000"/>
                </a:solidFill>
                <a:effectLst/>
                <a:latin typeface="Georgia" panose="02040502050405020303" pitchFamily="18" charset="0"/>
              </a:rPr>
              <a:t>79% </a:t>
            </a:r>
            <a:r>
              <a:rPr lang="en-US" sz="1500" b="0" i="0" dirty="0">
                <a:solidFill>
                  <a:srgbClr val="222222"/>
                </a:solidFill>
                <a:effectLst/>
                <a:latin typeface="Georgia" panose="02040502050405020303" pitchFamily="18" charset="0"/>
              </a:rPr>
              <a:t>of the predicted </a:t>
            </a:r>
            <a:r>
              <a:rPr lang="en-US" sz="1500" dirty="0">
                <a:solidFill>
                  <a:schemeClr val="tx1"/>
                </a:solidFill>
                <a:latin typeface="Georgia" panose="02040502050405020303" pitchFamily="18" charset="0"/>
              </a:rPr>
              <a:t>Negative (healthy)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79%</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1- Diabetes:</a:t>
            </a:r>
          </a:p>
          <a:p>
            <a:pPr marL="742950" lvl="1" indent="-216000">
              <a:buFont typeface="Wingdings" panose="05000000000000000000" pitchFamily="2" charset="2"/>
              <a:buChar char="ü"/>
            </a:pPr>
            <a:r>
              <a:rPr lang="en-US" sz="1500" b="1" dirty="0">
                <a:solidFill>
                  <a:srgbClr val="C00000"/>
                </a:solidFill>
                <a:latin typeface="Georgia" panose="02040502050405020303" pitchFamily="18" charset="0"/>
              </a:rPr>
              <a:t>77</a:t>
            </a:r>
            <a:r>
              <a:rPr lang="en-US" sz="1500" b="1" i="0" dirty="0">
                <a:solidFill>
                  <a:srgbClr val="C00000"/>
                </a:solidFill>
                <a:effectLst/>
                <a:latin typeface="Georgia" panose="02040502050405020303" pitchFamily="18" charset="0"/>
              </a:rPr>
              <a:t>% </a:t>
            </a:r>
            <a:r>
              <a:rPr lang="en-US" sz="1500" b="0" i="0" dirty="0">
                <a:solidFill>
                  <a:srgbClr val="222222"/>
                </a:solidFill>
                <a:effectLst/>
                <a:latin typeface="Georgia" panose="02040502050405020303" pitchFamily="18" charset="0"/>
              </a:rPr>
              <a:t>of the </a:t>
            </a:r>
            <a:r>
              <a:rPr lang="en-US" sz="1500" dirty="0">
                <a:solidFill>
                  <a:schemeClr val="tx1"/>
                </a:solidFill>
                <a:latin typeface="Georgia" panose="02040502050405020303" pitchFamily="18" charset="0"/>
              </a:rPr>
              <a:t>Positive (Diabetic)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77%</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4" name="Content Placeholder 3">
            <a:extLst>
              <a:ext uri="{FF2B5EF4-FFF2-40B4-BE49-F238E27FC236}">
                <a16:creationId xmlns:a16="http://schemas.microsoft.com/office/drawing/2014/main" id="{37AD457D-25C6-7862-4424-68503E413935}"/>
              </a:ext>
            </a:extLst>
          </p:cNvPr>
          <p:cNvSpPr>
            <a:spLocks noGrp="1"/>
          </p:cNvSpPr>
          <p:nvPr>
            <p:ph sz="half" idx="2"/>
          </p:nvPr>
        </p:nvSpPr>
        <p:spPr>
          <a:xfrm>
            <a:off x="8187366" y="2008094"/>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a:buFont typeface="Wingdings" panose="05000000000000000000" pitchFamily="2" charset="2"/>
              <a:buChar char="Ø"/>
            </a:pPr>
            <a:r>
              <a:rPr lang="en-US" sz="1500" dirty="0">
                <a:latin typeface="Georgia" panose="02040502050405020303" pitchFamily="18" charset="0"/>
              </a:rPr>
              <a:t>F1-score is a harmonic mean of Precision and Recall. It is maximum when Precision is equal to Recall.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Negative (healthy) cases predicted by the model is </a:t>
            </a:r>
            <a:r>
              <a:rPr lang="en-US" sz="1500" b="1" dirty="0">
                <a:solidFill>
                  <a:srgbClr val="C00000"/>
                </a:solidFill>
                <a:latin typeface="Georgia" panose="02040502050405020303" pitchFamily="18" charset="0"/>
              </a:rPr>
              <a:t>0.85</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0.8-0.9, It is a </a:t>
            </a:r>
            <a:r>
              <a:rPr lang="en-US" sz="1500" b="1" dirty="0">
                <a:solidFill>
                  <a:srgbClr val="C00000"/>
                </a:solidFill>
                <a:latin typeface="Georgia" panose="02040502050405020303" pitchFamily="18" charset="0"/>
              </a:rPr>
              <a:t>Good Model </a:t>
            </a:r>
            <a:r>
              <a:rPr lang="en-US" sz="1500" dirty="0">
                <a:latin typeface="Georgia" panose="02040502050405020303" pitchFamily="18" charset="0"/>
              </a:rPr>
              <a:t>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a:t>
            </a:r>
            <a:r>
              <a:rPr lang="en-US" sz="1500" dirty="0">
                <a:solidFill>
                  <a:srgbClr val="222222"/>
                </a:solidFill>
                <a:latin typeface="Georgia" panose="02040502050405020303" pitchFamily="18" charset="0"/>
              </a:rPr>
              <a:t>actual </a:t>
            </a:r>
            <a:r>
              <a:rPr lang="en-US" sz="1500" dirty="0">
                <a:solidFill>
                  <a:schemeClr val="tx1"/>
                </a:solidFill>
                <a:latin typeface="Georgia" panose="02040502050405020303" pitchFamily="18" charset="0"/>
              </a:rPr>
              <a:t>Positive (Diabetic) cases predicted by the model is </a:t>
            </a:r>
            <a:r>
              <a:rPr lang="en-US" sz="1500" b="1" dirty="0">
                <a:solidFill>
                  <a:srgbClr val="C00000"/>
                </a:solidFill>
                <a:latin typeface="Georgia" panose="02040502050405020303" pitchFamily="18" charset="0"/>
              </a:rPr>
              <a:t>0.65</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0.5-0.8, It is </a:t>
            </a:r>
            <a:r>
              <a:rPr lang="en-US" sz="1500" b="1" dirty="0">
                <a:solidFill>
                  <a:srgbClr val="C00000"/>
                </a:solidFill>
                <a:latin typeface="Georgia" panose="02040502050405020303" pitchFamily="18" charset="0"/>
              </a:rPr>
              <a:t>OK Model </a:t>
            </a:r>
            <a:r>
              <a:rPr lang="en-US" sz="1500" dirty="0">
                <a:latin typeface="Georgia" panose="02040502050405020303" pitchFamily="18" charset="0"/>
              </a:rPr>
              <a:t>for predicting Diabetes cases</a:t>
            </a:r>
            <a:endParaRPr lang="en-CA" sz="1500" dirty="0">
              <a:latin typeface="Georgia" panose="02040502050405020303" pitchFamily="18" charset="0"/>
            </a:endParaRPr>
          </a:p>
          <a:p>
            <a:pPr>
              <a:buFont typeface="Wingdings" panose="05000000000000000000" pitchFamily="2" charset="2"/>
              <a:buChar char="Ø"/>
            </a:pPr>
            <a:endParaRPr lang="en-CA" sz="1500" dirty="0">
              <a:latin typeface="Georgia" panose="02040502050405020303" pitchFamily="18" charset="0"/>
            </a:endParaRPr>
          </a:p>
        </p:txBody>
      </p:sp>
      <p:sp>
        <p:nvSpPr>
          <p:cNvPr id="6" name="Content Placeholder 2">
            <a:extLst>
              <a:ext uri="{FF2B5EF4-FFF2-40B4-BE49-F238E27FC236}">
                <a16:creationId xmlns:a16="http://schemas.microsoft.com/office/drawing/2014/main" id="{4CDAECCF-D8D8-8DF0-8DFD-CD5298FC10FF}"/>
              </a:ext>
            </a:extLst>
          </p:cNvPr>
          <p:cNvSpPr txBox="1">
            <a:spLocks/>
          </p:cNvSpPr>
          <p:nvPr/>
        </p:nvSpPr>
        <p:spPr>
          <a:xfrm>
            <a:off x="4123767" y="2008094"/>
            <a:ext cx="4004634" cy="4857284"/>
          </a:xfrm>
          <a:prstGeom prst="rect">
            <a:avLst/>
          </a:prstGeom>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sz="1500" b="0" i="0" dirty="0">
                <a:solidFill>
                  <a:srgbClr val="222222"/>
                </a:solidFill>
                <a:effectLst/>
                <a:latin typeface="Georgia" panose="02040502050405020303" pitchFamily="18" charset="0"/>
              </a:rPr>
              <a:t>Recall tells us how many of the actual positive cases we were able to predict correctly with our model.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91% </a:t>
            </a:r>
            <a:r>
              <a:rPr lang="en-US" sz="1500" dirty="0">
                <a:solidFill>
                  <a:srgbClr val="222222"/>
                </a:solidFill>
                <a:latin typeface="Georgia" panose="02040502050405020303" pitchFamily="18" charset="0"/>
              </a:rPr>
              <a:t>of the actual </a:t>
            </a:r>
            <a:r>
              <a:rPr lang="en-US" sz="1500" dirty="0">
                <a:solidFill>
                  <a:schemeClr val="tx1"/>
                </a:solidFill>
                <a:latin typeface="Georgia" panose="02040502050405020303" pitchFamily="18" charset="0"/>
              </a:rPr>
              <a:t>Negative (healthy)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90%</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56%</a:t>
            </a:r>
            <a:r>
              <a:rPr lang="en-US" sz="1500" dirty="0">
                <a:solidFill>
                  <a:srgbClr val="222222"/>
                </a:solidFill>
                <a:latin typeface="Georgia" panose="02040502050405020303" pitchFamily="18" charset="0"/>
              </a:rPr>
              <a:t> of the actual </a:t>
            </a:r>
            <a:r>
              <a:rPr lang="en-US" sz="1500" dirty="0">
                <a:solidFill>
                  <a:schemeClr val="tx1"/>
                </a:solidFill>
                <a:latin typeface="Georgia" panose="02040502050405020303" pitchFamily="18" charset="0"/>
              </a:rPr>
              <a:t>Positive (Diabetic)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56%</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8" name="TextBox 7">
            <a:extLst>
              <a:ext uri="{FF2B5EF4-FFF2-40B4-BE49-F238E27FC236}">
                <a16:creationId xmlns:a16="http://schemas.microsoft.com/office/drawing/2014/main" id="{F07F1FF1-B10C-1D7F-5FD4-C8C9B9D8A85C}"/>
              </a:ext>
            </a:extLst>
          </p:cNvPr>
          <p:cNvSpPr txBox="1"/>
          <p:nvPr/>
        </p:nvSpPr>
        <p:spPr>
          <a:xfrm>
            <a:off x="62753" y="1424499"/>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Precision</a:t>
            </a:r>
            <a:endParaRPr lang="en-CA" sz="2000" dirty="0"/>
          </a:p>
        </p:txBody>
      </p:sp>
      <p:sp>
        <p:nvSpPr>
          <p:cNvPr id="10" name="TextBox 9">
            <a:extLst>
              <a:ext uri="{FF2B5EF4-FFF2-40B4-BE49-F238E27FC236}">
                <a16:creationId xmlns:a16="http://schemas.microsoft.com/office/drawing/2014/main" id="{8E09BB54-F990-8FFF-9DFC-2C4C1936D871}"/>
              </a:ext>
            </a:extLst>
          </p:cNvPr>
          <p:cNvSpPr txBox="1"/>
          <p:nvPr/>
        </p:nvSpPr>
        <p:spPr>
          <a:xfrm>
            <a:off x="8184781" y="1419918"/>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F1-score</a:t>
            </a:r>
            <a:endParaRPr lang="en-CA" sz="2000" dirty="0"/>
          </a:p>
        </p:txBody>
      </p:sp>
      <p:sp>
        <p:nvSpPr>
          <p:cNvPr id="11" name="TextBox 10">
            <a:extLst>
              <a:ext uri="{FF2B5EF4-FFF2-40B4-BE49-F238E27FC236}">
                <a16:creationId xmlns:a16="http://schemas.microsoft.com/office/drawing/2014/main" id="{A5E9A475-7603-60EA-9DB5-F9D57727DEF0}"/>
              </a:ext>
            </a:extLst>
          </p:cNvPr>
          <p:cNvSpPr txBox="1"/>
          <p:nvPr/>
        </p:nvSpPr>
        <p:spPr>
          <a:xfrm>
            <a:off x="4123767" y="1418171"/>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Recall</a:t>
            </a:r>
            <a:endParaRPr lang="en-CA" sz="2000" dirty="0"/>
          </a:p>
        </p:txBody>
      </p:sp>
      <p:pic>
        <p:nvPicPr>
          <p:cNvPr id="5" name="Picture 4">
            <a:extLst>
              <a:ext uri="{FF2B5EF4-FFF2-40B4-BE49-F238E27FC236}">
                <a16:creationId xmlns:a16="http://schemas.microsoft.com/office/drawing/2014/main" id="{30A0149A-E5D1-F702-466E-B648B2E5EF83}"/>
              </a:ext>
            </a:extLst>
          </p:cNvPr>
          <p:cNvPicPr>
            <a:picLocks noChangeAspect="1"/>
          </p:cNvPicPr>
          <p:nvPr/>
        </p:nvPicPr>
        <p:blipFill rotWithShape="1">
          <a:blip r:embed="rId2"/>
          <a:srcRect l="18690" t="27624" b="30343"/>
          <a:stretch/>
        </p:blipFill>
        <p:spPr>
          <a:xfrm>
            <a:off x="7906871" y="113096"/>
            <a:ext cx="4144483" cy="1115262"/>
          </a:xfrm>
          <a:prstGeom prst="rect">
            <a:avLst/>
          </a:prstGeom>
          <a:ln>
            <a:solidFill>
              <a:srgbClr val="C00000"/>
            </a:solidFill>
          </a:ln>
        </p:spPr>
      </p:pic>
    </p:spTree>
    <p:extLst>
      <p:ext uri="{BB962C8B-B14F-4D97-AF65-F5344CB8AC3E}">
        <p14:creationId xmlns:p14="http://schemas.microsoft.com/office/powerpoint/2010/main" val="367242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62E-5CE9-1E9E-E58F-F48AB2FA12E0}"/>
              </a:ext>
            </a:extLst>
          </p:cNvPr>
          <p:cNvSpPr>
            <a:spLocks noGrp="1"/>
          </p:cNvSpPr>
          <p:nvPr>
            <p:ph type="title"/>
          </p:nvPr>
        </p:nvSpPr>
        <p:spPr>
          <a:xfrm>
            <a:off x="1640156" y="11376"/>
            <a:ext cx="6042597" cy="1280890"/>
          </a:xfrm>
        </p:spPr>
        <p:txBody>
          <a:bodyPr>
            <a:noAutofit/>
          </a:bodyPr>
          <a:lstStyle/>
          <a:p>
            <a:pPr algn="ctr"/>
            <a:r>
              <a:rPr lang="fr-FR" b="1" dirty="0">
                <a:solidFill>
                  <a:srgbClr val="C00000"/>
                </a:solidFill>
                <a:latin typeface="Georgia" panose="02040502050405020303" pitchFamily="18" charset="0"/>
              </a:rPr>
              <a:t>Classification Report of </a:t>
            </a:r>
            <a:r>
              <a:rPr lang="fr-FR" b="1" dirty="0">
                <a:solidFill>
                  <a:srgbClr val="002060"/>
                </a:solidFill>
                <a:latin typeface="Georgia" panose="02040502050405020303" pitchFamily="18" charset="0"/>
              </a:rPr>
              <a:t>Decision Tree</a:t>
            </a:r>
            <a:br>
              <a:rPr lang="en-CA" b="1" dirty="0">
                <a:solidFill>
                  <a:srgbClr val="002060"/>
                </a:solidFill>
                <a:latin typeface="Georgia" panose="02040502050405020303" pitchFamily="18" charset="0"/>
              </a:rPr>
            </a:br>
            <a:endParaRPr lang="en-CA" dirty="0">
              <a:solidFill>
                <a:srgbClr val="00206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28F03B27-7653-7697-BAFD-798CEC016FE1}"/>
              </a:ext>
            </a:extLst>
          </p:cNvPr>
          <p:cNvSpPr>
            <a:spLocks noGrp="1"/>
          </p:cNvSpPr>
          <p:nvPr>
            <p:ph sz="half" idx="1"/>
          </p:nvPr>
        </p:nvSpPr>
        <p:spPr>
          <a:xfrm>
            <a:off x="62753" y="2000716"/>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marL="285750" indent="-216000">
              <a:buFont typeface="Wingdings" panose="05000000000000000000" pitchFamily="2" charset="2"/>
              <a:buChar char="Ø"/>
            </a:pPr>
            <a:r>
              <a:rPr lang="en-US" sz="1500" dirty="0">
                <a:latin typeface="Georgia" panose="02040502050405020303" pitchFamily="18" charset="0"/>
              </a:rPr>
              <a:t>Precision is the ratio of correctly predicted positive observations to the total predicted positive observations</a:t>
            </a: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0- No Diabetes:</a:t>
            </a:r>
          </a:p>
          <a:p>
            <a:pPr marL="742950" lvl="1" indent="-216000">
              <a:buFont typeface="Wingdings" panose="05000000000000000000" pitchFamily="2" charset="2"/>
              <a:buChar char="ü"/>
            </a:pPr>
            <a:r>
              <a:rPr lang="en-US" sz="1500" b="1" dirty="0">
                <a:solidFill>
                  <a:srgbClr val="C00000"/>
                </a:solidFill>
                <a:latin typeface="Georgia" panose="02040502050405020303" pitchFamily="18" charset="0"/>
              </a:rPr>
              <a:t>82</a:t>
            </a:r>
            <a:r>
              <a:rPr lang="en-US" sz="1500" b="1" i="0" dirty="0">
                <a:solidFill>
                  <a:srgbClr val="C00000"/>
                </a:solidFill>
                <a:effectLst/>
                <a:latin typeface="Georgia" panose="02040502050405020303" pitchFamily="18" charset="0"/>
              </a:rPr>
              <a:t>% </a:t>
            </a:r>
            <a:r>
              <a:rPr lang="en-US" sz="1500" b="0" i="0" dirty="0">
                <a:solidFill>
                  <a:srgbClr val="222222"/>
                </a:solidFill>
                <a:effectLst/>
                <a:latin typeface="Georgia" panose="02040502050405020303" pitchFamily="18" charset="0"/>
              </a:rPr>
              <a:t>of the predicted </a:t>
            </a:r>
            <a:r>
              <a:rPr lang="en-US" sz="1500" dirty="0">
                <a:solidFill>
                  <a:schemeClr val="tx1"/>
                </a:solidFill>
                <a:latin typeface="Georgia" panose="02040502050405020303" pitchFamily="18" charset="0"/>
              </a:rPr>
              <a:t>Negative (healthy)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82%</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16000">
              <a:buFont typeface="Wingdings" panose="05000000000000000000" pitchFamily="2" charset="2"/>
              <a:buChar char="Ø"/>
            </a:pPr>
            <a:r>
              <a:rPr lang="en-US" sz="1500" b="1" i="0" dirty="0">
                <a:solidFill>
                  <a:srgbClr val="C00000"/>
                </a:solidFill>
                <a:effectLst/>
                <a:latin typeface="Georgia" panose="02040502050405020303" pitchFamily="18" charset="0"/>
              </a:rPr>
              <a:t>Class 1- Diabetes:</a:t>
            </a:r>
          </a:p>
          <a:p>
            <a:pPr marL="742950" lvl="1" indent="-216000">
              <a:buFont typeface="Wingdings" panose="05000000000000000000" pitchFamily="2" charset="2"/>
              <a:buChar char="ü"/>
            </a:pPr>
            <a:r>
              <a:rPr lang="en-US" sz="1500" b="1" i="0" dirty="0">
                <a:solidFill>
                  <a:srgbClr val="C00000"/>
                </a:solidFill>
                <a:effectLst/>
                <a:latin typeface="Georgia" panose="02040502050405020303" pitchFamily="18" charset="0"/>
              </a:rPr>
              <a:t>59% </a:t>
            </a:r>
            <a:r>
              <a:rPr lang="en-US" sz="1500" b="0" i="0" dirty="0">
                <a:solidFill>
                  <a:srgbClr val="222222"/>
                </a:solidFill>
                <a:effectLst/>
                <a:latin typeface="Georgia" panose="02040502050405020303" pitchFamily="18" charset="0"/>
              </a:rPr>
              <a:t>of the </a:t>
            </a:r>
            <a:r>
              <a:rPr lang="en-US" sz="1500" dirty="0">
                <a:solidFill>
                  <a:schemeClr val="tx1"/>
                </a:solidFill>
                <a:latin typeface="Georgia" panose="02040502050405020303" pitchFamily="18" charset="0"/>
              </a:rPr>
              <a:t>Positive (Diabetic) cases </a:t>
            </a:r>
            <a:r>
              <a:rPr lang="en-US" sz="1500" i="0" dirty="0">
                <a:solidFill>
                  <a:schemeClr val="tx1"/>
                </a:solidFill>
                <a:effectLst/>
                <a:latin typeface="Georgia" panose="02040502050405020303" pitchFamily="18" charset="0"/>
              </a:rPr>
              <a:t>were correctly predicted by the model</a:t>
            </a:r>
          </a:p>
          <a:p>
            <a:pPr marL="742950" lvl="1" indent="-216000">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59%</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4" name="Content Placeholder 3">
            <a:extLst>
              <a:ext uri="{FF2B5EF4-FFF2-40B4-BE49-F238E27FC236}">
                <a16:creationId xmlns:a16="http://schemas.microsoft.com/office/drawing/2014/main" id="{37AD457D-25C6-7862-4424-68503E413935}"/>
              </a:ext>
            </a:extLst>
          </p:cNvPr>
          <p:cNvSpPr>
            <a:spLocks noGrp="1"/>
          </p:cNvSpPr>
          <p:nvPr>
            <p:ph sz="half" idx="2"/>
          </p:nvPr>
        </p:nvSpPr>
        <p:spPr>
          <a:xfrm>
            <a:off x="8187366" y="2008094"/>
            <a:ext cx="4004634" cy="4857284"/>
          </a:xfrm>
          <a:ln/>
        </p:spPr>
        <p:style>
          <a:lnRef idx="2">
            <a:schemeClr val="accent4"/>
          </a:lnRef>
          <a:fillRef idx="1">
            <a:schemeClr val="lt1"/>
          </a:fillRef>
          <a:effectRef idx="0">
            <a:schemeClr val="accent4"/>
          </a:effectRef>
          <a:fontRef idx="minor">
            <a:schemeClr val="dk1"/>
          </a:fontRef>
        </p:style>
        <p:txBody>
          <a:bodyPr>
            <a:normAutofit lnSpcReduction="10000"/>
          </a:bodyPr>
          <a:lstStyle/>
          <a:p>
            <a:pPr>
              <a:buFont typeface="Wingdings" panose="05000000000000000000" pitchFamily="2" charset="2"/>
              <a:buChar char="Ø"/>
            </a:pPr>
            <a:r>
              <a:rPr lang="en-US" sz="1500" dirty="0">
                <a:latin typeface="Georgia" panose="02040502050405020303" pitchFamily="18" charset="0"/>
              </a:rPr>
              <a:t>F1-score is a harmonic mean of Precision and Recall. It is maximum when Precision is equal to Recall.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Negative (healthy) cases predicted by the model is </a:t>
            </a:r>
            <a:r>
              <a:rPr lang="en-US" sz="1500" b="1" dirty="0">
                <a:solidFill>
                  <a:srgbClr val="C00000"/>
                </a:solidFill>
                <a:latin typeface="Georgia" panose="02040502050405020303" pitchFamily="18" charset="0"/>
              </a:rPr>
              <a:t>0.78</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0.5-0.8, It is a </a:t>
            </a:r>
            <a:r>
              <a:rPr lang="en-US" sz="1500" b="1" dirty="0">
                <a:solidFill>
                  <a:srgbClr val="C00000"/>
                </a:solidFill>
                <a:latin typeface="Georgia" panose="02040502050405020303" pitchFamily="18" charset="0"/>
              </a:rPr>
              <a:t>OK Model </a:t>
            </a:r>
            <a:r>
              <a:rPr lang="en-US" sz="1500" dirty="0">
                <a:latin typeface="Georgia" panose="02040502050405020303" pitchFamily="18" charset="0"/>
              </a:rPr>
              <a:t>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dirty="0">
                <a:solidFill>
                  <a:schemeClr val="tx1"/>
                </a:solidFill>
                <a:latin typeface="Georgia" panose="02040502050405020303" pitchFamily="18" charset="0"/>
              </a:rPr>
              <a:t>F1 Score of </a:t>
            </a:r>
            <a:r>
              <a:rPr lang="en-US" sz="1500" dirty="0">
                <a:solidFill>
                  <a:srgbClr val="222222"/>
                </a:solidFill>
                <a:latin typeface="Georgia" panose="02040502050405020303" pitchFamily="18" charset="0"/>
              </a:rPr>
              <a:t>actual </a:t>
            </a:r>
            <a:r>
              <a:rPr lang="en-US" sz="1500" dirty="0">
                <a:solidFill>
                  <a:schemeClr val="tx1"/>
                </a:solidFill>
                <a:latin typeface="Georgia" panose="02040502050405020303" pitchFamily="18" charset="0"/>
              </a:rPr>
              <a:t>Positive (Diabetic) cases predicted by the model is </a:t>
            </a:r>
            <a:r>
              <a:rPr lang="en-US" sz="1500" b="1" dirty="0">
                <a:solidFill>
                  <a:srgbClr val="C00000"/>
                </a:solidFill>
                <a:latin typeface="Georgia" panose="02040502050405020303" pitchFamily="18" charset="0"/>
              </a:rPr>
              <a:t>0.64</a:t>
            </a:r>
          </a:p>
          <a:p>
            <a:pPr lvl="1">
              <a:buFont typeface="Wingdings" panose="05000000000000000000" pitchFamily="2" charset="2"/>
              <a:buChar char="ü"/>
            </a:pPr>
            <a:r>
              <a:rPr lang="en-US" sz="1500" dirty="0">
                <a:latin typeface="Georgia" panose="02040502050405020303" pitchFamily="18" charset="0"/>
              </a:rPr>
              <a:t>F1 Score tells weighted average of Precision and Recall. As it is ranging between 0.5-0.8, It is </a:t>
            </a:r>
            <a:r>
              <a:rPr lang="en-US" sz="1500" b="1" dirty="0">
                <a:solidFill>
                  <a:srgbClr val="C00000"/>
                </a:solidFill>
                <a:latin typeface="Georgia" panose="02040502050405020303" pitchFamily="18" charset="0"/>
              </a:rPr>
              <a:t>OK Model </a:t>
            </a:r>
            <a:r>
              <a:rPr lang="en-US" sz="1500" dirty="0">
                <a:latin typeface="Georgia" panose="02040502050405020303" pitchFamily="18" charset="0"/>
              </a:rPr>
              <a:t>for predicting Diabetes cases</a:t>
            </a:r>
            <a:endParaRPr lang="en-CA" sz="1500" dirty="0">
              <a:latin typeface="Georgia" panose="02040502050405020303" pitchFamily="18" charset="0"/>
            </a:endParaRPr>
          </a:p>
          <a:p>
            <a:pPr>
              <a:buFont typeface="Wingdings" panose="05000000000000000000" pitchFamily="2" charset="2"/>
              <a:buChar char="Ø"/>
            </a:pPr>
            <a:endParaRPr lang="en-CA" sz="1500" dirty="0">
              <a:latin typeface="Georgia" panose="02040502050405020303" pitchFamily="18" charset="0"/>
            </a:endParaRPr>
          </a:p>
        </p:txBody>
      </p:sp>
      <p:sp>
        <p:nvSpPr>
          <p:cNvPr id="6" name="Content Placeholder 2">
            <a:extLst>
              <a:ext uri="{FF2B5EF4-FFF2-40B4-BE49-F238E27FC236}">
                <a16:creationId xmlns:a16="http://schemas.microsoft.com/office/drawing/2014/main" id="{4CDAECCF-D8D8-8DF0-8DFD-CD5298FC10FF}"/>
              </a:ext>
            </a:extLst>
          </p:cNvPr>
          <p:cNvSpPr txBox="1">
            <a:spLocks/>
          </p:cNvSpPr>
          <p:nvPr/>
        </p:nvSpPr>
        <p:spPr>
          <a:xfrm>
            <a:off x="4123767" y="2008094"/>
            <a:ext cx="4004634" cy="4857284"/>
          </a:xfrm>
          <a:prstGeom prst="rect">
            <a:avLst/>
          </a:prstGeom>
          <a:ln/>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sz="1500" b="0" i="0" dirty="0">
                <a:solidFill>
                  <a:srgbClr val="222222"/>
                </a:solidFill>
                <a:effectLst/>
                <a:latin typeface="Georgia" panose="02040502050405020303" pitchFamily="18" charset="0"/>
              </a:rPr>
              <a:t>Recall tells us how many of the actual positive cases we were able to predict correctly with our model.</a:t>
            </a: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0 - No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74% </a:t>
            </a:r>
            <a:r>
              <a:rPr lang="en-US" sz="1500" dirty="0">
                <a:solidFill>
                  <a:srgbClr val="222222"/>
                </a:solidFill>
                <a:latin typeface="Georgia" panose="02040502050405020303" pitchFamily="18" charset="0"/>
              </a:rPr>
              <a:t>of the actual </a:t>
            </a:r>
            <a:r>
              <a:rPr lang="en-US" sz="1500" dirty="0">
                <a:solidFill>
                  <a:schemeClr val="tx1"/>
                </a:solidFill>
                <a:latin typeface="Georgia" panose="02040502050405020303" pitchFamily="18" charset="0"/>
              </a:rPr>
              <a:t>Negative (healthy)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74%</a:t>
            </a:r>
            <a:r>
              <a:rPr lang="en-US" sz="1500" dirty="0">
                <a:latin typeface="Georgia" panose="02040502050405020303" pitchFamily="18" charset="0"/>
              </a:rPr>
              <a:t> accurate results for predicting No Diabetes cases</a:t>
            </a:r>
            <a:endParaRPr lang="en-CA" sz="1500" dirty="0">
              <a:latin typeface="Georgia" panose="02040502050405020303" pitchFamily="18" charset="0"/>
            </a:endParaRPr>
          </a:p>
          <a:p>
            <a:pPr marL="285750" indent="-285750">
              <a:buFont typeface="Wingdings" panose="05000000000000000000" pitchFamily="2" charset="2"/>
              <a:buChar char="Ø"/>
            </a:pPr>
            <a:r>
              <a:rPr lang="en-US" sz="1500" b="1" dirty="0">
                <a:solidFill>
                  <a:srgbClr val="C00000"/>
                </a:solidFill>
                <a:latin typeface="Georgia" panose="02040502050405020303" pitchFamily="18" charset="0"/>
              </a:rPr>
              <a:t>Class 1- Diabetes:</a:t>
            </a:r>
          </a:p>
          <a:p>
            <a:pPr lvl="1">
              <a:buFont typeface="Wingdings" panose="05000000000000000000" pitchFamily="2" charset="2"/>
              <a:buChar char="ü"/>
            </a:pPr>
            <a:r>
              <a:rPr lang="en-US" sz="1500" b="1" dirty="0">
                <a:solidFill>
                  <a:srgbClr val="C00000"/>
                </a:solidFill>
                <a:latin typeface="Georgia" panose="02040502050405020303" pitchFamily="18" charset="0"/>
              </a:rPr>
              <a:t>70%</a:t>
            </a:r>
            <a:r>
              <a:rPr lang="en-US" sz="1500" dirty="0">
                <a:solidFill>
                  <a:srgbClr val="222222"/>
                </a:solidFill>
                <a:latin typeface="Georgia" panose="02040502050405020303" pitchFamily="18" charset="0"/>
              </a:rPr>
              <a:t> of the actual </a:t>
            </a:r>
            <a:r>
              <a:rPr lang="en-US" sz="1500" dirty="0">
                <a:solidFill>
                  <a:schemeClr val="tx1"/>
                </a:solidFill>
                <a:latin typeface="Georgia" panose="02040502050405020303" pitchFamily="18" charset="0"/>
              </a:rPr>
              <a:t>Positive (Diabetic) cases were successfully predicted by the model</a:t>
            </a:r>
          </a:p>
          <a:p>
            <a:pPr lvl="1">
              <a:buFont typeface="Wingdings" panose="05000000000000000000" pitchFamily="2" charset="2"/>
              <a:buChar char="ü"/>
            </a:pPr>
            <a:r>
              <a:rPr lang="en-US" sz="1500" dirty="0">
                <a:latin typeface="Georgia" panose="02040502050405020303" pitchFamily="18" charset="0"/>
              </a:rPr>
              <a:t>This model is giving </a:t>
            </a:r>
            <a:r>
              <a:rPr lang="en-US" sz="1500" dirty="0">
                <a:solidFill>
                  <a:srgbClr val="C00000"/>
                </a:solidFill>
                <a:latin typeface="Georgia" panose="02040502050405020303" pitchFamily="18" charset="0"/>
              </a:rPr>
              <a:t>70%</a:t>
            </a:r>
            <a:r>
              <a:rPr lang="en-US" sz="1500" dirty="0">
                <a:latin typeface="Georgia" panose="02040502050405020303" pitchFamily="18" charset="0"/>
              </a:rPr>
              <a:t> accurate results for predicting  Diabetes cases</a:t>
            </a:r>
            <a:endParaRPr lang="en-CA" sz="1500" dirty="0">
              <a:latin typeface="Georgia" panose="02040502050405020303" pitchFamily="18" charset="0"/>
            </a:endParaRPr>
          </a:p>
        </p:txBody>
      </p:sp>
      <p:sp>
        <p:nvSpPr>
          <p:cNvPr id="8" name="TextBox 7">
            <a:extLst>
              <a:ext uri="{FF2B5EF4-FFF2-40B4-BE49-F238E27FC236}">
                <a16:creationId xmlns:a16="http://schemas.microsoft.com/office/drawing/2014/main" id="{F07F1FF1-B10C-1D7F-5FD4-C8C9B9D8A85C}"/>
              </a:ext>
            </a:extLst>
          </p:cNvPr>
          <p:cNvSpPr txBox="1"/>
          <p:nvPr/>
        </p:nvSpPr>
        <p:spPr>
          <a:xfrm>
            <a:off x="62753" y="1424499"/>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Precision</a:t>
            </a:r>
            <a:endParaRPr lang="en-CA" sz="2000" dirty="0"/>
          </a:p>
        </p:txBody>
      </p:sp>
      <p:sp>
        <p:nvSpPr>
          <p:cNvPr id="10" name="TextBox 9">
            <a:extLst>
              <a:ext uri="{FF2B5EF4-FFF2-40B4-BE49-F238E27FC236}">
                <a16:creationId xmlns:a16="http://schemas.microsoft.com/office/drawing/2014/main" id="{8E09BB54-F990-8FFF-9DFC-2C4C1936D871}"/>
              </a:ext>
            </a:extLst>
          </p:cNvPr>
          <p:cNvSpPr txBox="1"/>
          <p:nvPr/>
        </p:nvSpPr>
        <p:spPr>
          <a:xfrm>
            <a:off x="8184781" y="1419918"/>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F1-score</a:t>
            </a:r>
            <a:endParaRPr lang="en-CA" sz="2000" dirty="0"/>
          </a:p>
        </p:txBody>
      </p:sp>
      <p:sp>
        <p:nvSpPr>
          <p:cNvPr id="11" name="TextBox 10">
            <a:extLst>
              <a:ext uri="{FF2B5EF4-FFF2-40B4-BE49-F238E27FC236}">
                <a16:creationId xmlns:a16="http://schemas.microsoft.com/office/drawing/2014/main" id="{A5E9A475-7603-60EA-9DB5-F9D57727DEF0}"/>
              </a:ext>
            </a:extLst>
          </p:cNvPr>
          <p:cNvSpPr txBox="1"/>
          <p:nvPr/>
        </p:nvSpPr>
        <p:spPr>
          <a:xfrm>
            <a:off x="4123767" y="1418171"/>
            <a:ext cx="4004634" cy="400110"/>
          </a:xfrm>
          <a:prstGeom prst="rect">
            <a:avLst/>
          </a:prstGeom>
          <a:noFill/>
        </p:spPr>
        <p:txBody>
          <a:bodyPr wrap="square">
            <a:spAutoFit/>
          </a:bodyPr>
          <a:lstStyle/>
          <a:p>
            <a:pPr algn="ctr"/>
            <a:r>
              <a:rPr lang="en-US" sz="2000" b="1" dirty="0">
                <a:solidFill>
                  <a:srgbClr val="C00000"/>
                </a:solidFill>
                <a:latin typeface="Georgia" panose="02040502050405020303" pitchFamily="18" charset="0"/>
              </a:rPr>
              <a:t>Recall</a:t>
            </a:r>
            <a:endParaRPr lang="en-CA" sz="2000" dirty="0"/>
          </a:p>
        </p:txBody>
      </p:sp>
      <p:pic>
        <p:nvPicPr>
          <p:cNvPr id="7" name="Picture 6">
            <a:extLst>
              <a:ext uri="{FF2B5EF4-FFF2-40B4-BE49-F238E27FC236}">
                <a16:creationId xmlns:a16="http://schemas.microsoft.com/office/drawing/2014/main" id="{5E92853E-F47F-315B-F4AB-1640AD581E6E}"/>
              </a:ext>
            </a:extLst>
          </p:cNvPr>
          <p:cNvPicPr>
            <a:picLocks noChangeAspect="1"/>
          </p:cNvPicPr>
          <p:nvPr/>
        </p:nvPicPr>
        <p:blipFill rotWithShape="1">
          <a:blip r:embed="rId2"/>
          <a:srcRect l="19635" t="24539" b="35725"/>
          <a:stretch/>
        </p:blipFill>
        <p:spPr>
          <a:xfrm>
            <a:off x="8157775" y="80682"/>
            <a:ext cx="3914774" cy="1151170"/>
          </a:xfrm>
          <a:prstGeom prst="rect">
            <a:avLst/>
          </a:prstGeom>
          <a:ln>
            <a:solidFill>
              <a:srgbClr val="C00000"/>
            </a:solidFill>
          </a:ln>
        </p:spPr>
      </p:pic>
    </p:spTree>
    <p:extLst>
      <p:ext uri="{BB962C8B-B14F-4D97-AF65-F5344CB8AC3E}">
        <p14:creationId xmlns:p14="http://schemas.microsoft.com/office/powerpoint/2010/main" val="115724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B1B2-2D24-362E-AF1F-FC24B2F11FF0}"/>
              </a:ext>
            </a:extLst>
          </p:cNvPr>
          <p:cNvSpPr>
            <a:spLocks noGrp="1"/>
          </p:cNvSpPr>
          <p:nvPr>
            <p:ph type="title"/>
          </p:nvPr>
        </p:nvSpPr>
        <p:spPr>
          <a:xfrm>
            <a:off x="1308849" y="339636"/>
            <a:ext cx="10856258" cy="756455"/>
          </a:xfrm>
        </p:spPr>
        <p:txBody>
          <a:bodyPr>
            <a:normAutofit fontScale="90000"/>
          </a:bodyPr>
          <a:lstStyle/>
          <a:p>
            <a:pPr algn="ctr"/>
            <a:r>
              <a:rPr lang="en-CA" b="1" dirty="0">
                <a:solidFill>
                  <a:srgbClr val="C00000"/>
                </a:solidFill>
                <a:latin typeface="Georgia" panose="02040502050405020303" pitchFamily="18" charset="0"/>
              </a:rPr>
              <a:t>Recommended Model- </a:t>
            </a:r>
            <a:r>
              <a:rPr lang="en-CA" b="1" u="sng" dirty="0">
                <a:solidFill>
                  <a:srgbClr val="002060"/>
                </a:solidFill>
                <a:latin typeface="Georgia" panose="02040502050405020303" pitchFamily="18" charset="0"/>
              </a:rPr>
              <a:t>Logistic Regression Model</a:t>
            </a:r>
          </a:p>
        </p:txBody>
      </p:sp>
      <p:sp>
        <p:nvSpPr>
          <p:cNvPr id="4" name="TextBox 3">
            <a:extLst>
              <a:ext uri="{FF2B5EF4-FFF2-40B4-BE49-F238E27FC236}">
                <a16:creationId xmlns:a16="http://schemas.microsoft.com/office/drawing/2014/main" id="{30093CE0-423E-99DD-9008-9D3595B5EC7D}"/>
              </a:ext>
            </a:extLst>
          </p:cNvPr>
          <p:cNvSpPr txBox="1"/>
          <p:nvPr/>
        </p:nvSpPr>
        <p:spPr>
          <a:xfrm>
            <a:off x="1228165" y="1234495"/>
            <a:ext cx="10963835" cy="4278094"/>
          </a:xfrm>
          <a:prstGeom prst="rect">
            <a:avLst/>
          </a:prstGeom>
          <a:noFill/>
        </p:spPr>
        <p:txBody>
          <a:bodyPr wrap="square">
            <a:spAutoFit/>
          </a:bodyPr>
          <a:lstStyle/>
          <a:p>
            <a:pPr marL="285750" indent="-285750">
              <a:buFont typeface="Wingdings" panose="05000000000000000000" pitchFamily="2" charset="2"/>
              <a:buChar char="ü"/>
            </a:pPr>
            <a:r>
              <a:rPr lang="en-US" sz="1700" dirty="0">
                <a:solidFill>
                  <a:schemeClr val="tx1"/>
                </a:solidFill>
                <a:latin typeface="Georgia" panose="02040502050405020303" pitchFamily="18" charset="0"/>
              </a:rPr>
              <a:t>We want to </a:t>
            </a:r>
            <a:r>
              <a:rPr lang="en-US" sz="1700" b="1" dirty="0">
                <a:latin typeface="Georgia" panose="02040502050405020303" pitchFamily="18" charset="0"/>
              </a:rPr>
              <a:t>predict whether a person is at risk of becoming diabetic </a:t>
            </a:r>
            <a:r>
              <a:rPr lang="en-US" sz="1700" dirty="0">
                <a:solidFill>
                  <a:schemeClr val="tx1"/>
                </a:solidFill>
                <a:latin typeface="Georgia" panose="02040502050405020303" pitchFamily="18" charset="0"/>
              </a:rPr>
              <a:t>based on the individual’s data. This information can then be used to </a:t>
            </a:r>
            <a:r>
              <a:rPr lang="en-US" sz="1700" dirty="0">
                <a:solidFill>
                  <a:srgbClr val="C00000"/>
                </a:solidFill>
                <a:latin typeface="Georgia" panose="02040502050405020303" pitchFamily="18" charset="0"/>
              </a:rPr>
              <a:t>begin preventative measures</a:t>
            </a:r>
            <a:r>
              <a:rPr lang="en-US" sz="1700" dirty="0">
                <a:solidFill>
                  <a:schemeClr val="tx1"/>
                </a:solidFill>
                <a:latin typeface="Georgia" panose="02040502050405020303" pitchFamily="18" charset="0"/>
              </a:rPr>
              <a:t> for the individual (example lifestyle change in diet and exercise)</a:t>
            </a:r>
          </a:p>
          <a:p>
            <a:pPr marL="285750" indent="-285750">
              <a:buFont typeface="Wingdings" panose="05000000000000000000" pitchFamily="2" charset="2"/>
              <a:buChar char="ü"/>
            </a:pPr>
            <a:r>
              <a:rPr lang="en-US" sz="1700" dirty="0">
                <a:latin typeface="Georgia" panose="02040502050405020303" pitchFamily="18" charset="0"/>
              </a:rPr>
              <a:t>So, We will focus on the </a:t>
            </a:r>
            <a:r>
              <a:rPr lang="en-US" sz="1700" b="1" dirty="0">
                <a:solidFill>
                  <a:srgbClr val="C00000"/>
                </a:solidFill>
                <a:latin typeface="Georgia" panose="02040502050405020303" pitchFamily="18" charset="0"/>
              </a:rPr>
              <a:t>class 1: Diabetes (outcome=1) </a:t>
            </a:r>
            <a:r>
              <a:rPr lang="en-US" sz="1700" b="1" dirty="0">
                <a:latin typeface="Georgia" panose="02040502050405020303" pitchFamily="18" charset="0"/>
              </a:rPr>
              <a:t> </a:t>
            </a:r>
            <a:r>
              <a:rPr lang="en-US" sz="1700" dirty="0">
                <a:latin typeface="Georgia" panose="02040502050405020303" pitchFamily="18" charset="0"/>
              </a:rPr>
              <a:t>results of each model using Classification Report</a:t>
            </a:r>
            <a:endParaRPr lang="en-US" sz="1700" dirty="0">
              <a:solidFill>
                <a:schemeClr val="tx1"/>
              </a:solidFill>
              <a:latin typeface="Georgia" panose="02040502050405020303" pitchFamily="18" charset="0"/>
            </a:endParaRPr>
          </a:p>
          <a:p>
            <a:pPr marL="285750" indent="-285750">
              <a:buFont typeface="Wingdings" panose="05000000000000000000" pitchFamily="2" charset="2"/>
              <a:buChar char="ü"/>
            </a:pPr>
            <a:r>
              <a:rPr lang="en-US" sz="1700" b="1" dirty="0">
                <a:solidFill>
                  <a:srgbClr val="C00000"/>
                </a:solidFill>
                <a:latin typeface="Georgia" panose="02040502050405020303" pitchFamily="18" charset="0"/>
              </a:rPr>
              <a:t>Precision:</a:t>
            </a:r>
          </a:p>
          <a:p>
            <a:pPr marL="742950" lvl="1" indent="-285750">
              <a:buFont typeface="Wingdings" panose="05000000000000000000" pitchFamily="2" charset="2"/>
              <a:buChar char="ü"/>
            </a:pPr>
            <a:r>
              <a:rPr lang="en-CA" sz="1700" dirty="0">
                <a:effectLst/>
                <a:latin typeface="Georgia" panose="02040502050405020303" pitchFamily="18" charset="0"/>
                <a:ea typeface="Times New Roman" panose="02020603050405020304" pitchFamily="18" charset="0"/>
              </a:rPr>
              <a:t>Precision is about being precise, </a:t>
            </a:r>
            <a:r>
              <a:rPr lang="en-CA" sz="1700" dirty="0" err="1">
                <a:effectLst/>
                <a:latin typeface="Georgia" panose="02040502050405020303" pitchFamily="18" charset="0"/>
                <a:ea typeface="Times New Roman" panose="02020603050405020304" pitchFamily="18" charset="0"/>
              </a:rPr>
              <a:t>i.e</a:t>
            </a:r>
            <a:r>
              <a:rPr lang="en-CA" sz="1700" dirty="0">
                <a:effectLst/>
                <a:latin typeface="Georgia" panose="02040502050405020303" pitchFamily="18" charset="0"/>
                <a:ea typeface="Times New Roman" panose="02020603050405020304" pitchFamily="18" charset="0"/>
              </a:rPr>
              <a:t>, when a model makes a prediction </a:t>
            </a:r>
            <a:r>
              <a:rPr lang="en-US" sz="1700" dirty="0">
                <a:latin typeface="Georgia" panose="02040502050405020303" pitchFamily="18" charset="0"/>
              </a:rPr>
              <a:t>of becoming diabetic</a:t>
            </a:r>
            <a:r>
              <a:rPr lang="en-CA" sz="1700" dirty="0">
                <a:effectLst/>
                <a:latin typeface="Georgia" panose="02040502050405020303" pitchFamily="18" charset="0"/>
                <a:ea typeface="Times New Roman" panose="02020603050405020304" pitchFamily="18" charset="0"/>
              </a:rPr>
              <a:t>, how often it is correct.</a:t>
            </a:r>
          </a:p>
          <a:p>
            <a:pPr marL="742950" lvl="1" indent="-285750">
              <a:buFont typeface="Wingdings" panose="05000000000000000000" pitchFamily="2" charset="2"/>
              <a:buChar char="ü"/>
            </a:pPr>
            <a:r>
              <a:rPr lang="en-CA" sz="1700" dirty="0">
                <a:effectLst/>
                <a:latin typeface="Georgia" panose="02040502050405020303" pitchFamily="18" charset="0"/>
                <a:ea typeface="Times New Roman" panose="02020603050405020304" pitchFamily="18" charset="0"/>
              </a:rPr>
              <a:t>In this case it is </a:t>
            </a:r>
            <a:r>
              <a:rPr lang="en-CA" sz="1700" b="1" dirty="0">
                <a:solidFill>
                  <a:srgbClr val="0070C0"/>
                </a:solidFill>
                <a:effectLst/>
                <a:latin typeface="Georgia" panose="02040502050405020303" pitchFamily="18" charset="0"/>
                <a:ea typeface="Times New Roman" panose="02020603050405020304" pitchFamily="18" charset="0"/>
              </a:rPr>
              <a:t>59%</a:t>
            </a:r>
            <a:r>
              <a:rPr lang="en-CA" sz="1700" dirty="0">
                <a:solidFill>
                  <a:srgbClr val="2E9241"/>
                </a:solidFill>
                <a:effectLst/>
                <a:latin typeface="Georgia" panose="02040502050405020303" pitchFamily="18" charset="0"/>
                <a:ea typeface="Times New Roman" panose="02020603050405020304" pitchFamily="18" charset="0"/>
              </a:rPr>
              <a:t> </a:t>
            </a:r>
            <a:r>
              <a:rPr lang="en-CA" sz="1700" dirty="0">
                <a:effectLst/>
                <a:latin typeface="Georgia" panose="02040502050405020303" pitchFamily="18" charset="0"/>
                <a:ea typeface="Times New Roman" panose="02020603050405020304" pitchFamily="18" charset="0"/>
              </a:rPr>
              <a:t>for </a:t>
            </a:r>
            <a:r>
              <a:rPr lang="en-CA" sz="1700" b="1" dirty="0">
                <a:solidFill>
                  <a:srgbClr val="0070C0"/>
                </a:solidFill>
                <a:latin typeface="Georgia" panose="02040502050405020303" pitchFamily="18" charset="0"/>
                <a:ea typeface="Times New Roman" panose="02020603050405020304" pitchFamily="18" charset="0"/>
              </a:rPr>
              <a:t>Decision Tree</a:t>
            </a:r>
            <a:r>
              <a:rPr lang="en-CA" sz="1700" b="1" dirty="0">
                <a:solidFill>
                  <a:srgbClr val="0070C0"/>
                </a:solidFill>
                <a:effectLst/>
                <a:latin typeface="Georgia" panose="02040502050405020303" pitchFamily="18" charset="0"/>
                <a:ea typeface="Times New Roman" panose="02020603050405020304" pitchFamily="18" charset="0"/>
              </a:rPr>
              <a:t> </a:t>
            </a:r>
            <a:r>
              <a:rPr lang="en-CA" sz="1700" dirty="0">
                <a:effectLst/>
                <a:latin typeface="Georgia" panose="02040502050405020303" pitchFamily="18" charset="0"/>
                <a:ea typeface="Times New Roman" panose="02020603050405020304" pitchFamily="18" charset="0"/>
              </a:rPr>
              <a:t>and </a:t>
            </a:r>
            <a:r>
              <a:rPr lang="en-CA" sz="1700" b="1" dirty="0">
                <a:solidFill>
                  <a:srgbClr val="0070C0"/>
                </a:solidFill>
                <a:latin typeface="Georgia" panose="02040502050405020303" pitchFamily="18" charset="0"/>
                <a:ea typeface="Times New Roman" panose="02020603050405020304" pitchFamily="18" charset="0"/>
              </a:rPr>
              <a:t>75</a:t>
            </a:r>
            <a:r>
              <a:rPr lang="en-CA" sz="1700" b="1" dirty="0">
                <a:solidFill>
                  <a:srgbClr val="0070C0"/>
                </a:solidFill>
                <a:effectLst/>
                <a:latin typeface="Georgia" panose="02040502050405020303" pitchFamily="18" charset="0"/>
                <a:ea typeface="Times New Roman" panose="02020603050405020304" pitchFamily="18" charset="0"/>
              </a:rPr>
              <a:t>%</a:t>
            </a:r>
            <a:r>
              <a:rPr lang="en-CA" sz="1700" dirty="0">
                <a:effectLst/>
                <a:latin typeface="Georgia" panose="02040502050405020303" pitchFamily="18" charset="0"/>
                <a:ea typeface="Times New Roman" panose="02020603050405020304" pitchFamily="18" charset="0"/>
              </a:rPr>
              <a:t> for </a:t>
            </a:r>
            <a:r>
              <a:rPr lang="en-CA" sz="1700" b="1" dirty="0">
                <a:solidFill>
                  <a:srgbClr val="0070C0"/>
                </a:solidFill>
                <a:latin typeface="Georgia" panose="02040502050405020303" pitchFamily="18" charset="0"/>
                <a:ea typeface="Times New Roman" panose="02020603050405020304" pitchFamily="18" charset="0"/>
              </a:rPr>
              <a:t>SVM</a:t>
            </a:r>
            <a:r>
              <a:rPr lang="en-CA" sz="1700" dirty="0">
                <a:latin typeface="Georgia" panose="02040502050405020303" pitchFamily="18" charset="0"/>
                <a:ea typeface="Times New Roman" panose="02020603050405020304" pitchFamily="18" charset="0"/>
              </a:rPr>
              <a:t> and  </a:t>
            </a:r>
            <a:r>
              <a:rPr lang="en-CA" sz="1700" b="1" dirty="0">
                <a:solidFill>
                  <a:srgbClr val="0070C0"/>
                </a:solidFill>
                <a:latin typeface="Georgia" panose="02040502050405020303" pitchFamily="18" charset="0"/>
                <a:ea typeface="Times New Roman" panose="02020603050405020304" pitchFamily="18" charset="0"/>
              </a:rPr>
              <a:t>77%</a:t>
            </a:r>
            <a:r>
              <a:rPr lang="en-CA" sz="1700" dirty="0">
                <a:latin typeface="Georgia" panose="02040502050405020303" pitchFamily="18" charset="0"/>
                <a:ea typeface="Times New Roman" panose="02020603050405020304" pitchFamily="18" charset="0"/>
              </a:rPr>
              <a:t> for </a:t>
            </a:r>
            <a:r>
              <a:rPr lang="en-CA" sz="1700" b="1" dirty="0">
                <a:solidFill>
                  <a:srgbClr val="0070C0"/>
                </a:solidFill>
                <a:latin typeface="Georgia" panose="02040502050405020303" pitchFamily="18" charset="0"/>
                <a:ea typeface="Times New Roman" panose="02020603050405020304" pitchFamily="18" charset="0"/>
              </a:rPr>
              <a:t>Logistic Regression</a:t>
            </a:r>
          </a:p>
          <a:p>
            <a:pPr marL="285750" indent="-285750">
              <a:buFont typeface="Wingdings" panose="05000000000000000000" pitchFamily="2" charset="2"/>
              <a:buChar char="ü"/>
            </a:pPr>
            <a:r>
              <a:rPr lang="en-CA" sz="1700" b="1" dirty="0">
                <a:solidFill>
                  <a:srgbClr val="C00000"/>
                </a:solidFill>
                <a:effectLst/>
                <a:latin typeface="Georgia" panose="02040502050405020303" pitchFamily="18" charset="0"/>
                <a:ea typeface="Times New Roman" panose="02020603050405020304" pitchFamily="18" charset="0"/>
              </a:rPr>
              <a:t>Recall:</a:t>
            </a:r>
            <a:r>
              <a:rPr lang="en-CA" sz="1700" dirty="0">
                <a:solidFill>
                  <a:srgbClr val="C00000"/>
                </a:solidFill>
                <a:effectLst/>
                <a:latin typeface="Georgia" panose="02040502050405020303" pitchFamily="18" charset="0"/>
                <a:ea typeface="Times New Roman" panose="02020603050405020304" pitchFamily="18" charset="0"/>
              </a:rPr>
              <a:t> </a:t>
            </a:r>
          </a:p>
          <a:p>
            <a:pPr marL="742950" lvl="1" indent="-285750">
              <a:buFont typeface="Wingdings" panose="05000000000000000000" pitchFamily="2" charset="2"/>
              <a:buChar char="ü"/>
            </a:pPr>
            <a:r>
              <a:rPr lang="en-CA" sz="1700" dirty="0">
                <a:effectLst/>
                <a:latin typeface="Georgia" panose="02040502050405020303" pitchFamily="18" charset="0"/>
                <a:ea typeface="Times New Roman" panose="02020603050405020304" pitchFamily="18" charset="0"/>
              </a:rPr>
              <a:t>Recall is the ratio of correctly predicted positive observations to the all observations in actual class. When the model predicts positive, how often is it correct?</a:t>
            </a:r>
          </a:p>
          <a:p>
            <a:pPr marL="742950" lvl="1" indent="-285750">
              <a:buFont typeface="Wingdings" panose="05000000000000000000" pitchFamily="2" charset="2"/>
              <a:buChar char="ü"/>
            </a:pPr>
            <a:r>
              <a:rPr lang="en-CA" sz="1700" dirty="0">
                <a:effectLst/>
                <a:latin typeface="Georgia" panose="02040502050405020303" pitchFamily="18" charset="0"/>
                <a:ea typeface="Times New Roman" panose="02020603050405020304" pitchFamily="18" charset="0"/>
              </a:rPr>
              <a:t>In this case it is </a:t>
            </a:r>
            <a:r>
              <a:rPr lang="en-CA" sz="1700" b="1" dirty="0">
                <a:solidFill>
                  <a:srgbClr val="0070C0"/>
                </a:solidFill>
                <a:latin typeface="Georgia" panose="02040502050405020303" pitchFamily="18" charset="0"/>
                <a:ea typeface="Times New Roman" panose="02020603050405020304" pitchFamily="18" charset="0"/>
              </a:rPr>
              <a:t>70</a:t>
            </a:r>
            <a:r>
              <a:rPr lang="en-CA" sz="1700" b="1" dirty="0">
                <a:solidFill>
                  <a:srgbClr val="0070C0"/>
                </a:solidFill>
                <a:effectLst/>
                <a:latin typeface="Georgia" panose="02040502050405020303" pitchFamily="18" charset="0"/>
                <a:ea typeface="Times New Roman" panose="02020603050405020304" pitchFamily="18" charset="0"/>
              </a:rPr>
              <a:t>%</a:t>
            </a:r>
            <a:r>
              <a:rPr lang="en-CA" sz="1700" dirty="0">
                <a:solidFill>
                  <a:schemeClr val="accent6"/>
                </a:solidFill>
                <a:effectLst/>
                <a:latin typeface="Georgia" panose="02040502050405020303" pitchFamily="18" charset="0"/>
                <a:ea typeface="Times New Roman" panose="02020603050405020304" pitchFamily="18" charset="0"/>
              </a:rPr>
              <a:t> </a:t>
            </a:r>
            <a:r>
              <a:rPr lang="en-CA" sz="1700" dirty="0">
                <a:effectLst/>
                <a:latin typeface="Georgia" panose="02040502050405020303" pitchFamily="18" charset="0"/>
                <a:ea typeface="Times New Roman" panose="02020603050405020304" pitchFamily="18" charset="0"/>
              </a:rPr>
              <a:t>for </a:t>
            </a:r>
            <a:r>
              <a:rPr lang="en-CA" sz="1700" b="1" dirty="0">
                <a:solidFill>
                  <a:srgbClr val="0070C0"/>
                </a:solidFill>
                <a:effectLst/>
                <a:latin typeface="Georgia" panose="02040502050405020303" pitchFamily="18" charset="0"/>
                <a:ea typeface="Times New Roman" panose="02020603050405020304" pitchFamily="18" charset="0"/>
              </a:rPr>
              <a:t>Decision Tree</a:t>
            </a:r>
            <a:r>
              <a:rPr lang="en-CA" sz="1700" b="1" dirty="0">
                <a:solidFill>
                  <a:schemeClr val="accent6"/>
                </a:solidFill>
                <a:effectLst/>
                <a:latin typeface="Georgia" panose="02040502050405020303" pitchFamily="18" charset="0"/>
                <a:ea typeface="Times New Roman" panose="02020603050405020304" pitchFamily="18" charset="0"/>
              </a:rPr>
              <a:t>, </a:t>
            </a:r>
            <a:r>
              <a:rPr lang="en-CA" sz="1700" b="1" dirty="0">
                <a:solidFill>
                  <a:srgbClr val="0070C0"/>
                </a:solidFill>
                <a:effectLst/>
                <a:latin typeface="Georgia" panose="02040502050405020303" pitchFamily="18" charset="0"/>
                <a:ea typeface="Times New Roman" panose="02020603050405020304" pitchFamily="18" charset="0"/>
              </a:rPr>
              <a:t>56%</a:t>
            </a:r>
            <a:r>
              <a:rPr lang="en-CA" sz="1700" b="1" dirty="0">
                <a:solidFill>
                  <a:schemeClr val="accent6"/>
                </a:solidFill>
                <a:effectLst/>
                <a:latin typeface="Georgia" panose="02040502050405020303" pitchFamily="18" charset="0"/>
                <a:ea typeface="Times New Roman" panose="02020603050405020304" pitchFamily="18" charset="0"/>
              </a:rPr>
              <a:t> </a:t>
            </a:r>
            <a:r>
              <a:rPr lang="en-CA" sz="1700" dirty="0">
                <a:effectLst/>
                <a:latin typeface="Georgia" panose="02040502050405020303" pitchFamily="18" charset="0"/>
                <a:ea typeface="Times New Roman" panose="02020603050405020304" pitchFamily="18" charset="0"/>
              </a:rPr>
              <a:t>for</a:t>
            </a:r>
            <a:r>
              <a:rPr lang="en-CA" sz="1700" b="1" dirty="0">
                <a:solidFill>
                  <a:schemeClr val="accent6"/>
                </a:solidFill>
                <a:effectLst/>
                <a:latin typeface="Georgia" panose="02040502050405020303" pitchFamily="18" charset="0"/>
                <a:ea typeface="Times New Roman" panose="02020603050405020304" pitchFamily="18" charset="0"/>
              </a:rPr>
              <a:t> </a:t>
            </a:r>
            <a:r>
              <a:rPr lang="en-CA" sz="1700" b="1" dirty="0">
                <a:solidFill>
                  <a:srgbClr val="0070C0"/>
                </a:solidFill>
                <a:effectLst/>
                <a:latin typeface="Georgia" panose="02040502050405020303" pitchFamily="18" charset="0"/>
                <a:ea typeface="Times New Roman" panose="02020603050405020304" pitchFamily="18" charset="0"/>
              </a:rPr>
              <a:t>SVM</a:t>
            </a:r>
            <a:r>
              <a:rPr lang="en-CA" sz="1700" b="1" dirty="0">
                <a:solidFill>
                  <a:schemeClr val="accent6"/>
                </a:solidFill>
                <a:effectLst/>
                <a:latin typeface="Georgia" panose="02040502050405020303" pitchFamily="18" charset="0"/>
                <a:ea typeface="Times New Roman" panose="02020603050405020304" pitchFamily="18" charset="0"/>
              </a:rPr>
              <a:t> </a:t>
            </a:r>
            <a:r>
              <a:rPr lang="en-CA" sz="1700" b="1" dirty="0">
                <a:latin typeface="Georgia" panose="02040502050405020303" pitchFamily="18" charset="0"/>
                <a:ea typeface="Times New Roman" panose="02020603050405020304" pitchFamily="18" charset="0"/>
              </a:rPr>
              <a:t>&amp;</a:t>
            </a:r>
            <a:r>
              <a:rPr lang="en-CA" sz="1700" dirty="0">
                <a:effectLst/>
                <a:latin typeface="Georgia" panose="02040502050405020303" pitchFamily="18" charset="0"/>
                <a:ea typeface="Times New Roman" panose="02020603050405020304" pitchFamily="18" charset="0"/>
              </a:rPr>
              <a:t> </a:t>
            </a:r>
            <a:r>
              <a:rPr lang="en-CA" sz="1700" b="1" dirty="0">
                <a:solidFill>
                  <a:srgbClr val="0070C0"/>
                </a:solidFill>
                <a:effectLst/>
                <a:latin typeface="Georgia" panose="02040502050405020303" pitchFamily="18" charset="0"/>
                <a:ea typeface="Times New Roman" panose="02020603050405020304" pitchFamily="18" charset="0"/>
              </a:rPr>
              <a:t>Logistic Regression</a:t>
            </a:r>
          </a:p>
          <a:p>
            <a:pPr marL="285750" indent="-285750">
              <a:buFont typeface="Wingdings" panose="05000000000000000000" pitchFamily="2" charset="2"/>
              <a:buChar char="ü"/>
            </a:pPr>
            <a:r>
              <a:rPr lang="en-CA" sz="1700" b="1" dirty="0">
                <a:solidFill>
                  <a:srgbClr val="C00000"/>
                </a:solidFill>
                <a:effectLst/>
                <a:latin typeface="Georgia" panose="02040502050405020303" pitchFamily="18" charset="0"/>
                <a:ea typeface="Times New Roman" panose="02020603050405020304" pitchFamily="18" charset="0"/>
              </a:rPr>
              <a:t>F1 score:</a:t>
            </a:r>
            <a:r>
              <a:rPr lang="en-CA" sz="1700" dirty="0">
                <a:solidFill>
                  <a:srgbClr val="C00000"/>
                </a:solidFill>
                <a:effectLst/>
                <a:latin typeface="Georgia" panose="02040502050405020303" pitchFamily="18" charset="0"/>
                <a:ea typeface="Times New Roman" panose="02020603050405020304" pitchFamily="18" charset="0"/>
              </a:rPr>
              <a:t> </a:t>
            </a:r>
          </a:p>
          <a:p>
            <a:pPr lvl="1"/>
            <a:r>
              <a:rPr lang="en-CA" sz="1700" dirty="0">
                <a:effectLst/>
                <a:latin typeface="Georgia" panose="02040502050405020303" pitchFamily="18" charset="0"/>
                <a:ea typeface="Times New Roman" panose="02020603050405020304" pitchFamily="18" charset="0"/>
              </a:rPr>
              <a:t>F1 Score is the weighted average of Precision and Recall. </a:t>
            </a:r>
          </a:p>
          <a:p>
            <a:pPr lvl="1"/>
            <a:r>
              <a:rPr lang="en-CA" sz="1700" dirty="0">
                <a:effectLst/>
                <a:latin typeface="Georgia" panose="02040502050405020303" pitchFamily="18" charset="0"/>
                <a:ea typeface="Times New Roman" panose="02020603050405020304" pitchFamily="18" charset="0"/>
              </a:rPr>
              <a:t>In our case, F1 score is </a:t>
            </a:r>
            <a:r>
              <a:rPr lang="en-CA" sz="1700" b="1" dirty="0">
                <a:solidFill>
                  <a:srgbClr val="0070C0"/>
                </a:solidFill>
                <a:latin typeface="Georgia" panose="02040502050405020303" pitchFamily="18" charset="0"/>
                <a:ea typeface="Times New Roman" panose="02020603050405020304" pitchFamily="18" charset="0"/>
              </a:rPr>
              <a:t>64</a:t>
            </a:r>
            <a:r>
              <a:rPr lang="en-CA" sz="1700" b="1" dirty="0">
                <a:solidFill>
                  <a:srgbClr val="0070C0"/>
                </a:solidFill>
                <a:effectLst/>
                <a:latin typeface="Georgia" panose="02040502050405020303" pitchFamily="18" charset="0"/>
                <a:ea typeface="Times New Roman" panose="02020603050405020304" pitchFamily="18" charset="0"/>
              </a:rPr>
              <a:t>%</a:t>
            </a:r>
            <a:r>
              <a:rPr lang="en-CA" sz="1700" dirty="0">
                <a:effectLst/>
                <a:latin typeface="Georgia" panose="02040502050405020303" pitchFamily="18" charset="0"/>
                <a:ea typeface="Times New Roman" panose="02020603050405020304" pitchFamily="18" charset="0"/>
              </a:rPr>
              <a:t> for </a:t>
            </a:r>
            <a:r>
              <a:rPr lang="en-CA" sz="1700" b="1" dirty="0">
                <a:solidFill>
                  <a:srgbClr val="0070C0"/>
                </a:solidFill>
                <a:effectLst/>
                <a:latin typeface="Georgia" panose="02040502050405020303" pitchFamily="18" charset="0"/>
                <a:ea typeface="Times New Roman" panose="02020603050405020304" pitchFamily="18" charset="0"/>
              </a:rPr>
              <a:t>Decision Tree</a:t>
            </a:r>
            <a:r>
              <a:rPr lang="en-CA" sz="1700" b="1" dirty="0">
                <a:solidFill>
                  <a:schemeClr val="accent4"/>
                </a:solidFill>
                <a:effectLst/>
                <a:latin typeface="Georgia" panose="02040502050405020303" pitchFamily="18" charset="0"/>
                <a:ea typeface="Times New Roman" panose="02020603050405020304" pitchFamily="18" charset="0"/>
              </a:rPr>
              <a:t>, </a:t>
            </a:r>
            <a:r>
              <a:rPr lang="en-CA" sz="1700" b="1" dirty="0">
                <a:solidFill>
                  <a:srgbClr val="0070C0"/>
                </a:solidFill>
                <a:effectLst/>
                <a:latin typeface="Georgia" panose="02040502050405020303" pitchFamily="18" charset="0"/>
                <a:ea typeface="Times New Roman" panose="02020603050405020304" pitchFamily="18" charset="0"/>
              </a:rPr>
              <a:t>64% </a:t>
            </a:r>
            <a:r>
              <a:rPr lang="en-CA" sz="1700" dirty="0">
                <a:effectLst/>
                <a:latin typeface="Georgia" panose="02040502050405020303" pitchFamily="18" charset="0"/>
                <a:ea typeface="Times New Roman" panose="02020603050405020304" pitchFamily="18" charset="0"/>
              </a:rPr>
              <a:t>for </a:t>
            </a:r>
            <a:r>
              <a:rPr lang="en-CA" sz="1700" b="1" dirty="0">
                <a:solidFill>
                  <a:srgbClr val="0070C0"/>
                </a:solidFill>
                <a:effectLst/>
                <a:latin typeface="Georgia" panose="02040502050405020303" pitchFamily="18" charset="0"/>
                <a:ea typeface="Times New Roman" panose="02020603050405020304" pitchFamily="18" charset="0"/>
              </a:rPr>
              <a:t>SVM </a:t>
            </a:r>
            <a:r>
              <a:rPr lang="en-CA" sz="1700" dirty="0">
                <a:effectLst/>
                <a:latin typeface="Georgia" panose="02040502050405020303" pitchFamily="18" charset="0"/>
                <a:ea typeface="Times New Roman" panose="02020603050405020304" pitchFamily="18" charset="0"/>
              </a:rPr>
              <a:t>and </a:t>
            </a:r>
            <a:r>
              <a:rPr lang="en-CA" sz="1700" b="1" dirty="0">
                <a:solidFill>
                  <a:srgbClr val="0070C0"/>
                </a:solidFill>
                <a:effectLst/>
                <a:latin typeface="Georgia" panose="02040502050405020303" pitchFamily="18" charset="0"/>
                <a:ea typeface="Times New Roman" panose="02020603050405020304" pitchFamily="18" charset="0"/>
              </a:rPr>
              <a:t>65% </a:t>
            </a:r>
            <a:r>
              <a:rPr lang="en-CA" sz="1700" b="1" dirty="0">
                <a:effectLst/>
                <a:latin typeface="Georgia" panose="02040502050405020303" pitchFamily="18" charset="0"/>
                <a:ea typeface="Times New Roman" panose="02020603050405020304" pitchFamily="18" charset="0"/>
              </a:rPr>
              <a:t>for </a:t>
            </a:r>
            <a:r>
              <a:rPr lang="en-CA" sz="1700" b="1" dirty="0">
                <a:solidFill>
                  <a:srgbClr val="0070C0"/>
                </a:solidFill>
                <a:effectLst/>
                <a:latin typeface="Georgia" panose="02040502050405020303" pitchFamily="18" charset="0"/>
                <a:ea typeface="Times New Roman" panose="02020603050405020304" pitchFamily="18" charset="0"/>
              </a:rPr>
              <a:t>Logistic Regression</a:t>
            </a:r>
            <a:endParaRPr lang="en-IN" sz="1700" dirty="0">
              <a:solidFill>
                <a:srgbClr val="0070C0"/>
              </a:solidFill>
              <a:latin typeface="Georgia" panose="02040502050405020303" pitchFamily="18" charset="0"/>
              <a:ea typeface="Times New Roman" panose="02020603050405020304" pitchFamily="18" charset="0"/>
            </a:endParaRPr>
          </a:p>
          <a:p>
            <a:pPr marL="285750" indent="-285750">
              <a:buFont typeface="Wingdings" panose="05000000000000000000" pitchFamily="2" charset="2"/>
              <a:buChar char="ü"/>
            </a:pPr>
            <a:r>
              <a:rPr lang="en-IN" sz="1700" dirty="0">
                <a:latin typeface="Georgia" panose="02040502050405020303" pitchFamily="18" charset="0"/>
              </a:rPr>
              <a:t>Along With this </a:t>
            </a:r>
            <a:r>
              <a:rPr lang="en-IN" sz="1700" b="1" dirty="0">
                <a:solidFill>
                  <a:srgbClr val="0070C0"/>
                </a:solidFill>
                <a:latin typeface="Georgia" panose="02040502050405020303" pitchFamily="18" charset="0"/>
              </a:rPr>
              <a:t>accuracy rate</a:t>
            </a:r>
            <a:r>
              <a:rPr lang="en-IN" sz="1700" b="1" dirty="0">
                <a:solidFill>
                  <a:schemeClr val="accent2">
                    <a:lumMod val="75000"/>
                  </a:schemeClr>
                </a:solidFill>
                <a:latin typeface="Georgia" panose="02040502050405020303" pitchFamily="18" charset="0"/>
              </a:rPr>
              <a:t> of DT,SVM, and LR are </a:t>
            </a:r>
            <a:r>
              <a:rPr lang="en-IN" sz="1700" b="1" dirty="0">
                <a:solidFill>
                  <a:srgbClr val="0070C0"/>
                </a:solidFill>
                <a:latin typeface="Georgia" panose="02040502050405020303" pitchFamily="18" charset="0"/>
              </a:rPr>
              <a:t>73%</a:t>
            </a:r>
            <a:r>
              <a:rPr lang="en-IN" sz="1700" b="1" dirty="0">
                <a:solidFill>
                  <a:schemeClr val="accent2">
                    <a:lumMod val="75000"/>
                  </a:schemeClr>
                </a:solidFill>
                <a:latin typeface="Georgia" panose="02040502050405020303" pitchFamily="18" charset="0"/>
              </a:rPr>
              <a:t>, </a:t>
            </a:r>
            <a:r>
              <a:rPr lang="en-IN" sz="1700" b="1" dirty="0">
                <a:solidFill>
                  <a:srgbClr val="0070C0"/>
                </a:solidFill>
                <a:latin typeface="Georgia" panose="02040502050405020303" pitchFamily="18" charset="0"/>
              </a:rPr>
              <a:t>78%</a:t>
            </a:r>
            <a:r>
              <a:rPr lang="en-IN" sz="1700" b="1" dirty="0">
                <a:solidFill>
                  <a:schemeClr val="accent2">
                    <a:lumMod val="75000"/>
                  </a:schemeClr>
                </a:solidFill>
                <a:latin typeface="Georgia" panose="02040502050405020303" pitchFamily="18" charset="0"/>
              </a:rPr>
              <a:t>, and </a:t>
            </a:r>
            <a:r>
              <a:rPr lang="en-IN" sz="1700" b="1" dirty="0">
                <a:solidFill>
                  <a:srgbClr val="0070C0"/>
                </a:solidFill>
                <a:latin typeface="Georgia" panose="02040502050405020303" pitchFamily="18" charset="0"/>
              </a:rPr>
              <a:t>79%</a:t>
            </a:r>
            <a:r>
              <a:rPr lang="en-IN" sz="1700" b="1" dirty="0">
                <a:solidFill>
                  <a:schemeClr val="accent2">
                    <a:lumMod val="75000"/>
                  </a:schemeClr>
                </a:solidFill>
                <a:latin typeface="Georgia" panose="02040502050405020303" pitchFamily="18" charset="0"/>
              </a:rPr>
              <a:t> Respectively</a:t>
            </a:r>
            <a:r>
              <a:rPr lang="en-IN" sz="1700" b="1" dirty="0">
                <a:latin typeface="Georgia" panose="02040502050405020303" pitchFamily="18" charset="0"/>
              </a:rPr>
              <a:t>.</a:t>
            </a:r>
          </a:p>
        </p:txBody>
      </p:sp>
      <p:sp>
        <p:nvSpPr>
          <p:cNvPr id="6" name="TextBox 5">
            <a:extLst>
              <a:ext uri="{FF2B5EF4-FFF2-40B4-BE49-F238E27FC236}">
                <a16:creationId xmlns:a16="http://schemas.microsoft.com/office/drawing/2014/main" id="{9DD6375E-391E-20A2-85F4-62FF7428B9EB}"/>
              </a:ext>
            </a:extLst>
          </p:cNvPr>
          <p:cNvSpPr txBox="1"/>
          <p:nvPr/>
        </p:nvSpPr>
        <p:spPr>
          <a:xfrm>
            <a:off x="654425" y="5650993"/>
            <a:ext cx="11510682" cy="113877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0" indent="0">
              <a:buNone/>
            </a:pPr>
            <a:r>
              <a:rPr lang="en-CA" sz="2000" b="1" dirty="0">
                <a:effectLst/>
                <a:ea typeface="Calibri" panose="020F0502020204030204" pitchFamily="34" charset="0"/>
              </a:rPr>
              <a:t>The confusion matrix that Logistic Regression Algorithm produced has slightly more accurate results than Decision Tree and Support Vector Algo., </a:t>
            </a:r>
            <a:r>
              <a:rPr lang="en-CA" sz="2000" b="1" dirty="0">
                <a:ea typeface="Calibri" panose="020F0502020204030204" pitchFamily="34" charset="0"/>
              </a:rPr>
              <a:t>therefore we can conclude that for this problem </a:t>
            </a:r>
            <a:r>
              <a:rPr lang="en-CA" sz="2800" b="1" dirty="0">
                <a:solidFill>
                  <a:srgbClr val="002060"/>
                </a:solidFill>
                <a:ea typeface="Calibri" panose="020F0502020204030204" pitchFamily="34" charset="0"/>
              </a:rPr>
              <a:t>Logistic Regression </a:t>
            </a:r>
            <a:r>
              <a:rPr lang="en-CA" sz="2000" b="1" dirty="0">
                <a:ea typeface="Calibri" panose="020F0502020204030204" pitchFamily="34" charset="0"/>
              </a:rPr>
              <a:t>algorithm provides more accurate results</a:t>
            </a:r>
            <a:endParaRPr lang="en-IN" sz="2000" dirty="0">
              <a:effectLst/>
              <a:ea typeface="Calibri" panose="020F0502020204030204" pitchFamily="34" charset="0"/>
            </a:endParaRPr>
          </a:p>
        </p:txBody>
      </p:sp>
    </p:spTree>
    <p:extLst>
      <p:ext uri="{BB962C8B-B14F-4D97-AF65-F5344CB8AC3E}">
        <p14:creationId xmlns:p14="http://schemas.microsoft.com/office/powerpoint/2010/main" val="120684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0DAF-0A97-216F-AA3D-BF4395C2B86D}"/>
              </a:ext>
            </a:extLst>
          </p:cNvPr>
          <p:cNvSpPr>
            <a:spLocks noGrp="1"/>
          </p:cNvSpPr>
          <p:nvPr>
            <p:ph type="title"/>
          </p:nvPr>
        </p:nvSpPr>
        <p:spPr>
          <a:xfrm>
            <a:off x="1748118" y="104154"/>
            <a:ext cx="9756493" cy="1280890"/>
          </a:xfrm>
        </p:spPr>
        <p:txBody>
          <a:bodyPr>
            <a:normAutofit fontScale="90000"/>
          </a:bodyPr>
          <a:lstStyle/>
          <a:p>
            <a:r>
              <a:rPr lang="en-CA" sz="3600" b="1" i="0" u="none" spc="-3" dirty="0">
                <a:solidFill>
                  <a:srgbClr val="C00000"/>
                </a:solidFill>
                <a:latin typeface="Georgia" panose="02040502050405020303" pitchFamily="18" charset="0"/>
                <a:cs typeface="Calibri"/>
              </a:rPr>
              <a:t>W</a:t>
            </a:r>
            <a:r>
              <a:rPr lang="en-CA" sz="3600" b="1" dirty="0">
                <a:solidFill>
                  <a:srgbClr val="C00000"/>
                </a:solidFill>
                <a:effectLst/>
                <a:latin typeface="Georgia" panose="02040502050405020303" pitchFamily="18" charset="0"/>
                <a:ea typeface="Times New Roman" panose="02020603050405020304" pitchFamily="18" charset="0"/>
              </a:rPr>
              <a:t>ays to help improve the performance of the </a:t>
            </a:r>
            <a:r>
              <a:rPr lang="en-CA" sz="3600" b="1" dirty="0">
                <a:solidFill>
                  <a:srgbClr val="002060"/>
                </a:solidFill>
                <a:effectLst/>
                <a:latin typeface="Georgia" panose="02040502050405020303" pitchFamily="18" charset="0"/>
                <a:ea typeface="Times New Roman" panose="02020603050405020304" pitchFamily="18" charset="0"/>
              </a:rPr>
              <a:t>Logistic Regression model</a:t>
            </a:r>
            <a:br>
              <a:rPr lang="en-IN" sz="3600" b="1" dirty="0">
                <a:solidFill>
                  <a:srgbClr val="C00000"/>
                </a:solidFill>
                <a:effectLst/>
                <a:latin typeface="Georgia" panose="02040502050405020303" pitchFamily="18" charset="0"/>
                <a:ea typeface="Calibri" panose="020F0502020204030204" pitchFamily="34" charset="0"/>
              </a:rPr>
            </a:br>
            <a:endParaRPr lang="en-CA" dirty="0">
              <a:latin typeface="Georgia" panose="02040502050405020303" pitchFamily="18" charset="0"/>
            </a:endParaRPr>
          </a:p>
        </p:txBody>
      </p:sp>
      <p:sp>
        <p:nvSpPr>
          <p:cNvPr id="4" name="TextBox 3">
            <a:extLst>
              <a:ext uri="{FF2B5EF4-FFF2-40B4-BE49-F238E27FC236}">
                <a16:creationId xmlns:a16="http://schemas.microsoft.com/office/drawing/2014/main" id="{5FD52638-CE73-135B-2C34-7BC9E9BD6B4D}"/>
              </a:ext>
            </a:extLst>
          </p:cNvPr>
          <p:cNvSpPr txBox="1"/>
          <p:nvPr/>
        </p:nvSpPr>
        <p:spPr>
          <a:xfrm>
            <a:off x="1039906" y="1467561"/>
            <a:ext cx="11152094" cy="1288366"/>
          </a:xfrm>
          <a:prstGeom prst="rect">
            <a:avLst/>
          </a:prstGeom>
          <a:noFill/>
        </p:spPr>
        <p:txBody>
          <a:bodyPr wrap="square">
            <a:spAutoFit/>
          </a:bodyPr>
          <a:lstStyle/>
          <a:p>
            <a:pPr marL="0" indent="0">
              <a:lnSpc>
                <a:spcPct val="150000"/>
              </a:lnSpc>
              <a:buNone/>
            </a:pPr>
            <a:r>
              <a:rPr lang="en-US" sz="1800" dirty="0">
                <a:latin typeface="Georgia" panose="02040502050405020303" pitchFamily="18" charset="0"/>
                <a:ea typeface="Calibri" panose="020F0502020204030204" pitchFamily="34" charset="0"/>
              </a:rPr>
              <a:t>Logistic regression is a machine learning algorithm used to predict the probability that an observation belongs to one of two possible classes. A lot of times the accuracy of the model we are building might not be satisfactory. Therefore, we are always looking for better ways to improve the performance of our models.</a:t>
            </a:r>
          </a:p>
        </p:txBody>
      </p:sp>
      <p:sp>
        <p:nvSpPr>
          <p:cNvPr id="6" name="TextBox 5">
            <a:extLst>
              <a:ext uri="{FF2B5EF4-FFF2-40B4-BE49-F238E27FC236}">
                <a16:creationId xmlns:a16="http://schemas.microsoft.com/office/drawing/2014/main" id="{4797682E-1831-C0F8-6399-6F61B920D42E}"/>
              </a:ext>
            </a:extLst>
          </p:cNvPr>
          <p:cNvSpPr txBox="1"/>
          <p:nvPr/>
        </p:nvSpPr>
        <p:spPr>
          <a:xfrm>
            <a:off x="1624057" y="3098952"/>
            <a:ext cx="10352789" cy="3504357"/>
          </a:xfrm>
          <a:prstGeom prst="rect">
            <a:avLst/>
          </a:prstGeom>
          <a:noFill/>
        </p:spPr>
        <p:txBody>
          <a:bodyPr wrap="square">
            <a:spAutoFit/>
          </a:bodyPr>
          <a:lstStyle/>
          <a:p>
            <a:pPr marL="0" indent="0">
              <a:lnSpc>
                <a:spcPct val="150000"/>
              </a:lnSpc>
              <a:buNone/>
            </a:pPr>
            <a:r>
              <a:rPr lang="en-US" sz="2000" b="1" dirty="0">
                <a:solidFill>
                  <a:srgbClr val="C00000"/>
                </a:solidFill>
                <a:latin typeface="Georgia" panose="02040502050405020303" pitchFamily="18" charset="0"/>
              </a:rPr>
              <a:t>1. </a:t>
            </a:r>
            <a:r>
              <a:rPr lang="en-US" sz="2400" b="1" dirty="0">
                <a:solidFill>
                  <a:srgbClr val="C00000"/>
                </a:solidFill>
                <a:latin typeface="Georgia" panose="02040502050405020303" pitchFamily="18" charset="0"/>
              </a:rPr>
              <a:t>Hyperparameter Tuning - Grid Search</a:t>
            </a:r>
            <a:endParaRPr lang="en-IN" sz="2400" b="1" dirty="0">
              <a:solidFill>
                <a:srgbClr val="C00000"/>
              </a:solidFill>
              <a:latin typeface="Georgia" panose="02040502050405020303" pitchFamily="18" charset="0"/>
            </a:endParaRPr>
          </a:p>
          <a:p>
            <a:pPr>
              <a:lnSpc>
                <a:spcPct val="150000"/>
              </a:lnSpc>
              <a:buFont typeface="Wingdings" panose="05000000000000000000" pitchFamily="2" charset="2"/>
              <a:buChar char="q"/>
            </a:pPr>
            <a:r>
              <a:rPr lang="en-US" sz="1800" dirty="0">
                <a:latin typeface="Georgia" panose="02040502050405020303" pitchFamily="18" charset="0"/>
              </a:rPr>
              <a:t>You can improve your accuracy by performing a </a:t>
            </a:r>
            <a:r>
              <a:rPr lang="en-US" sz="1800" b="1" u="sng" dirty="0">
                <a:solidFill>
                  <a:srgbClr val="0070C0"/>
                </a:solidFill>
                <a:latin typeface="Georgia" panose="02040502050405020303" pitchFamily="18" charset="0"/>
              </a:rPr>
              <a:t>Grid Search to tune the hyperparameters of your model.</a:t>
            </a:r>
          </a:p>
          <a:p>
            <a:pPr>
              <a:lnSpc>
                <a:spcPct val="150000"/>
              </a:lnSpc>
              <a:buFont typeface="Wingdings" panose="05000000000000000000" pitchFamily="2" charset="2"/>
              <a:buChar char="q"/>
            </a:pPr>
            <a:r>
              <a:rPr lang="en-US" sz="1800" dirty="0">
                <a:latin typeface="Georgia" panose="02040502050405020303" pitchFamily="18" charset="0"/>
              </a:rPr>
              <a:t>For example, in case of Logistic Regression, the parameter C is a hyperparameter. </a:t>
            </a:r>
          </a:p>
          <a:p>
            <a:pPr>
              <a:lnSpc>
                <a:spcPct val="150000"/>
              </a:lnSpc>
              <a:buFont typeface="Wingdings" panose="05000000000000000000" pitchFamily="2" charset="2"/>
              <a:buChar char="q"/>
            </a:pPr>
            <a:r>
              <a:rPr lang="en-US" sz="1800" dirty="0">
                <a:latin typeface="Georgia" panose="02040502050405020303" pitchFamily="18" charset="0"/>
              </a:rPr>
              <a:t>Also, you should avoid using the test data during grid search. Instead perform cross validation. </a:t>
            </a:r>
          </a:p>
          <a:p>
            <a:pPr>
              <a:lnSpc>
                <a:spcPct val="150000"/>
              </a:lnSpc>
              <a:buFont typeface="Wingdings" panose="05000000000000000000" pitchFamily="2" charset="2"/>
              <a:buChar char="q"/>
            </a:pPr>
            <a:r>
              <a:rPr lang="en-US" sz="1800" dirty="0">
                <a:latin typeface="Georgia" panose="02040502050405020303" pitchFamily="18" charset="0"/>
              </a:rPr>
              <a:t>Use your test data only to report the final numbers for your final model. </a:t>
            </a:r>
          </a:p>
          <a:p>
            <a:pPr>
              <a:lnSpc>
                <a:spcPct val="150000"/>
              </a:lnSpc>
              <a:buFont typeface="Wingdings" panose="05000000000000000000" pitchFamily="2" charset="2"/>
              <a:buChar char="q"/>
            </a:pPr>
            <a:r>
              <a:rPr lang="en-US" sz="1800" dirty="0">
                <a:latin typeface="Georgia" panose="02040502050405020303" pitchFamily="18" charset="0"/>
              </a:rPr>
              <a:t>Please note that Grid Search should be done for all models that you try because then only you will be able to tell what is the best you can get from each model.</a:t>
            </a:r>
            <a:endParaRPr lang="en-IN" sz="1800" b="1" i="1" dirty="0">
              <a:latin typeface="Georgia" panose="02040502050405020303" pitchFamily="18" charset="0"/>
            </a:endParaRPr>
          </a:p>
        </p:txBody>
      </p:sp>
    </p:spTree>
    <p:extLst>
      <p:ext uri="{BB962C8B-B14F-4D97-AF65-F5344CB8AC3E}">
        <p14:creationId xmlns:p14="http://schemas.microsoft.com/office/powerpoint/2010/main" val="406904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0DAF-0A97-216F-AA3D-BF4395C2B86D}"/>
              </a:ext>
            </a:extLst>
          </p:cNvPr>
          <p:cNvSpPr>
            <a:spLocks noGrp="1"/>
          </p:cNvSpPr>
          <p:nvPr>
            <p:ph type="title"/>
          </p:nvPr>
        </p:nvSpPr>
        <p:spPr>
          <a:xfrm>
            <a:off x="1748118" y="104154"/>
            <a:ext cx="9756493" cy="1280890"/>
          </a:xfrm>
        </p:spPr>
        <p:txBody>
          <a:bodyPr>
            <a:normAutofit fontScale="90000"/>
          </a:bodyPr>
          <a:lstStyle/>
          <a:p>
            <a:r>
              <a:rPr lang="en-CA" sz="3600" b="1" i="0" u="none" spc="-3" dirty="0">
                <a:solidFill>
                  <a:srgbClr val="C00000"/>
                </a:solidFill>
                <a:latin typeface="Georgia" panose="02040502050405020303" pitchFamily="18" charset="0"/>
                <a:cs typeface="Calibri"/>
              </a:rPr>
              <a:t>W</a:t>
            </a:r>
            <a:r>
              <a:rPr lang="en-CA" sz="3600" b="1" dirty="0">
                <a:solidFill>
                  <a:srgbClr val="C00000"/>
                </a:solidFill>
                <a:effectLst/>
                <a:latin typeface="Georgia" panose="02040502050405020303" pitchFamily="18" charset="0"/>
                <a:ea typeface="Times New Roman" panose="02020603050405020304" pitchFamily="18" charset="0"/>
              </a:rPr>
              <a:t>ays to help improve the performance of the </a:t>
            </a:r>
            <a:r>
              <a:rPr lang="en-CA" sz="3600" b="1" dirty="0">
                <a:solidFill>
                  <a:srgbClr val="002060"/>
                </a:solidFill>
                <a:effectLst/>
                <a:latin typeface="Georgia" panose="02040502050405020303" pitchFamily="18" charset="0"/>
                <a:ea typeface="Times New Roman" panose="02020603050405020304" pitchFamily="18" charset="0"/>
              </a:rPr>
              <a:t>Logistic Regression model</a:t>
            </a:r>
            <a:br>
              <a:rPr lang="en-IN" sz="3600" b="1" dirty="0">
                <a:solidFill>
                  <a:srgbClr val="C00000"/>
                </a:solidFill>
                <a:effectLst/>
                <a:latin typeface="Georgia" panose="02040502050405020303" pitchFamily="18" charset="0"/>
                <a:ea typeface="Calibri" panose="020F0502020204030204" pitchFamily="34" charset="0"/>
              </a:rPr>
            </a:br>
            <a:endParaRPr lang="en-CA" dirty="0">
              <a:latin typeface="Georgia" panose="02040502050405020303" pitchFamily="18" charset="0"/>
            </a:endParaRPr>
          </a:p>
        </p:txBody>
      </p:sp>
      <p:sp>
        <p:nvSpPr>
          <p:cNvPr id="5" name="TextBox 4">
            <a:extLst>
              <a:ext uri="{FF2B5EF4-FFF2-40B4-BE49-F238E27FC236}">
                <a16:creationId xmlns:a16="http://schemas.microsoft.com/office/drawing/2014/main" id="{11FA0F66-1FFF-AA0D-DBD2-C4B1C36F99FD}"/>
              </a:ext>
            </a:extLst>
          </p:cNvPr>
          <p:cNvSpPr txBox="1"/>
          <p:nvPr/>
        </p:nvSpPr>
        <p:spPr>
          <a:xfrm>
            <a:off x="1201271" y="1371910"/>
            <a:ext cx="10990729" cy="5027851"/>
          </a:xfrm>
          <a:prstGeom prst="rect">
            <a:avLst/>
          </a:prstGeom>
          <a:noFill/>
        </p:spPr>
        <p:txBody>
          <a:bodyPr wrap="square">
            <a:spAutoFit/>
          </a:bodyPr>
          <a:lstStyle/>
          <a:p>
            <a:pPr marL="0" indent="0">
              <a:lnSpc>
                <a:spcPct val="150000"/>
              </a:lnSpc>
              <a:buNone/>
            </a:pPr>
            <a:r>
              <a:rPr lang="en-US" sz="2400" b="1" dirty="0">
                <a:solidFill>
                  <a:srgbClr val="C00000"/>
                </a:solidFill>
                <a:latin typeface="Georgia" panose="02040502050405020303" pitchFamily="18" charset="0"/>
              </a:rPr>
              <a:t>2</a:t>
            </a:r>
            <a:r>
              <a:rPr lang="en-US" sz="2800" b="1" dirty="0">
                <a:solidFill>
                  <a:srgbClr val="C00000"/>
                </a:solidFill>
                <a:latin typeface="Georgia" panose="02040502050405020303" pitchFamily="18" charset="0"/>
              </a:rPr>
              <a:t>. </a:t>
            </a:r>
            <a:r>
              <a:rPr lang="en-US" sz="2400" b="1" dirty="0">
                <a:solidFill>
                  <a:srgbClr val="C00000"/>
                </a:solidFill>
                <a:latin typeface="Georgia" panose="02040502050405020303" pitchFamily="18" charset="0"/>
              </a:rPr>
              <a:t>Data Preprocessing</a:t>
            </a:r>
            <a:endParaRPr lang="en-US" sz="2000" dirty="0">
              <a:latin typeface="Georgia" panose="02040502050405020303" pitchFamily="18" charset="0"/>
            </a:endParaRPr>
          </a:p>
          <a:p>
            <a:pPr marL="0" indent="0">
              <a:buNone/>
            </a:pPr>
            <a:r>
              <a:rPr lang="en-US" sz="1800" dirty="0">
                <a:latin typeface="Georgia" panose="02040502050405020303" pitchFamily="18" charset="0"/>
              </a:rPr>
              <a:t>The greatest improvements are usually achieved with a proper data cleaning process. Logistic regression uses a linear model, so it suffers from the same issues that linear regression does. To properly prepare the data for logistic regression modeling, you need to:</a:t>
            </a:r>
          </a:p>
          <a:p>
            <a:pPr>
              <a:lnSpc>
                <a:spcPct val="150000"/>
              </a:lnSpc>
            </a:pPr>
            <a:endParaRPr lang="en-US" sz="800" dirty="0">
              <a:latin typeface="Georgia" panose="02040502050405020303" pitchFamily="18" charset="0"/>
            </a:endParaRPr>
          </a:p>
          <a:p>
            <a:pPr>
              <a:lnSpc>
                <a:spcPct val="150000"/>
              </a:lnSpc>
              <a:buFont typeface="Wingdings" panose="05000000000000000000" pitchFamily="2" charset="2"/>
              <a:buChar char="Ø"/>
            </a:pPr>
            <a:r>
              <a:rPr lang="en-US" sz="1800" dirty="0">
                <a:latin typeface="Georgia" panose="02040502050405020303" pitchFamily="18" charset="0"/>
              </a:rPr>
              <a:t> Remove outliers. Outliers will skew your model to perform less well. </a:t>
            </a:r>
          </a:p>
          <a:p>
            <a:pPr>
              <a:lnSpc>
                <a:spcPct val="150000"/>
              </a:lnSpc>
              <a:buFont typeface="Wingdings" panose="05000000000000000000" pitchFamily="2" charset="2"/>
              <a:buChar char="Ø"/>
            </a:pPr>
            <a:r>
              <a:rPr lang="en-US" sz="1800" dirty="0">
                <a:latin typeface="Georgia" panose="02040502050405020303" pitchFamily="18" charset="0"/>
              </a:rPr>
              <a:t>  Remove multicollinearity. Logistic regression assumes that the predictor variables (features) are not correlated with one another. Check their pairwise correlation and from the analysis, remove those variables which are highly correlated.</a:t>
            </a:r>
          </a:p>
          <a:p>
            <a:pPr>
              <a:lnSpc>
                <a:spcPct val="150000"/>
              </a:lnSpc>
              <a:buFont typeface="Wingdings" panose="05000000000000000000" pitchFamily="2" charset="2"/>
              <a:buChar char="Ø"/>
            </a:pPr>
            <a:r>
              <a:rPr lang="en-US" sz="1800" dirty="0">
                <a:latin typeface="Georgia" panose="02040502050405020303" pitchFamily="18" charset="0"/>
              </a:rPr>
              <a:t> Assert linear assumption. If your independent variables do not have a linear relationship with your predictor variable, you need to log transform them to reshape polynomial relationships into linear. </a:t>
            </a:r>
          </a:p>
          <a:p>
            <a:pPr>
              <a:lnSpc>
                <a:spcPct val="150000"/>
              </a:lnSpc>
              <a:buFont typeface="Wingdings" panose="05000000000000000000" pitchFamily="2" charset="2"/>
              <a:buChar char="Ø"/>
            </a:pPr>
            <a:r>
              <a:rPr lang="en-US" sz="1800" dirty="0">
                <a:latin typeface="Georgia" panose="02040502050405020303" pitchFamily="18" charset="0"/>
              </a:rPr>
              <a:t>    Assert normal distribution. The model assumes that the independent variables follow a Gaussian distribution. Transform your variables with log transform if they are not normally distributed.</a:t>
            </a:r>
          </a:p>
        </p:txBody>
      </p:sp>
    </p:spTree>
    <p:extLst>
      <p:ext uri="{BB962C8B-B14F-4D97-AF65-F5344CB8AC3E}">
        <p14:creationId xmlns:p14="http://schemas.microsoft.com/office/powerpoint/2010/main" val="390965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95AF-A6FD-B7AF-A601-758383F64E7D}"/>
              </a:ext>
            </a:extLst>
          </p:cNvPr>
          <p:cNvSpPr>
            <a:spLocks noGrp="1"/>
          </p:cNvSpPr>
          <p:nvPr>
            <p:ph type="title"/>
          </p:nvPr>
        </p:nvSpPr>
        <p:spPr>
          <a:xfrm>
            <a:off x="518365" y="927995"/>
            <a:ext cx="8915399" cy="860401"/>
          </a:xfrm>
        </p:spPr>
        <p:txBody>
          <a:bodyPr/>
          <a:lstStyle/>
          <a:p>
            <a:pPr algn="ctr"/>
            <a:r>
              <a:rPr lang="en-CA" b="1" dirty="0">
                <a:solidFill>
                  <a:srgbClr val="C00000"/>
                </a:solidFill>
                <a:latin typeface="Georgia" panose="02040502050405020303" pitchFamily="18" charset="0"/>
              </a:rPr>
              <a:t>References</a:t>
            </a:r>
          </a:p>
        </p:txBody>
      </p:sp>
      <p:sp>
        <p:nvSpPr>
          <p:cNvPr id="3" name="Text Placeholder 2">
            <a:extLst>
              <a:ext uri="{FF2B5EF4-FFF2-40B4-BE49-F238E27FC236}">
                <a16:creationId xmlns:a16="http://schemas.microsoft.com/office/drawing/2014/main" id="{8DDC297D-292F-B531-0F04-92CF0F99D943}"/>
              </a:ext>
            </a:extLst>
          </p:cNvPr>
          <p:cNvSpPr>
            <a:spLocks noGrp="1"/>
          </p:cNvSpPr>
          <p:nvPr>
            <p:ph type="body" idx="1"/>
          </p:nvPr>
        </p:nvSpPr>
        <p:spPr>
          <a:xfrm>
            <a:off x="1927412" y="2402541"/>
            <a:ext cx="9726705" cy="2994212"/>
          </a:xfrm>
        </p:spPr>
        <p:txBody>
          <a:bodyPr>
            <a:normAutofit lnSpcReduction="10000"/>
          </a:bodyPr>
          <a:lstStyle/>
          <a:p>
            <a:pPr marL="342900" indent="-342900">
              <a:lnSpc>
                <a:spcPct val="150000"/>
              </a:lnSpc>
              <a:buFont typeface="Wingdings" panose="05000000000000000000" pitchFamily="2" charset="2"/>
              <a:buChar char="ü"/>
            </a:pPr>
            <a:r>
              <a:rPr lang="en-CA" b="1" dirty="0">
                <a:solidFill>
                  <a:srgbClr val="002060"/>
                </a:solidFill>
                <a:hlinkClick r:id="rId2">
                  <a:extLst>
                    <a:ext uri="{A12FA001-AC4F-418D-AE19-62706E023703}">
                      <ahyp:hlinkClr xmlns:ahyp="http://schemas.microsoft.com/office/drawing/2018/hyperlinkcolor" val="tx"/>
                    </a:ext>
                  </a:extLst>
                </a:hlinkClick>
              </a:rPr>
              <a:t>https://www.analyticsvidhya.com/blog/2020/04/confusion-matrix-machine-learning/</a:t>
            </a:r>
            <a:endParaRPr lang="en-CA" b="1" dirty="0">
              <a:solidFill>
                <a:srgbClr val="002060"/>
              </a:solidFill>
            </a:endParaRPr>
          </a:p>
          <a:p>
            <a:pPr marL="342900" indent="-342900">
              <a:lnSpc>
                <a:spcPct val="150000"/>
              </a:lnSpc>
              <a:buFont typeface="Wingdings" panose="05000000000000000000" pitchFamily="2" charset="2"/>
              <a:buChar char="ü"/>
            </a:pPr>
            <a:r>
              <a:rPr lang="en-CA" b="1" dirty="0">
                <a:solidFill>
                  <a:srgbClr val="002060"/>
                </a:solidFill>
                <a:hlinkClick r:id="rId3">
                  <a:extLst>
                    <a:ext uri="{A12FA001-AC4F-418D-AE19-62706E023703}">
                      <ahyp:hlinkClr xmlns:ahyp="http://schemas.microsoft.com/office/drawing/2018/hyperlinkcolor" val="tx"/>
                    </a:ext>
                  </a:extLst>
                </a:hlinkClick>
              </a:rPr>
              <a:t>https://www.analyticsvidhya.com/blog/2020/09/precision-recall-machine-learning/</a:t>
            </a:r>
            <a:endParaRPr lang="en-CA" b="1" dirty="0">
              <a:solidFill>
                <a:srgbClr val="002060"/>
              </a:solidFill>
            </a:endParaRPr>
          </a:p>
          <a:p>
            <a:pPr marL="342900" indent="-342900">
              <a:lnSpc>
                <a:spcPct val="150000"/>
              </a:lnSpc>
              <a:buFont typeface="Wingdings" panose="05000000000000000000" pitchFamily="2" charset="2"/>
              <a:buChar char="ü"/>
            </a:pPr>
            <a:r>
              <a:rPr lang="en-CA" b="1" dirty="0">
                <a:solidFill>
                  <a:srgbClr val="002060"/>
                </a:solidFill>
                <a:hlinkClick r:id="rId4">
                  <a:extLst>
                    <a:ext uri="{A12FA001-AC4F-418D-AE19-62706E023703}">
                      <ahyp:hlinkClr xmlns:ahyp="http://schemas.microsoft.com/office/drawing/2018/hyperlinkcolor" val="tx"/>
                    </a:ext>
                  </a:extLst>
                </a:hlinkClick>
              </a:rPr>
              <a:t>https://www.indeed.com/career-advice/career-development/confusion-matrix</a:t>
            </a:r>
            <a:endParaRPr lang="en-CA" b="1" dirty="0">
              <a:solidFill>
                <a:srgbClr val="002060"/>
              </a:solidFill>
            </a:endParaRPr>
          </a:p>
          <a:p>
            <a:pPr>
              <a:lnSpc>
                <a:spcPct val="150000"/>
              </a:lnSpc>
            </a:pPr>
            <a:endParaRPr lang="en-CA" b="1" dirty="0">
              <a:solidFill>
                <a:srgbClr val="002060"/>
              </a:solidFill>
            </a:endParaRPr>
          </a:p>
          <a:p>
            <a:pPr>
              <a:lnSpc>
                <a:spcPct val="150000"/>
              </a:lnSpc>
            </a:pPr>
            <a:endParaRPr lang="en-CA" b="1" dirty="0">
              <a:solidFill>
                <a:srgbClr val="002060"/>
              </a:solidFill>
            </a:endParaRPr>
          </a:p>
        </p:txBody>
      </p:sp>
    </p:spTree>
    <p:extLst>
      <p:ext uri="{BB962C8B-B14F-4D97-AF65-F5344CB8AC3E}">
        <p14:creationId xmlns:p14="http://schemas.microsoft.com/office/powerpoint/2010/main" val="3242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A2C-68DB-9A03-5CD7-DAE20BCFDBED}"/>
              </a:ext>
            </a:extLst>
          </p:cNvPr>
          <p:cNvSpPr>
            <a:spLocks noGrp="1"/>
          </p:cNvSpPr>
          <p:nvPr>
            <p:ph type="title"/>
          </p:nvPr>
        </p:nvSpPr>
        <p:spPr>
          <a:xfrm>
            <a:off x="3114442" y="4347882"/>
            <a:ext cx="5963116" cy="1326351"/>
          </a:xfrm>
        </p:spPr>
        <p:txBody>
          <a:bodyPr>
            <a:normAutofit/>
          </a:bodyPr>
          <a:lstStyle/>
          <a:p>
            <a:r>
              <a:rPr lang="en-CA" sz="8000" dirty="0">
                <a:latin typeface="Algerian" panose="04020705040A02060702" pitchFamily="82" charset="0"/>
              </a:rPr>
              <a:t>THANK YOU</a:t>
            </a:r>
          </a:p>
        </p:txBody>
      </p:sp>
      <p:pic>
        <p:nvPicPr>
          <p:cNvPr id="7" name="Graphic 6" descr="A flower arrangement as ornament">
            <a:extLst>
              <a:ext uri="{FF2B5EF4-FFF2-40B4-BE49-F238E27FC236}">
                <a16:creationId xmlns:a16="http://schemas.microsoft.com/office/drawing/2014/main" id="{3CC4F0C2-FEC5-2CFA-1414-048D9F5DF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493" y="-555806"/>
            <a:ext cx="6858000" cy="7198658"/>
          </a:xfrm>
          <a:prstGeom prst="rect">
            <a:avLst/>
          </a:prstGeom>
        </p:spPr>
      </p:pic>
    </p:spTree>
    <p:extLst>
      <p:ext uri="{BB962C8B-B14F-4D97-AF65-F5344CB8AC3E}">
        <p14:creationId xmlns:p14="http://schemas.microsoft.com/office/powerpoint/2010/main" val="419537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61EE-B902-4F44-8F5D-80F06ACF2657}"/>
              </a:ext>
            </a:extLst>
          </p:cNvPr>
          <p:cNvSpPr>
            <a:spLocks noGrp="1"/>
          </p:cNvSpPr>
          <p:nvPr>
            <p:ph type="title"/>
          </p:nvPr>
        </p:nvSpPr>
        <p:spPr>
          <a:xfrm>
            <a:off x="1640156" y="470085"/>
            <a:ext cx="8911687" cy="742950"/>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CA" sz="4000" b="1" dirty="0">
                <a:solidFill>
                  <a:srgbClr val="C00000"/>
                </a:solidFill>
              </a:rPr>
              <a:t>Description of Problem</a:t>
            </a:r>
          </a:p>
        </p:txBody>
      </p:sp>
      <p:sp>
        <p:nvSpPr>
          <p:cNvPr id="3" name="Text Placeholder 2">
            <a:extLst>
              <a:ext uri="{FF2B5EF4-FFF2-40B4-BE49-F238E27FC236}">
                <a16:creationId xmlns:a16="http://schemas.microsoft.com/office/drawing/2014/main" id="{52AA60CA-A116-88B8-5E5E-A3C0266BA400}"/>
              </a:ext>
            </a:extLst>
          </p:cNvPr>
          <p:cNvSpPr>
            <a:spLocks noGrp="1"/>
          </p:cNvSpPr>
          <p:nvPr>
            <p:ph type="body" idx="1"/>
          </p:nvPr>
        </p:nvSpPr>
        <p:spPr>
          <a:xfrm>
            <a:off x="773954" y="1316093"/>
            <a:ext cx="10903696" cy="5371572"/>
          </a:xfrm>
        </p:spPr>
        <p:txBody>
          <a:bodyPr/>
          <a:lstStyle/>
          <a:p>
            <a:pPr marL="285750" indent="-285750">
              <a:lnSpc>
                <a:spcPct val="150000"/>
              </a:lnSpc>
              <a:buFont typeface="Wingdings" panose="05000000000000000000" pitchFamily="2" charset="2"/>
              <a:buChar char="q"/>
            </a:pPr>
            <a:r>
              <a:rPr lang="en-US" sz="1700" dirty="0">
                <a:solidFill>
                  <a:schemeClr val="tx1"/>
                </a:solidFill>
                <a:latin typeface="Georgia" panose="02040502050405020303" pitchFamily="18" charset="0"/>
              </a:rPr>
              <a:t>Mr. John Hughes would like to figure out </a:t>
            </a:r>
            <a:r>
              <a:rPr lang="en-US" sz="1700" b="1" dirty="0">
                <a:solidFill>
                  <a:schemeClr val="tx1"/>
                </a:solidFill>
                <a:latin typeface="Georgia" panose="02040502050405020303" pitchFamily="18" charset="0"/>
              </a:rPr>
              <a:t>which is the best model to use to predict if a person is likely to suffer from diabetes or not</a:t>
            </a:r>
            <a:r>
              <a:rPr lang="en-US" sz="1700" dirty="0">
                <a:solidFill>
                  <a:schemeClr val="tx1"/>
                </a:solidFill>
                <a:latin typeface="Georgia" panose="02040502050405020303" pitchFamily="18" charset="0"/>
              </a:rPr>
              <a:t>, by using the diabetes dataset.</a:t>
            </a:r>
          </a:p>
          <a:p>
            <a:pPr marL="285750" indent="-285750">
              <a:lnSpc>
                <a:spcPct val="150000"/>
              </a:lnSpc>
              <a:buFont typeface="Wingdings" panose="05000000000000000000" pitchFamily="2" charset="2"/>
              <a:buChar char="q"/>
            </a:pPr>
            <a:r>
              <a:rPr lang="en-US" sz="1700" dirty="0">
                <a:solidFill>
                  <a:schemeClr val="tx1"/>
                </a:solidFill>
                <a:latin typeface="Georgia" panose="02040502050405020303" pitchFamily="18" charset="0"/>
              </a:rPr>
              <a:t>In this dataset he collected information about 768 people. We want to </a:t>
            </a:r>
            <a:r>
              <a:rPr lang="en-US" sz="1700" dirty="0">
                <a:solidFill>
                  <a:srgbClr val="C00000"/>
                </a:solidFill>
                <a:latin typeface="Georgia" panose="02040502050405020303" pitchFamily="18" charset="0"/>
              </a:rPr>
              <a:t>predict whether a person is at risk of becoming diabetic</a:t>
            </a:r>
            <a:r>
              <a:rPr lang="en-US" sz="1700" dirty="0">
                <a:solidFill>
                  <a:schemeClr val="tx1"/>
                </a:solidFill>
                <a:latin typeface="Georgia" panose="02040502050405020303" pitchFamily="18" charset="0"/>
              </a:rPr>
              <a:t> based on the individual’s data. This information can then be used to </a:t>
            </a:r>
            <a:r>
              <a:rPr lang="en-US" sz="1700" dirty="0">
                <a:solidFill>
                  <a:srgbClr val="C00000"/>
                </a:solidFill>
                <a:latin typeface="Georgia" panose="02040502050405020303" pitchFamily="18" charset="0"/>
              </a:rPr>
              <a:t>begin preventative measures</a:t>
            </a:r>
            <a:r>
              <a:rPr lang="en-US" sz="1700" dirty="0">
                <a:solidFill>
                  <a:schemeClr val="tx1"/>
                </a:solidFill>
                <a:latin typeface="Georgia" panose="02040502050405020303" pitchFamily="18" charset="0"/>
              </a:rPr>
              <a:t> for the individual (example lifestyle change in diet and exercise).</a:t>
            </a:r>
          </a:p>
          <a:p>
            <a:pPr marL="285750" indent="-285750">
              <a:lnSpc>
                <a:spcPct val="150000"/>
              </a:lnSpc>
              <a:buFont typeface="Wingdings" panose="05000000000000000000" pitchFamily="2" charset="2"/>
              <a:buChar char="q"/>
            </a:pPr>
            <a:r>
              <a:rPr lang="en-US" sz="1700" dirty="0">
                <a:solidFill>
                  <a:schemeClr val="tx1"/>
                </a:solidFill>
                <a:latin typeface="Georgia" panose="02040502050405020303" pitchFamily="18" charset="0"/>
              </a:rPr>
              <a:t>Their attributes will play a vital role to predict if a person is likely to suffer from diabetes or not.</a:t>
            </a:r>
          </a:p>
          <a:p>
            <a:pPr marL="285750" indent="-285750">
              <a:lnSpc>
                <a:spcPct val="150000"/>
              </a:lnSpc>
              <a:buFont typeface="Wingdings" panose="05000000000000000000" pitchFamily="2" charset="2"/>
              <a:buChar char="q"/>
            </a:pPr>
            <a:r>
              <a:rPr lang="en-US" sz="1700" dirty="0">
                <a:solidFill>
                  <a:schemeClr val="tx1"/>
                </a:solidFill>
                <a:latin typeface="Georgia" panose="02040502050405020303" pitchFamily="18" charset="0"/>
              </a:rPr>
              <a:t>Attributes used: Pregnancies, Glucose, Blood Pressure, Skin Thickness, Insulin, Body Mass Index, Diabetes Pedigree Function, and Age.</a:t>
            </a:r>
          </a:p>
          <a:p>
            <a:pPr marL="285750" indent="-285750">
              <a:lnSpc>
                <a:spcPct val="150000"/>
              </a:lnSpc>
              <a:buFont typeface="Wingdings" panose="05000000000000000000" pitchFamily="2" charset="2"/>
              <a:buChar char="q"/>
            </a:pPr>
            <a:r>
              <a:rPr lang="en-US" sz="17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In this dataset, we have used following columns as X and Y axis.</a:t>
            </a:r>
            <a:endParaRPr lang="en-CA" sz="17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sz="1700" b="1" u="sng" dirty="0">
                <a:solidFill>
                  <a:srgbClr val="C00000"/>
                </a:solidFill>
                <a:effectLst/>
                <a:latin typeface="Georgia" panose="02040502050405020303" pitchFamily="18" charset="0"/>
                <a:ea typeface="Times New Roman" panose="02020603050405020304" pitchFamily="18" charset="0"/>
                <a:cs typeface="Calibri" panose="020F0502020204030204" pitchFamily="34" charset="0"/>
              </a:rPr>
              <a:t>X axis</a:t>
            </a:r>
            <a:r>
              <a:rPr lang="en-US" sz="1700" b="1" dirty="0">
                <a:solidFill>
                  <a:srgbClr val="C00000"/>
                </a:solidFill>
                <a:effectLst/>
                <a:latin typeface="Georgia" panose="02040502050405020303" pitchFamily="18" charset="0"/>
                <a:ea typeface="Times New Roman" panose="02020603050405020304" pitchFamily="18" charset="0"/>
                <a:cs typeface="Calibri" panose="020F0502020204030204" pitchFamily="34" charset="0"/>
              </a:rPr>
              <a:t> : </a:t>
            </a:r>
            <a:r>
              <a:rPr lang="en-US" sz="1700" b="1" dirty="0">
                <a:solidFill>
                  <a:srgbClr val="C00000"/>
                </a:solidFill>
                <a:latin typeface="Georgia" panose="02040502050405020303" pitchFamily="18" charset="0"/>
              </a:rPr>
              <a:t>Pregnancies, Glucose, Blood Pressure, Skin Thickness, Insulin, Body Mass Index, Diabetes Pedigree Function, and Age </a:t>
            </a:r>
          </a:p>
          <a:p>
            <a:pPr marL="285750" indent="-285750">
              <a:lnSpc>
                <a:spcPct val="150000"/>
              </a:lnSpc>
              <a:buFont typeface="Wingdings" panose="05000000000000000000" pitchFamily="2" charset="2"/>
              <a:buChar char="q"/>
            </a:pPr>
            <a:r>
              <a:rPr lang="en-US" sz="1700" b="1" u="sng" dirty="0">
                <a:solidFill>
                  <a:srgbClr val="C00000"/>
                </a:solidFill>
                <a:effectLst/>
                <a:latin typeface="Georgia" panose="02040502050405020303" pitchFamily="18" charset="0"/>
                <a:ea typeface="Times New Roman" panose="02020603050405020304" pitchFamily="18" charset="0"/>
                <a:cs typeface="Calibri" panose="020F0502020204030204" pitchFamily="34" charset="0"/>
              </a:rPr>
              <a:t>Y axis </a:t>
            </a:r>
            <a:r>
              <a:rPr lang="en-US" sz="1700" b="1" dirty="0">
                <a:solidFill>
                  <a:srgbClr val="C00000"/>
                </a:solidFill>
                <a:effectLst/>
                <a:latin typeface="Georgia" panose="02040502050405020303" pitchFamily="18" charset="0"/>
                <a:ea typeface="Times New Roman" panose="02020603050405020304" pitchFamily="18" charset="0"/>
                <a:cs typeface="Calibri" panose="020F0502020204030204" pitchFamily="34" charset="0"/>
              </a:rPr>
              <a:t>: Outcome: No Diabetes = 0, Diabetes=1</a:t>
            </a:r>
            <a:endParaRPr lang="en-CA" sz="1700" b="1" dirty="0">
              <a:solidFill>
                <a:srgbClr val="C00000"/>
              </a:solidFill>
              <a:effectLst/>
              <a:latin typeface="Georgia" panose="02040502050405020303" pitchFamily="18" charset="0"/>
              <a:ea typeface="Times New Roman" panose="02020603050405020304" pitchFamily="18" charset="0"/>
              <a:cs typeface="Times New Roman" panose="02020603050405020304" pitchFamily="18" charset="0"/>
            </a:endParaRPr>
          </a:p>
        </p:txBody>
      </p:sp>
      <p:pic>
        <p:nvPicPr>
          <p:cNvPr id="7" name="image1.jpeg" descr="Related image">
            <a:extLst>
              <a:ext uri="{FF2B5EF4-FFF2-40B4-BE49-F238E27FC236}">
                <a16:creationId xmlns:a16="http://schemas.microsoft.com/office/drawing/2014/main" id="{C75DD8BF-EB9B-2589-3627-41388F5BFAAC}"/>
              </a:ext>
            </a:extLst>
          </p:cNvPr>
          <p:cNvPicPr/>
          <p:nvPr/>
        </p:nvPicPr>
        <p:blipFill>
          <a:blip r:embed="rId2"/>
          <a:stretch>
            <a:fillRect/>
          </a:stretch>
        </p:blipFill>
        <p:spPr>
          <a:xfrm>
            <a:off x="9925891" y="5960532"/>
            <a:ext cx="2170793" cy="810704"/>
          </a:xfrm>
          <a:prstGeom prst="rect">
            <a:avLst/>
          </a:prstGeom>
        </p:spPr>
      </p:pic>
    </p:spTree>
    <p:extLst>
      <p:ext uri="{BB962C8B-B14F-4D97-AF65-F5344CB8AC3E}">
        <p14:creationId xmlns:p14="http://schemas.microsoft.com/office/powerpoint/2010/main" val="49373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C0D4-A0D3-F60D-4AA0-293D7F94980B}"/>
              </a:ext>
            </a:extLst>
          </p:cNvPr>
          <p:cNvSpPr>
            <a:spLocks noGrp="1"/>
          </p:cNvSpPr>
          <p:nvPr>
            <p:ph type="title"/>
          </p:nvPr>
        </p:nvSpPr>
        <p:spPr>
          <a:xfrm>
            <a:off x="2019184" y="433521"/>
            <a:ext cx="8911687" cy="1280890"/>
          </a:xfrm>
        </p:spPr>
        <p:txBody>
          <a:bodyPr>
            <a:normAutofit/>
          </a:bodyPr>
          <a:lstStyle/>
          <a:p>
            <a:pPr algn="ctr"/>
            <a:r>
              <a:rPr lang="en-US" sz="4000" b="1" dirty="0">
                <a:solidFill>
                  <a:srgbClr val="C00000"/>
                </a:solidFill>
              </a:rPr>
              <a:t>Algorithms to be used for analysis</a:t>
            </a:r>
            <a:endParaRPr lang="en-CA" sz="4000" b="1" dirty="0">
              <a:solidFill>
                <a:srgbClr val="C00000"/>
              </a:solidFill>
            </a:endParaRPr>
          </a:p>
        </p:txBody>
      </p:sp>
      <p:sp>
        <p:nvSpPr>
          <p:cNvPr id="3" name="Content Placeholder 2">
            <a:extLst>
              <a:ext uri="{FF2B5EF4-FFF2-40B4-BE49-F238E27FC236}">
                <a16:creationId xmlns:a16="http://schemas.microsoft.com/office/drawing/2014/main" id="{A8A8C607-FA39-1A41-F9BA-8F38161D8BFB}"/>
              </a:ext>
            </a:extLst>
          </p:cNvPr>
          <p:cNvSpPr>
            <a:spLocks noGrp="1"/>
          </p:cNvSpPr>
          <p:nvPr>
            <p:ph idx="1"/>
          </p:nvPr>
        </p:nvSpPr>
        <p:spPr>
          <a:xfrm>
            <a:off x="1135904" y="1611312"/>
            <a:ext cx="10065495" cy="4622578"/>
          </a:xfrm>
        </p:spPr>
        <p:txBody>
          <a:bodyPr>
            <a:normAutofit/>
          </a:bodyPr>
          <a:lstStyle/>
          <a:p>
            <a:pPr>
              <a:buFont typeface="Wingdings" panose="05000000000000000000" pitchFamily="2" charset="2"/>
              <a:buChar char="q"/>
            </a:pPr>
            <a:r>
              <a:rPr lang="en-US" dirty="0">
                <a:solidFill>
                  <a:schemeClr val="tx2">
                    <a:lumMod val="50000"/>
                  </a:schemeClr>
                </a:solidFill>
                <a:latin typeface="Georgia" panose="02040502050405020303" pitchFamily="18" charset="0"/>
              </a:rPr>
              <a:t>Mr. John Hughes</a:t>
            </a:r>
            <a:r>
              <a:rPr lang="en-US" dirty="0">
                <a:latin typeface="Georgia" panose="02040502050405020303" pitchFamily="18" charset="0"/>
              </a:rPr>
              <a:t> suggested following Machine learning model algorithms, In which the machine learns from the data just like humans learn from their experiences. </a:t>
            </a:r>
          </a:p>
          <a:p>
            <a:pPr>
              <a:buFont typeface="Wingdings" panose="05000000000000000000" pitchFamily="2" charset="2"/>
              <a:buChar char="q"/>
            </a:pPr>
            <a:r>
              <a:rPr lang="en-US" dirty="0">
                <a:latin typeface="Georgia" panose="02040502050405020303" pitchFamily="18" charset="0"/>
              </a:rPr>
              <a:t>Machine learning </a:t>
            </a:r>
            <a:r>
              <a:rPr lang="en-US" i="1" u="sng" dirty="0">
                <a:solidFill>
                  <a:schemeClr val="tx2">
                    <a:lumMod val="50000"/>
                  </a:schemeClr>
                </a:solidFill>
                <a:latin typeface="Georgia" panose="02040502050405020303" pitchFamily="18" charset="0"/>
              </a:rPr>
              <a:t>allows computers to find hidden insights</a:t>
            </a:r>
            <a:r>
              <a:rPr lang="en-US" dirty="0">
                <a:latin typeface="Georgia" panose="02040502050405020303" pitchFamily="18" charset="0"/>
              </a:rPr>
              <a:t> without being explicitly programmed.</a:t>
            </a:r>
          </a:p>
          <a:p>
            <a:pPr>
              <a:buFont typeface="Wingdings" panose="05000000000000000000" pitchFamily="2" charset="2"/>
              <a:buChar char="q"/>
            </a:pPr>
            <a:r>
              <a:rPr lang="en-US" dirty="0">
                <a:latin typeface="Georgia" panose="02040502050405020303" pitchFamily="18" charset="0"/>
              </a:rPr>
              <a:t>These 3 algorithms fall under the </a:t>
            </a:r>
            <a:r>
              <a:rPr lang="en-US" u="sng" dirty="0">
                <a:solidFill>
                  <a:schemeClr val="tx2">
                    <a:lumMod val="50000"/>
                  </a:schemeClr>
                </a:solidFill>
                <a:latin typeface="Georgia" panose="02040502050405020303" pitchFamily="18" charset="0"/>
              </a:rPr>
              <a:t>Supervised Learning </a:t>
            </a:r>
            <a:r>
              <a:rPr lang="en-US" dirty="0">
                <a:latin typeface="Georgia" panose="02040502050405020303" pitchFamily="18" charset="0"/>
              </a:rPr>
              <a:t>type, used here for classification challenges.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ü"/>
            </a:pPr>
            <a:r>
              <a:rPr lang="en-US" dirty="0">
                <a:solidFill>
                  <a:srgbClr val="C00000"/>
                </a:solidFill>
                <a:latin typeface="Georgia" panose="02040502050405020303" pitchFamily="18" charset="0"/>
              </a:rPr>
              <a:t>Support Vector Machines</a:t>
            </a:r>
          </a:p>
          <a:p>
            <a:pPr>
              <a:buFont typeface="Wingdings" panose="05000000000000000000" pitchFamily="2" charset="2"/>
              <a:buChar char="ü"/>
            </a:pPr>
            <a:r>
              <a:rPr lang="en-US" dirty="0">
                <a:solidFill>
                  <a:srgbClr val="C00000"/>
                </a:solidFill>
                <a:latin typeface="Georgia" panose="02040502050405020303" pitchFamily="18" charset="0"/>
              </a:rPr>
              <a:t>Logistical Regression</a:t>
            </a:r>
          </a:p>
          <a:p>
            <a:pPr>
              <a:buFont typeface="Wingdings" panose="05000000000000000000" pitchFamily="2" charset="2"/>
              <a:buChar char="ü"/>
            </a:pPr>
            <a:r>
              <a:rPr lang="en-US" dirty="0">
                <a:solidFill>
                  <a:srgbClr val="C00000"/>
                </a:solidFill>
                <a:latin typeface="Georgia" panose="02040502050405020303" pitchFamily="18" charset="0"/>
              </a:rPr>
              <a:t>Decision Tree</a:t>
            </a:r>
          </a:p>
          <a:p>
            <a:pPr>
              <a:buFont typeface="Wingdings" panose="05000000000000000000" pitchFamily="2" charset="2"/>
              <a:buChar char="q"/>
            </a:pPr>
            <a:endParaRPr lang="en-CA" dirty="0">
              <a:latin typeface="Georgia" panose="02040502050405020303" pitchFamily="18" charset="0"/>
            </a:endParaRPr>
          </a:p>
        </p:txBody>
      </p:sp>
      <p:pic>
        <p:nvPicPr>
          <p:cNvPr id="4" name="image1.jpeg" descr="Related image">
            <a:extLst>
              <a:ext uri="{FF2B5EF4-FFF2-40B4-BE49-F238E27FC236}">
                <a16:creationId xmlns:a16="http://schemas.microsoft.com/office/drawing/2014/main" id="{E663990F-D86A-19FF-604E-AC9DD11683B4}"/>
              </a:ext>
            </a:extLst>
          </p:cNvPr>
          <p:cNvPicPr/>
          <p:nvPr/>
        </p:nvPicPr>
        <p:blipFill>
          <a:blip r:embed="rId2"/>
          <a:stretch>
            <a:fillRect/>
          </a:stretch>
        </p:blipFill>
        <p:spPr>
          <a:xfrm>
            <a:off x="9925891" y="5960532"/>
            <a:ext cx="2170793" cy="810704"/>
          </a:xfrm>
          <a:prstGeom prst="rect">
            <a:avLst/>
          </a:prstGeom>
        </p:spPr>
      </p:pic>
    </p:spTree>
    <p:extLst>
      <p:ext uri="{BB962C8B-B14F-4D97-AF65-F5344CB8AC3E}">
        <p14:creationId xmlns:p14="http://schemas.microsoft.com/office/powerpoint/2010/main" val="56649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AB2A-59A9-064D-CBB7-B78A6C2E4C54}"/>
              </a:ext>
            </a:extLst>
          </p:cNvPr>
          <p:cNvSpPr>
            <a:spLocks noGrp="1"/>
          </p:cNvSpPr>
          <p:nvPr>
            <p:ph type="title"/>
          </p:nvPr>
        </p:nvSpPr>
        <p:spPr>
          <a:xfrm>
            <a:off x="1361142" y="324287"/>
            <a:ext cx="8761413" cy="706964"/>
          </a:xfrm>
        </p:spPr>
        <p:txBody>
          <a:bodyPr>
            <a:normAutofit/>
          </a:bodyPr>
          <a:lstStyle/>
          <a:p>
            <a:pPr algn="ctr"/>
            <a:r>
              <a:rPr lang="en-US" sz="4000" b="1" dirty="0">
                <a:solidFill>
                  <a:srgbClr val="C00000"/>
                </a:solidFill>
              </a:rPr>
              <a:t>Basic statistic of </a:t>
            </a:r>
            <a:r>
              <a:rPr lang="en-US" sz="4000" b="1" dirty="0" err="1">
                <a:solidFill>
                  <a:srgbClr val="C00000"/>
                </a:solidFill>
              </a:rPr>
              <a:t>DataSet</a:t>
            </a:r>
            <a:endParaRPr lang="en-CA" sz="4000" b="1" dirty="0">
              <a:solidFill>
                <a:srgbClr val="C00000"/>
              </a:solidFill>
            </a:endParaRPr>
          </a:p>
        </p:txBody>
      </p:sp>
      <p:sp>
        <p:nvSpPr>
          <p:cNvPr id="7" name="Content Placeholder 2">
            <a:extLst>
              <a:ext uri="{FF2B5EF4-FFF2-40B4-BE49-F238E27FC236}">
                <a16:creationId xmlns:a16="http://schemas.microsoft.com/office/drawing/2014/main" id="{80AA141A-278D-9EEF-A253-182F2E756DB4}"/>
              </a:ext>
            </a:extLst>
          </p:cNvPr>
          <p:cNvSpPr>
            <a:spLocks noGrp="1"/>
          </p:cNvSpPr>
          <p:nvPr>
            <p:ph idx="1"/>
          </p:nvPr>
        </p:nvSpPr>
        <p:spPr>
          <a:xfrm>
            <a:off x="476251" y="1266824"/>
            <a:ext cx="11696700" cy="3209925"/>
          </a:xfrm>
        </p:spPr>
        <p:style>
          <a:lnRef idx="2">
            <a:schemeClr val="accent1"/>
          </a:lnRef>
          <a:fillRef idx="1">
            <a:schemeClr val="lt1"/>
          </a:fillRef>
          <a:effectRef idx="0">
            <a:schemeClr val="accent1"/>
          </a:effectRef>
          <a:fontRef idx="minor">
            <a:schemeClr val="dk1"/>
          </a:fontRef>
        </p:style>
        <p:txBody>
          <a:bodyPr>
            <a:normAutofit lnSpcReduction="10000"/>
          </a:bodyPr>
          <a:lstStyle/>
          <a:p>
            <a:pPr>
              <a:buFont typeface="Wingdings" panose="05000000000000000000" pitchFamily="2" charset="2"/>
              <a:buChar char="Ø"/>
            </a:pPr>
            <a:r>
              <a:rPr lang="it-IT" sz="1600" dirty="0">
                <a:solidFill>
                  <a:schemeClr val="tx1"/>
                </a:solidFill>
              </a:rPr>
              <a:t>DataFrame.describe() generate </a:t>
            </a:r>
            <a:r>
              <a:rPr lang="it-IT" sz="1600" b="1" dirty="0">
                <a:solidFill>
                  <a:schemeClr val="tx1"/>
                </a:solidFill>
              </a:rPr>
              <a:t>descriptive statistics</a:t>
            </a:r>
            <a:r>
              <a:rPr lang="it-IT" sz="1600" dirty="0">
                <a:solidFill>
                  <a:schemeClr val="tx1"/>
                </a:solidFill>
              </a:rPr>
              <a:t>.</a:t>
            </a:r>
            <a:endParaRPr lang="en-US" sz="1600" dirty="0">
              <a:solidFill>
                <a:schemeClr val="tx1"/>
              </a:solidFill>
            </a:endParaRPr>
          </a:p>
          <a:p>
            <a:pPr>
              <a:buFont typeface="Wingdings" panose="05000000000000000000" pitchFamily="2" charset="2"/>
              <a:buChar char="Ø"/>
            </a:pPr>
            <a:r>
              <a:rPr lang="en-US" sz="1600" dirty="0">
                <a:solidFill>
                  <a:schemeClr val="tx1"/>
                </a:solidFill>
              </a:rPr>
              <a:t>Descriptive statistics include those that </a:t>
            </a:r>
            <a:r>
              <a:rPr lang="en-US" sz="1600" b="1" dirty="0">
                <a:solidFill>
                  <a:schemeClr val="tx1"/>
                </a:solidFill>
              </a:rPr>
              <a:t>summarize the central tendency, dispersion, and shape of a dataset’s distribution</a:t>
            </a:r>
            <a:r>
              <a:rPr lang="en-US" sz="1600" dirty="0">
                <a:solidFill>
                  <a:schemeClr val="tx1"/>
                </a:solidFill>
              </a:rPr>
              <a:t>, excluding </a:t>
            </a:r>
            <a:r>
              <a:rPr lang="en-US" sz="1600" dirty="0" err="1">
                <a:solidFill>
                  <a:schemeClr val="tx1"/>
                </a:solidFill>
              </a:rPr>
              <a:t>NaN</a:t>
            </a:r>
            <a:r>
              <a:rPr lang="en-US" sz="1600" dirty="0">
                <a:solidFill>
                  <a:schemeClr val="tx1"/>
                </a:solidFill>
              </a:rPr>
              <a:t> values.</a:t>
            </a:r>
          </a:p>
          <a:p>
            <a:pPr>
              <a:buFont typeface="Wingdings" panose="05000000000000000000" pitchFamily="2" charset="2"/>
              <a:buChar char="Ø"/>
            </a:pPr>
            <a:r>
              <a:rPr lang="en-IN" sz="1600" dirty="0">
                <a:solidFill>
                  <a:schemeClr val="tx1"/>
                </a:solidFill>
              </a:rPr>
              <a:t>Here we are </a:t>
            </a:r>
            <a:r>
              <a:rPr lang="en-IN" sz="1600" b="1" dirty="0">
                <a:solidFill>
                  <a:schemeClr val="tx1"/>
                </a:solidFill>
              </a:rPr>
              <a:t>not considering values of Outcome, as it is the dependent attribute.</a:t>
            </a:r>
          </a:p>
          <a:p>
            <a:pPr>
              <a:buFont typeface="Wingdings" panose="05000000000000000000" pitchFamily="2" charset="2"/>
              <a:buChar char="Ø"/>
            </a:pPr>
            <a:r>
              <a:rPr lang="en-IN" sz="1600" dirty="0">
                <a:solidFill>
                  <a:schemeClr val="tx1"/>
                </a:solidFill>
              </a:rPr>
              <a:t>25%,  50%, and 75% are percentile, </a:t>
            </a:r>
            <a:r>
              <a:rPr lang="en-IN" sz="1600" u="sng" dirty="0">
                <a:solidFill>
                  <a:schemeClr val="tx1"/>
                </a:solidFill>
              </a:rPr>
              <a:t>meaning </a:t>
            </a:r>
            <a:r>
              <a:rPr lang="en-US" sz="1600" u="sng" dirty="0">
                <a:solidFill>
                  <a:schemeClr val="tx1"/>
                </a:solidFill>
              </a:rPr>
              <a:t>how many of the values are less than the given percentile</a:t>
            </a:r>
            <a:r>
              <a:rPr lang="en-US" sz="1600" dirty="0">
                <a:solidFill>
                  <a:schemeClr val="tx1"/>
                </a:solidFill>
              </a:rPr>
              <a:t>. </a:t>
            </a:r>
          </a:p>
          <a:p>
            <a:pPr>
              <a:buFont typeface="Wingdings" panose="05000000000000000000" pitchFamily="2" charset="2"/>
              <a:buChar char="Ø"/>
            </a:pPr>
            <a:r>
              <a:rPr lang="en-US" sz="1600" dirty="0">
                <a:solidFill>
                  <a:schemeClr val="tx1"/>
                </a:solidFill>
              </a:rPr>
              <a:t>For example, </a:t>
            </a:r>
            <a:r>
              <a:rPr lang="en-US" sz="1600" u="sng" dirty="0">
                <a:solidFill>
                  <a:schemeClr val="tx1"/>
                </a:solidFill>
              </a:rPr>
              <a:t>75% percentile of Glucose is </a:t>
            </a:r>
            <a:r>
              <a:rPr lang="en-US" sz="1600" b="1" u="sng" dirty="0">
                <a:solidFill>
                  <a:schemeClr val="tx1"/>
                </a:solidFill>
              </a:rPr>
              <a:t>140.25</a:t>
            </a:r>
            <a:r>
              <a:rPr lang="en-US" sz="1600" u="sng" dirty="0">
                <a:solidFill>
                  <a:schemeClr val="tx1"/>
                </a:solidFill>
              </a:rPr>
              <a:t>. This means that 75% of people have 140.25 glucose or lower </a:t>
            </a:r>
          </a:p>
          <a:p>
            <a:pPr>
              <a:buFont typeface="Wingdings" panose="05000000000000000000" pitchFamily="2" charset="2"/>
              <a:buChar char="Ø"/>
            </a:pPr>
            <a:r>
              <a:rPr lang="en-US" sz="1600" dirty="0">
                <a:solidFill>
                  <a:schemeClr val="tx1"/>
                </a:solidFill>
              </a:rPr>
              <a:t>According to the Dataset, Minimum of Pregnancies, Glucose, BP, Skin thickness, Insulin, BMI is 0. And Min of Diabetes </a:t>
            </a:r>
            <a:r>
              <a:rPr lang="en-US" sz="1600" dirty="0" err="1">
                <a:solidFill>
                  <a:schemeClr val="tx1"/>
                </a:solidFill>
              </a:rPr>
              <a:t>Pedegree</a:t>
            </a:r>
            <a:r>
              <a:rPr lang="en-US" sz="1600" dirty="0">
                <a:solidFill>
                  <a:schemeClr val="tx1"/>
                </a:solidFill>
              </a:rPr>
              <a:t> Function is 0.078 and Minimum age is 21.</a:t>
            </a:r>
          </a:p>
          <a:p>
            <a:pPr>
              <a:buFont typeface="Wingdings" panose="05000000000000000000" pitchFamily="2" charset="2"/>
              <a:buChar char="Ø"/>
            </a:pPr>
            <a:r>
              <a:rPr lang="en-US" sz="1600" dirty="0">
                <a:solidFill>
                  <a:schemeClr val="tx1"/>
                </a:solidFill>
              </a:rPr>
              <a:t>Max no. of pregnancies is 17, max of Glucose is 140.25, Max Blood Pressure is 122, Skin Thickness is 99 and Insulin is 846. Max BMI of the dataset is 67.10 and max age is 81.</a:t>
            </a:r>
          </a:p>
        </p:txBody>
      </p:sp>
      <p:pic>
        <p:nvPicPr>
          <p:cNvPr id="4" name="image1.jpeg" descr="Related image">
            <a:extLst>
              <a:ext uri="{FF2B5EF4-FFF2-40B4-BE49-F238E27FC236}">
                <a16:creationId xmlns:a16="http://schemas.microsoft.com/office/drawing/2014/main" id="{93D4C2D0-5B61-A614-FD32-4E4CE71000BE}"/>
              </a:ext>
            </a:extLst>
          </p:cNvPr>
          <p:cNvPicPr/>
          <p:nvPr/>
        </p:nvPicPr>
        <p:blipFill>
          <a:blip r:embed="rId2"/>
          <a:stretch>
            <a:fillRect/>
          </a:stretch>
        </p:blipFill>
        <p:spPr>
          <a:xfrm>
            <a:off x="9925891" y="5960532"/>
            <a:ext cx="2170793" cy="810704"/>
          </a:xfrm>
          <a:prstGeom prst="rect">
            <a:avLst/>
          </a:prstGeom>
        </p:spPr>
      </p:pic>
      <p:pic>
        <p:nvPicPr>
          <p:cNvPr id="6" name="Picture 5">
            <a:extLst>
              <a:ext uri="{FF2B5EF4-FFF2-40B4-BE49-F238E27FC236}">
                <a16:creationId xmlns:a16="http://schemas.microsoft.com/office/drawing/2014/main" id="{7E2D38A1-907D-2FE0-80C8-5FC10C4A2F79}"/>
              </a:ext>
            </a:extLst>
          </p:cNvPr>
          <p:cNvPicPr>
            <a:picLocks noChangeAspect="1"/>
          </p:cNvPicPr>
          <p:nvPr/>
        </p:nvPicPr>
        <p:blipFill rotWithShape="1">
          <a:blip r:embed="rId3"/>
          <a:srcRect t="14836"/>
          <a:stretch/>
        </p:blipFill>
        <p:spPr>
          <a:xfrm>
            <a:off x="1533525" y="4586816"/>
            <a:ext cx="8275136" cy="2308244"/>
          </a:xfrm>
          <a:prstGeom prst="rect">
            <a:avLst/>
          </a:prstGeom>
        </p:spPr>
      </p:pic>
    </p:spTree>
    <p:extLst>
      <p:ext uri="{BB962C8B-B14F-4D97-AF65-F5344CB8AC3E}">
        <p14:creationId xmlns:p14="http://schemas.microsoft.com/office/powerpoint/2010/main" val="301633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7F124-47E2-D413-B871-904ED772413A}"/>
              </a:ext>
            </a:extLst>
          </p:cNvPr>
          <p:cNvSpPr>
            <a:spLocks noGrp="1"/>
          </p:cNvSpPr>
          <p:nvPr>
            <p:ph idx="1"/>
          </p:nvPr>
        </p:nvSpPr>
        <p:spPr>
          <a:xfrm>
            <a:off x="523876" y="1437196"/>
            <a:ext cx="7734300" cy="4637636"/>
          </a:xfrm>
        </p:spPr>
        <p:txBody>
          <a:bodyPr>
            <a:normAutofit fontScale="92500" lnSpcReduction="10000"/>
          </a:bodyPr>
          <a:lstStyle/>
          <a:p>
            <a:pPr marL="0" indent="0">
              <a:buNone/>
            </a:pPr>
            <a:r>
              <a:rPr lang="en-US" sz="2600" b="1" dirty="0">
                <a:solidFill>
                  <a:schemeClr val="tx1"/>
                </a:solidFill>
                <a:latin typeface="Georgia" panose="02040502050405020303" pitchFamily="18" charset="0"/>
              </a:rPr>
              <a:t>Mean</a:t>
            </a:r>
          </a:p>
          <a:p>
            <a:r>
              <a:rPr lang="en-US" dirty="0">
                <a:solidFill>
                  <a:schemeClr val="tx1"/>
                </a:solidFill>
                <a:latin typeface="Georgia" panose="02040502050405020303" pitchFamily="18" charset="0"/>
              </a:rPr>
              <a:t>The mean is addition of all the data set entities / total number, measure of the center of a data set, </a:t>
            </a:r>
          </a:p>
          <a:p>
            <a:r>
              <a:rPr lang="en-US" dirty="0">
                <a:solidFill>
                  <a:schemeClr val="tx1"/>
                </a:solidFill>
                <a:latin typeface="Georgia" panose="02040502050405020303" pitchFamily="18" charset="0"/>
              </a:rPr>
              <a:t>In given dataset, on an average of population were </a:t>
            </a:r>
            <a:r>
              <a:rPr lang="en-US" b="1" dirty="0">
                <a:solidFill>
                  <a:schemeClr val="tx1"/>
                </a:solidFill>
                <a:latin typeface="Georgia" panose="02040502050405020303" pitchFamily="18" charset="0"/>
              </a:rPr>
              <a:t>3</a:t>
            </a:r>
            <a:r>
              <a:rPr lang="en-US" dirty="0">
                <a:solidFill>
                  <a:schemeClr val="tx1"/>
                </a:solidFill>
                <a:latin typeface="Georgia" panose="02040502050405020303" pitchFamily="18" charset="0"/>
              </a:rPr>
              <a:t> times pregnant</a:t>
            </a:r>
          </a:p>
          <a:p>
            <a:r>
              <a:rPr lang="en-US" dirty="0">
                <a:solidFill>
                  <a:schemeClr val="tx1"/>
                </a:solidFill>
                <a:latin typeface="Georgia" panose="02040502050405020303" pitchFamily="18" charset="0"/>
              </a:rPr>
              <a:t>Glucose have highest mean of </a:t>
            </a:r>
            <a:r>
              <a:rPr lang="en-US" b="1" dirty="0">
                <a:solidFill>
                  <a:schemeClr val="tx1"/>
                </a:solidFill>
                <a:latin typeface="Georgia" panose="02040502050405020303" pitchFamily="18" charset="0"/>
              </a:rPr>
              <a:t>120.89</a:t>
            </a:r>
            <a:r>
              <a:rPr lang="en-US" dirty="0">
                <a:solidFill>
                  <a:schemeClr val="tx1"/>
                </a:solidFill>
                <a:latin typeface="Georgia" panose="02040502050405020303" pitchFamily="18" charset="0"/>
              </a:rPr>
              <a:t>.Therefore data says that on an average population have high Glucose.</a:t>
            </a:r>
          </a:p>
          <a:p>
            <a:r>
              <a:rPr lang="en-US" dirty="0">
                <a:solidFill>
                  <a:schemeClr val="tx1"/>
                </a:solidFill>
                <a:latin typeface="Georgia" panose="02040502050405020303" pitchFamily="18" charset="0"/>
              </a:rPr>
              <a:t>Most of the population has </a:t>
            </a:r>
            <a:r>
              <a:rPr lang="en-US" b="1" dirty="0">
                <a:solidFill>
                  <a:schemeClr val="tx1"/>
                </a:solidFill>
                <a:latin typeface="Georgia" panose="02040502050405020303" pitchFamily="18" charset="0"/>
              </a:rPr>
              <a:t>69.11 mm Hg </a:t>
            </a:r>
            <a:r>
              <a:rPr lang="en-US" dirty="0">
                <a:solidFill>
                  <a:schemeClr val="tx1"/>
                </a:solidFill>
                <a:latin typeface="Georgia" panose="02040502050405020303" pitchFamily="18" charset="0"/>
              </a:rPr>
              <a:t>blood pressure.</a:t>
            </a:r>
          </a:p>
          <a:p>
            <a:r>
              <a:rPr lang="en-CA" dirty="0">
                <a:solidFill>
                  <a:schemeClr val="tx1"/>
                </a:solidFill>
                <a:latin typeface="Georgia" panose="02040502050405020303" pitchFamily="18" charset="0"/>
              </a:rPr>
              <a:t>Avg. Triceps skin fold thickness</a:t>
            </a:r>
            <a:r>
              <a:rPr lang="en-US" dirty="0">
                <a:solidFill>
                  <a:schemeClr val="tx1"/>
                </a:solidFill>
                <a:latin typeface="Georgia" panose="02040502050405020303" pitchFamily="18" charset="0"/>
              </a:rPr>
              <a:t> for most of the population is </a:t>
            </a:r>
            <a:r>
              <a:rPr lang="en-US" b="1" dirty="0">
                <a:solidFill>
                  <a:schemeClr val="tx1"/>
                </a:solidFill>
                <a:latin typeface="Georgia" panose="02040502050405020303" pitchFamily="18" charset="0"/>
              </a:rPr>
              <a:t>20.54 mm</a:t>
            </a:r>
          </a:p>
          <a:p>
            <a:r>
              <a:rPr lang="en-CA" dirty="0">
                <a:solidFill>
                  <a:schemeClr val="tx1"/>
                </a:solidFill>
                <a:latin typeface="Georgia" panose="02040502050405020303" pitchFamily="18" charset="0"/>
              </a:rPr>
              <a:t>Mean of 2-Hour serum insulin is </a:t>
            </a:r>
            <a:r>
              <a:rPr lang="en-CA" b="1" dirty="0">
                <a:solidFill>
                  <a:schemeClr val="tx1"/>
                </a:solidFill>
                <a:latin typeface="Georgia" panose="02040502050405020303" pitchFamily="18" charset="0"/>
              </a:rPr>
              <a:t>79.80 mm U/ml </a:t>
            </a:r>
            <a:r>
              <a:rPr lang="en-CA" dirty="0">
                <a:solidFill>
                  <a:schemeClr val="tx1"/>
                </a:solidFill>
                <a:latin typeface="Georgia" panose="02040502050405020303" pitchFamily="18" charset="0"/>
              </a:rPr>
              <a:t>means this is the insulin level average of the population has.</a:t>
            </a:r>
            <a:endParaRPr lang="en-US"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Most of the population has Body Mass Index </a:t>
            </a:r>
            <a:r>
              <a:rPr lang="en-US" b="1" dirty="0">
                <a:solidFill>
                  <a:schemeClr val="tx1"/>
                </a:solidFill>
                <a:latin typeface="Georgia" panose="02040502050405020303" pitchFamily="18" charset="0"/>
              </a:rPr>
              <a:t>31.99</a:t>
            </a:r>
          </a:p>
          <a:p>
            <a:r>
              <a:rPr lang="en-US" dirty="0">
                <a:solidFill>
                  <a:schemeClr val="tx1"/>
                </a:solidFill>
                <a:latin typeface="Georgia" panose="02040502050405020303" pitchFamily="18" charset="0"/>
              </a:rPr>
              <a:t>A score based on genetic factor of a person (</a:t>
            </a:r>
            <a:r>
              <a:rPr lang="en-CA" dirty="0" err="1">
                <a:solidFill>
                  <a:schemeClr val="tx1"/>
                </a:solidFill>
                <a:latin typeface="Georgia" panose="02040502050405020303" pitchFamily="18" charset="0"/>
              </a:rPr>
              <a:t>DiabetesPedigreeFunction</a:t>
            </a:r>
            <a:r>
              <a:rPr lang="en-CA" dirty="0">
                <a:solidFill>
                  <a:schemeClr val="tx1"/>
                </a:solidFill>
                <a:latin typeface="Georgia" panose="02040502050405020303" pitchFamily="18" charset="0"/>
              </a:rPr>
              <a:t>)</a:t>
            </a:r>
            <a:r>
              <a:rPr lang="en-US" dirty="0">
                <a:solidFill>
                  <a:schemeClr val="tx1"/>
                </a:solidFill>
                <a:latin typeface="Georgia" panose="02040502050405020303" pitchFamily="18" charset="0"/>
              </a:rPr>
              <a:t> on an average is </a:t>
            </a:r>
            <a:r>
              <a:rPr lang="en-US" b="1" dirty="0">
                <a:solidFill>
                  <a:schemeClr val="tx1"/>
                </a:solidFill>
                <a:latin typeface="Georgia" panose="02040502050405020303" pitchFamily="18" charset="0"/>
              </a:rPr>
              <a:t>0.47</a:t>
            </a:r>
          </a:p>
          <a:p>
            <a:r>
              <a:rPr lang="en-US" dirty="0">
                <a:solidFill>
                  <a:schemeClr val="tx1"/>
                </a:solidFill>
                <a:latin typeface="Georgia" panose="02040502050405020303" pitchFamily="18" charset="0"/>
              </a:rPr>
              <a:t>All data is of type float</a:t>
            </a:r>
          </a:p>
        </p:txBody>
      </p:sp>
      <p:pic>
        <p:nvPicPr>
          <p:cNvPr id="4" name="image1.jpeg" descr="Related image">
            <a:extLst>
              <a:ext uri="{FF2B5EF4-FFF2-40B4-BE49-F238E27FC236}">
                <a16:creationId xmlns:a16="http://schemas.microsoft.com/office/drawing/2014/main" id="{46A84254-8FB0-DAE3-71C6-AF1B7D784BFB}"/>
              </a:ext>
            </a:extLst>
          </p:cNvPr>
          <p:cNvPicPr/>
          <p:nvPr/>
        </p:nvPicPr>
        <p:blipFill>
          <a:blip r:embed="rId2"/>
          <a:stretch>
            <a:fillRect/>
          </a:stretch>
        </p:blipFill>
        <p:spPr>
          <a:xfrm>
            <a:off x="9925891" y="5960532"/>
            <a:ext cx="2170793" cy="810704"/>
          </a:xfrm>
          <a:prstGeom prst="rect">
            <a:avLst/>
          </a:prstGeom>
        </p:spPr>
      </p:pic>
      <p:pic>
        <p:nvPicPr>
          <p:cNvPr id="6" name="Picture 5">
            <a:extLst>
              <a:ext uri="{FF2B5EF4-FFF2-40B4-BE49-F238E27FC236}">
                <a16:creationId xmlns:a16="http://schemas.microsoft.com/office/drawing/2014/main" id="{274D2A8E-8611-37D6-9AB5-82E1EACAF176}"/>
              </a:ext>
            </a:extLst>
          </p:cNvPr>
          <p:cNvPicPr>
            <a:picLocks noChangeAspect="1"/>
          </p:cNvPicPr>
          <p:nvPr/>
        </p:nvPicPr>
        <p:blipFill>
          <a:blip r:embed="rId3"/>
          <a:stretch>
            <a:fillRect/>
          </a:stretch>
        </p:blipFill>
        <p:spPr>
          <a:xfrm>
            <a:off x="8258176" y="1746250"/>
            <a:ext cx="3872462" cy="2949575"/>
          </a:xfrm>
          <a:prstGeom prst="rect">
            <a:avLst/>
          </a:prstGeom>
        </p:spPr>
      </p:pic>
      <p:sp>
        <p:nvSpPr>
          <p:cNvPr id="8" name="Title 1">
            <a:extLst>
              <a:ext uri="{FF2B5EF4-FFF2-40B4-BE49-F238E27FC236}">
                <a16:creationId xmlns:a16="http://schemas.microsoft.com/office/drawing/2014/main" id="{73D94EF4-6031-88EA-B454-D1F4CE8E1BFE}"/>
              </a:ext>
            </a:extLst>
          </p:cNvPr>
          <p:cNvSpPr>
            <a:spLocks noGrp="1"/>
          </p:cNvSpPr>
          <p:nvPr>
            <p:ph type="title"/>
          </p:nvPr>
        </p:nvSpPr>
        <p:spPr>
          <a:xfrm>
            <a:off x="2323984" y="395510"/>
            <a:ext cx="8021287" cy="814725"/>
          </a:xfrm>
        </p:spPr>
        <p:txBody>
          <a:bodyPr>
            <a:normAutofit/>
          </a:bodyPr>
          <a:lstStyle/>
          <a:p>
            <a:pPr algn="ctr"/>
            <a:r>
              <a:rPr lang="en-US" sz="4000" b="1" dirty="0">
                <a:solidFill>
                  <a:srgbClr val="C00000"/>
                </a:solidFill>
                <a:latin typeface="Georgia" panose="02040502050405020303" pitchFamily="18" charset="0"/>
              </a:rPr>
              <a:t>Key Insights- Mean</a:t>
            </a:r>
            <a:endParaRPr lang="en-CA" sz="4000" b="1"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71577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4D9E-1FF7-74E0-CE1E-7DFCBE7C50B4}"/>
              </a:ext>
            </a:extLst>
          </p:cNvPr>
          <p:cNvSpPr>
            <a:spLocks noGrp="1"/>
          </p:cNvSpPr>
          <p:nvPr>
            <p:ph type="title"/>
          </p:nvPr>
        </p:nvSpPr>
        <p:spPr>
          <a:xfrm>
            <a:off x="2323984" y="395510"/>
            <a:ext cx="8911687" cy="814725"/>
          </a:xfrm>
        </p:spPr>
        <p:txBody>
          <a:bodyPr>
            <a:normAutofit/>
          </a:bodyPr>
          <a:lstStyle/>
          <a:p>
            <a:pPr algn="ctr"/>
            <a:r>
              <a:rPr lang="en-US" sz="4000" b="1" dirty="0">
                <a:solidFill>
                  <a:srgbClr val="C00000"/>
                </a:solidFill>
                <a:latin typeface="Georgia" panose="02040502050405020303" pitchFamily="18" charset="0"/>
              </a:rPr>
              <a:t>Key Insights- Standard Deviation</a:t>
            </a:r>
            <a:endParaRPr lang="en-CA" sz="4000" b="1"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4E7F124-47E2-D413-B871-904ED772413A}"/>
              </a:ext>
            </a:extLst>
          </p:cNvPr>
          <p:cNvSpPr>
            <a:spLocks noGrp="1"/>
          </p:cNvSpPr>
          <p:nvPr>
            <p:ph idx="1"/>
          </p:nvPr>
        </p:nvSpPr>
        <p:spPr>
          <a:xfrm>
            <a:off x="687388" y="1563536"/>
            <a:ext cx="7734300" cy="4637636"/>
          </a:xfrm>
        </p:spPr>
        <p:txBody>
          <a:bodyPr>
            <a:normAutofit lnSpcReduction="10000"/>
          </a:bodyPr>
          <a:lstStyle/>
          <a:p>
            <a:pPr marL="0" indent="0">
              <a:buNone/>
            </a:pPr>
            <a:r>
              <a:rPr lang="en-US" sz="2400" b="1" dirty="0">
                <a:solidFill>
                  <a:schemeClr val="tx1"/>
                </a:solidFill>
                <a:latin typeface="Georgia" panose="02040502050405020303" pitchFamily="18" charset="0"/>
              </a:rPr>
              <a:t>Standard Deviation</a:t>
            </a:r>
          </a:p>
          <a:p>
            <a:r>
              <a:rPr lang="en-US" dirty="0">
                <a:solidFill>
                  <a:schemeClr val="tx1"/>
                </a:solidFill>
                <a:latin typeface="Georgia" panose="02040502050405020303" pitchFamily="18" charset="0"/>
              </a:rPr>
              <a:t>The</a:t>
            </a:r>
            <a:r>
              <a:rPr lang="en-US" dirty="0">
                <a:latin typeface="Georgia" panose="02040502050405020303" pitchFamily="18" charset="0"/>
              </a:rPr>
              <a:t> Standard Deviation is a measure of how spread-out numbers are </a:t>
            </a:r>
            <a:r>
              <a:rPr lang="en-IN" dirty="0">
                <a:latin typeface="Georgia" panose="02040502050405020303" pitchFamily="18" charset="0"/>
              </a:rPr>
              <a:t>around a mean</a:t>
            </a:r>
            <a:endParaRPr lang="en-US"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In given dataset, Std. Deviation is </a:t>
            </a:r>
            <a:r>
              <a:rPr lang="en-US" b="1" dirty="0">
                <a:solidFill>
                  <a:schemeClr val="tx1"/>
                </a:solidFill>
                <a:latin typeface="Georgia" panose="02040502050405020303" pitchFamily="18" charset="0"/>
              </a:rPr>
              <a:t>3.36</a:t>
            </a:r>
          </a:p>
          <a:p>
            <a:r>
              <a:rPr lang="en-US" dirty="0">
                <a:solidFill>
                  <a:schemeClr val="tx1"/>
                </a:solidFill>
                <a:latin typeface="Georgia" panose="02040502050405020303" pitchFamily="18" charset="0"/>
              </a:rPr>
              <a:t>Glucose have Std. Deviation </a:t>
            </a:r>
            <a:r>
              <a:rPr lang="en-US" b="1" dirty="0">
                <a:solidFill>
                  <a:schemeClr val="tx1"/>
                </a:solidFill>
                <a:latin typeface="Georgia" panose="02040502050405020303" pitchFamily="18" charset="0"/>
              </a:rPr>
              <a:t>31.97</a:t>
            </a:r>
            <a:r>
              <a:rPr lang="en-US" dirty="0">
                <a:solidFill>
                  <a:schemeClr val="tx1"/>
                </a:solidFill>
                <a:latin typeface="Georgia" panose="02040502050405020303" pitchFamily="18" charset="0"/>
              </a:rPr>
              <a:t> </a:t>
            </a:r>
          </a:p>
          <a:p>
            <a:r>
              <a:rPr lang="en-US" dirty="0">
                <a:solidFill>
                  <a:schemeClr val="tx1"/>
                </a:solidFill>
                <a:latin typeface="Georgia" panose="02040502050405020303" pitchFamily="18" charset="0"/>
              </a:rPr>
              <a:t>Population’s blood pressure spread around the mean is </a:t>
            </a:r>
            <a:r>
              <a:rPr lang="en-US" b="1" dirty="0">
                <a:solidFill>
                  <a:schemeClr val="tx1"/>
                </a:solidFill>
                <a:latin typeface="Georgia" panose="02040502050405020303" pitchFamily="18" charset="0"/>
              </a:rPr>
              <a:t>19.35</a:t>
            </a:r>
          </a:p>
          <a:p>
            <a:r>
              <a:rPr lang="en-CA" dirty="0">
                <a:solidFill>
                  <a:schemeClr val="tx1"/>
                </a:solidFill>
                <a:latin typeface="Georgia" panose="02040502050405020303" pitchFamily="18" charset="0"/>
              </a:rPr>
              <a:t>Triceps skin fold thickness</a:t>
            </a:r>
            <a:r>
              <a:rPr lang="en-US" dirty="0">
                <a:solidFill>
                  <a:schemeClr val="tx1"/>
                </a:solidFill>
                <a:latin typeface="Georgia" panose="02040502050405020303" pitchFamily="18" charset="0"/>
              </a:rPr>
              <a:t> has Std. Deviation is </a:t>
            </a:r>
            <a:r>
              <a:rPr lang="en-US" b="1" dirty="0">
                <a:solidFill>
                  <a:schemeClr val="tx1"/>
                </a:solidFill>
                <a:latin typeface="Georgia" panose="02040502050405020303" pitchFamily="18" charset="0"/>
              </a:rPr>
              <a:t>15.95</a:t>
            </a:r>
          </a:p>
          <a:p>
            <a:r>
              <a:rPr lang="en-CA" dirty="0">
                <a:solidFill>
                  <a:schemeClr val="tx1"/>
                </a:solidFill>
                <a:latin typeface="Georgia" panose="02040502050405020303" pitchFamily="18" charset="0"/>
              </a:rPr>
              <a:t>Standard Deviation of Insulin is </a:t>
            </a:r>
            <a:r>
              <a:rPr lang="en-CA" b="1" dirty="0">
                <a:solidFill>
                  <a:schemeClr val="tx1"/>
                </a:solidFill>
                <a:latin typeface="Georgia" panose="02040502050405020303" pitchFamily="18" charset="0"/>
              </a:rPr>
              <a:t>115.24</a:t>
            </a:r>
            <a:endParaRPr lang="en-US" b="1" dirty="0">
              <a:solidFill>
                <a:schemeClr val="tx1"/>
              </a:solidFill>
              <a:latin typeface="Georgia" panose="02040502050405020303" pitchFamily="18" charset="0"/>
            </a:endParaRPr>
          </a:p>
          <a:p>
            <a:r>
              <a:rPr lang="en-US" dirty="0">
                <a:solidFill>
                  <a:schemeClr val="tx1"/>
                </a:solidFill>
                <a:latin typeface="Georgia" panose="02040502050405020303" pitchFamily="18" charset="0"/>
              </a:rPr>
              <a:t>Std. Deviation of Body Mass Index is </a:t>
            </a:r>
            <a:r>
              <a:rPr lang="en-US" b="1" dirty="0">
                <a:solidFill>
                  <a:schemeClr val="tx1"/>
                </a:solidFill>
                <a:latin typeface="Georgia" panose="02040502050405020303" pitchFamily="18" charset="0"/>
              </a:rPr>
              <a:t>7.88</a:t>
            </a:r>
          </a:p>
          <a:p>
            <a:r>
              <a:rPr lang="en-US" dirty="0">
                <a:solidFill>
                  <a:schemeClr val="tx1"/>
                </a:solidFill>
                <a:latin typeface="Georgia" panose="02040502050405020303" pitchFamily="18" charset="0"/>
              </a:rPr>
              <a:t>A score based on genetic factor of a person </a:t>
            </a:r>
          </a:p>
          <a:p>
            <a:pPr marL="0" indent="0">
              <a:buNone/>
            </a:pPr>
            <a:r>
              <a:rPr lang="en-US" dirty="0">
                <a:solidFill>
                  <a:schemeClr val="tx1"/>
                </a:solidFill>
                <a:latin typeface="Georgia" panose="02040502050405020303" pitchFamily="18" charset="0"/>
              </a:rPr>
              <a:t>	(</a:t>
            </a:r>
            <a:r>
              <a:rPr lang="en-CA" dirty="0" err="1">
                <a:solidFill>
                  <a:schemeClr val="tx1"/>
                </a:solidFill>
                <a:latin typeface="Georgia" panose="02040502050405020303" pitchFamily="18" charset="0"/>
              </a:rPr>
              <a:t>DiabetesPedigreeFunction</a:t>
            </a:r>
            <a:r>
              <a:rPr lang="en-CA" dirty="0">
                <a:solidFill>
                  <a:schemeClr val="tx1"/>
                </a:solidFill>
                <a:latin typeface="Georgia" panose="02040502050405020303" pitchFamily="18" charset="0"/>
              </a:rPr>
              <a:t>)</a:t>
            </a:r>
            <a:r>
              <a:rPr lang="en-US" dirty="0">
                <a:solidFill>
                  <a:schemeClr val="tx1"/>
                </a:solidFill>
                <a:latin typeface="Georgia" panose="02040502050405020303" pitchFamily="18" charset="0"/>
              </a:rPr>
              <a:t> is deviated at </a:t>
            </a:r>
            <a:r>
              <a:rPr lang="en-US" b="1" dirty="0">
                <a:solidFill>
                  <a:schemeClr val="tx1"/>
                </a:solidFill>
                <a:latin typeface="Georgia" panose="02040502050405020303" pitchFamily="18" charset="0"/>
              </a:rPr>
              <a:t>0.33</a:t>
            </a:r>
          </a:p>
          <a:p>
            <a:r>
              <a:rPr lang="en-US" dirty="0">
                <a:solidFill>
                  <a:schemeClr val="tx1"/>
                </a:solidFill>
                <a:latin typeface="Georgia" panose="02040502050405020303" pitchFamily="18" charset="0"/>
              </a:rPr>
              <a:t>Standard Deviation of Age is </a:t>
            </a:r>
            <a:r>
              <a:rPr lang="en-US" b="1" dirty="0">
                <a:solidFill>
                  <a:schemeClr val="tx1"/>
                </a:solidFill>
                <a:latin typeface="Georgia" panose="02040502050405020303" pitchFamily="18" charset="0"/>
              </a:rPr>
              <a:t>11.76</a:t>
            </a:r>
          </a:p>
        </p:txBody>
      </p:sp>
      <p:pic>
        <p:nvPicPr>
          <p:cNvPr id="4" name="image1.jpeg" descr="Related image">
            <a:extLst>
              <a:ext uri="{FF2B5EF4-FFF2-40B4-BE49-F238E27FC236}">
                <a16:creationId xmlns:a16="http://schemas.microsoft.com/office/drawing/2014/main" id="{46A84254-8FB0-DAE3-71C6-AF1B7D784BFB}"/>
              </a:ext>
            </a:extLst>
          </p:cNvPr>
          <p:cNvPicPr/>
          <p:nvPr/>
        </p:nvPicPr>
        <p:blipFill>
          <a:blip r:embed="rId2"/>
          <a:stretch>
            <a:fillRect/>
          </a:stretch>
        </p:blipFill>
        <p:spPr>
          <a:xfrm>
            <a:off x="9925891" y="5960532"/>
            <a:ext cx="2170793" cy="810704"/>
          </a:xfrm>
          <a:prstGeom prst="rect">
            <a:avLst/>
          </a:prstGeom>
        </p:spPr>
      </p:pic>
      <p:pic>
        <p:nvPicPr>
          <p:cNvPr id="7" name="Picture 6">
            <a:extLst>
              <a:ext uri="{FF2B5EF4-FFF2-40B4-BE49-F238E27FC236}">
                <a16:creationId xmlns:a16="http://schemas.microsoft.com/office/drawing/2014/main" id="{FBFAB997-EB09-576D-D702-2222488216F5}"/>
              </a:ext>
            </a:extLst>
          </p:cNvPr>
          <p:cNvPicPr>
            <a:picLocks noChangeAspect="1"/>
          </p:cNvPicPr>
          <p:nvPr/>
        </p:nvPicPr>
        <p:blipFill>
          <a:blip r:embed="rId3"/>
          <a:stretch>
            <a:fillRect/>
          </a:stretch>
        </p:blipFill>
        <p:spPr>
          <a:xfrm>
            <a:off x="7982096" y="2583108"/>
            <a:ext cx="3960879" cy="2598492"/>
          </a:xfrm>
          <a:prstGeom prst="rect">
            <a:avLst/>
          </a:prstGeom>
        </p:spPr>
      </p:pic>
    </p:spTree>
    <p:extLst>
      <p:ext uri="{BB962C8B-B14F-4D97-AF65-F5344CB8AC3E}">
        <p14:creationId xmlns:p14="http://schemas.microsoft.com/office/powerpoint/2010/main" val="187991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4D9E-1FF7-74E0-CE1E-7DFCBE7C50B4}"/>
              </a:ext>
            </a:extLst>
          </p:cNvPr>
          <p:cNvSpPr>
            <a:spLocks noGrp="1"/>
          </p:cNvSpPr>
          <p:nvPr>
            <p:ph type="title"/>
          </p:nvPr>
        </p:nvSpPr>
        <p:spPr>
          <a:xfrm>
            <a:off x="1557999" y="105075"/>
            <a:ext cx="9522378" cy="1273377"/>
          </a:xfrm>
        </p:spPr>
        <p:txBody>
          <a:bodyPr>
            <a:normAutofit/>
          </a:bodyPr>
          <a:lstStyle/>
          <a:p>
            <a:pPr algn="ctr"/>
            <a:r>
              <a:rPr lang="fr-FR" b="1" dirty="0">
                <a:solidFill>
                  <a:srgbClr val="C00000"/>
                </a:solidFill>
              </a:rPr>
              <a:t>Confusion Matrix of </a:t>
            </a:r>
            <a:br>
              <a:rPr lang="fr-FR" b="1" dirty="0">
                <a:solidFill>
                  <a:srgbClr val="C00000"/>
                </a:solidFill>
              </a:rPr>
            </a:br>
            <a:r>
              <a:rPr lang="fr-FR" b="1" dirty="0">
                <a:solidFill>
                  <a:srgbClr val="002060"/>
                </a:solidFill>
              </a:rPr>
              <a:t>Support Vector Machine</a:t>
            </a:r>
            <a:endParaRPr lang="en-CA" b="1" dirty="0">
              <a:solidFill>
                <a:srgbClr val="002060"/>
              </a:solidFill>
            </a:endParaRPr>
          </a:p>
        </p:txBody>
      </p:sp>
      <p:sp>
        <p:nvSpPr>
          <p:cNvPr id="3" name="Content Placeholder 2">
            <a:extLst>
              <a:ext uri="{FF2B5EF4-FFF2-40B4-BE49-F238E27FC236}">
                <a16:creationId xmlns:a16="http://schemas.microsoft.com/office/drawing/2014/main" id="{C4E7F124-47E2-D413-B871-904ED772413A}"/>
              </a:ext>
            </a:extLst>
          </p:cNvPr>
          <p:cNvSpPr>
            <a:spLocks noGrp="1"/>
          </p:cNvSpPr>
          <p:nvPr>
            <p:ph idx="1"/>
          </p:nvPr>
        </p:nvSpPr>
        <p:spPr>
          <a:xfrm>
            <a:off x="932709" y="1571923"/>
            <a:ext cx="6334866" cy="3333452"/>
          </a:xfrm>
        </p:spPr>
        <p:txBody>
          <a:bodyPr>
            <a:normAutofit/>
          </a:bodyPr>
          <a:lstStyle/>
          <a:p>
            <a:pPr marL="0" indent="0">
              <a:buNone/>
            </a:pPr>
            <a:r>
              <a:rPr lang="en-US" sz="2000" b="1" dirty="0">
                <a:solidFill>
                  <a:srgbClr val="C00000"/>
                </a:solidFill>
                <a:latin typeface="Georgia" panose="02040502050405020303" pitchFamily="18" charset="0"/>
              </a:rPr>
              <a:t>Confusion Matrix</a:t>
            </a:r>
          </a:p>
          <a:p>
            <a:r>
              <a:rPr lang="en-US" sz="1700" b="1" dirty="0">
                <a:solidFill>
                  <a:schemeClr val="tx1"/>
                </a:solidFill>
                <a:latin typeface="Georgia" panose="02040502050405020303" pitchFamily="18" charset="0"/>
              </a:rPr>
              <a:t>True Positive</a:t>
            </a:r>
            <a:r>
              <a:rPr lang="en-US" sz="1700" dirty="0">
                <a:solidFill>
                  <a:schemeClr val="tx1"/>
                </a:solidFill>
                <a:latin typeface="Georgia" panose="02040502050405020303" pitchFamily="18" charset="0"/>
              </a:rPr>
              <a:t>: 90 positive (diabetic) cases </a:t>
            </a:r>
            <a:r>
              <a:rPr lang="en-US" sz="1700" i="0" dirty="0">
                <a:solidFill>
                  <a:schemeClr val="tx1"/>
                </a:solidFill>
                <a:effectLst/>
                <a:latin typeface="Georgia" panose="02040502050405020303" pitchFamily="18" charset="0"/>
              </a:rPr>
              <a:t>were correctly classified by the model</a:t>
            </a:r>
          </a:p>
          <a:p>
            <a:r>
              <a:rPr lang="en-US" sz="1700" b="1" dirty="0">
                <a:solidFill>
                  <a:schemeClr val="tx1"/>
                </a:solidFill>
                <a:latin typeface="Georgia" panose="02040502050405020303" pitchFamily="18" charset="0"/>
              </a:rPr>
              <a:t>True Negative</a:t>
            </a:r>
            <a:r>
              <a:rPr lang="en-US" sz="1700" dirty="0">
                <a:solidFill>
                  <a:schemeClr val="tx1"/>
                </a:solidFill>
                <a:latin typeface="Georgia" panose="02040502050405020303" pitchFamily="18" charset="0"/>
              </a:rPr>
              <a:t>: 30 Negative (healthy) cases </a:t>
            </a:r>
            <a:r>
              <a:rPr lang="en-US" sz="1700" i="0" dirty="0">
                <a:solidFill>
                  <a:schemeClr val="tx1"/>
                </a:solidFill>
                <a:effectLst/>
                <a:latin typeface="Georgia" panose="02040502050405020303" pitchFamily="18" charset="0"/>
              </a:rPr>
              <a:t>were correctly classified by the model</a:t>
            </a:r>
          </a:p>
          <a:p>
            <a:r>
              <a:rPr lang="en-US" sz="1700" b="1" dirty="0">
                <a:solidFill>
                  <a:schemeClr val="tx1"/>
                </a:solidFill>
                <a:latin typeface="Georgia" panose="02040502050405020303" pitchFamily="18" charset="0"/>
              </a:rPr>
              <a:t>False Positive</a:t>
            </a:r>
            <a:r>
              <a:rPr lang="en-US" sz="1700" dirty="0">
                <a:solidFill>
                  <a:schemeClr val="tx1"/>
                </a:solidFill>
                <a:latin typeface="Georgia" panose="02040502050405020303" pitchFamily="18" charset="0"/>
              </a:rPr>
              <a:t>: 10 negative (healthy) cases </a:t>
            </a:r>
            <a:r>
              <a:rPr lang="en-US" sz="1700" i="0" dirty="0">
                <a:solidFill>
                  <a:schemeClr val="tx1"/>
                </a:solidFill>
                <a:effectLst/>
                <a:latin typeface="Georgia" panose="02040502050405020303" pitchFamily="18" charset="0"/>
              </a:rPr>
              <a:t>were incorrectly classified as belonging to the positive class by the model</a:t>
            </a:r>
          </a:p>
          <a:p>
            <a:r>
              <a:rPr lang="en-US" sz="1700" b="1" i="0" dirty="0">
                <a:solidFill>
                  <a:schemeClr val="tx1"/>
                </a:solidFill>
                <a:effectLst/>
                <a:latin typeface="Georgia" panose="02040502050405020303" pitchFamily="18" charset="0"/>
              </a:rPr>
              <a:t>False Negative</a:t>
            </a:r>
            <a:r>
              <a:rPr lang="en-US" sz="1700" i="0" dirty="0">
                <a:solidFill>
                  <a:schemeClr val="tx1"/>
                </a:solidFill>
                <a:effectLst/>
                <a:latin typeface="Georgia" panose="02040502050405020303" pitchFamily="18" charset="0"/>
              </a:rPr>
              <a:t>: 24 positive (diabetic) </a:t>
            </a:r>
            <a:r>
              <a:rPr lang="en-US" sz="1700" dirty="0">
                <a:solidFill>
                  <a:schemeClr val="tx1"/>
                </a:solidFill>
                <a:latin typeface="Georgia" panose="02040502050405020303" pitchFamily="18" charset="0"/>
              </a:rPr>
              <a:t>cases</a:t>
            </a:r>
            <a:r>
              <a:rPr lang="en-US" sz="1700" i="0" dirty="0">
                <a:solidFill>
                  <a:schemeClr val="tx1"/>
                </a:solidFill>
                <a:effectLst/>
                <a:latin typeface="Georgia" panose="02040502050405020303" pitchFamily="18" charset="0"/>
              </a:rPr>
              <a:t> were incorrectly classified as belonging to the negative class by the model</a:t>
            </a:r>
          </a:p>
          <a:p>
            <a:endParaRPr lang="en-US" sz="1600" dirty="0">
              <a:solidFill>
                <a:schemeClr val="tx1"/>
              </a:solidFill>
              <a:latin typeface="Georgia" panose="02040502050405020303" pitchFamily="18" charset="0"/>
            </a:endParaRPr>
          </a:p>
        </p:txBody>
      </p:sp>
      <p:pic>
        <p:nvPicPr>
          <p:cNvPr id="6" name="Picture 5">
            <a:extLst>
              <a:ext uri="{FF2B5EF4-FFF2-40B4-BE49-F238E27FC236}">
                <a16:creationId xmlns:a16="http://schemas.microsoft.com/office/drawing/2014/main" id="{C64831CF-FE3F-FCD4-2656-89CFA10B7E85}"/>
              </a:ext>
            </a:extLst>
          </p:cNvPr>
          <p:cNvPicPr>
            <a:picLocks noChangeAspect="1"/>
          </p:cNvPicPr>
          <p:nvPr/>
        </p:nvPicPr>
        <p:blipFill>
          <a:blip r:embed="rId2"/>
          <a:stretch>
            <a:fillRect/>
          </a:stretch>
        </p:blipFill>
        <p:spPr>
          <a:xfrm>
            <a:off x="7363993" y="2809875"/>
            <a:ext cx="4816931" cy="2518542"/>
          </a:xfrm>
          <a:prstGeom prst="rect">
            <a:avLst/>
          </a:prstGeom>
        </p:spPr>
      </p:pic>
      <p:pic>
        <p:nvPicPr>
          <p:cNvPr id="8" name="Picture 7">
            <a:extLst>
              <a:ext uri="{FF2B5EF4-FFF2-40B4-BE49-F238E27FC236}">
                <a16:creationId xmlns:a16="http://schemas.microsoft.com/office/drawing/2014/main" id="{6A2D2857-06EC-2FC4-7A5D-F528B8AE0853}"/>
              </a:ext>
            </a:extLst>
          </p:cNvPr>
          <p:cNvPicPr>
            <a:picLocks noChangeAspect="1"/>
          </p:cNvPicPr>
          <p:nvPr/>
        </p:nvPicPr>
        <p:blipFill rotWithShape="1">
          <a:blip r:embed="rId3"/>
          <a:srcRect t="24710"/>
          <a:stretch/>
        </p:blipFill>
        <p:spPr>
          <a:xfrm>
            <a:off x="1183832" y="4898094"/>
            <a:ext cx="5930757" cy="797856"/>
          </a:xfrm>
          <a:prstGeom prst="rect">
            <a:avLst/>
          </a:prstGeom>
        </p:spPr>
      </p:pic>
      <p:graphicFrame>
        <p:nvGraphicFramePr>
          <p:cNvPr id="11" name="Table 11">
            <a:extLst>
              <a:ext uri="{FF2B5EF4-FFF2-40B4-BE49-F238E27FC236}">
                <a16:creationId xmlns:a16="http://schemas.microsoft.com/office/drawing/2014/main" id="{50746D0B-8F6C-1C1C-6668-B0D3AB100D9E}"/>
              </a:ext>
            </a:extLst>
          </p:cNvPr>
          <p:cNvGraphicFramePr>
            <a:graphicFrameLocks noGrp="1"/>
          </p:cNvGraphicFramePr>
          <p:nvPr>
            <p:extLst>
              <p:ext uri="{D42A27DB-BD31-4B8C-83A1-F6EECF244321}">
                <p14:modId xmlns:p14="http://schemas.microsoft.com/office/powerpoint/2010/main" val="828207417"/>
              </p:ext>
            </p:extLst>
          </p:nvPr>
        </p:nvGraphicFramePr>
        <p:xfrm>
          <a:off x="7403657" y="1623132"/>
          <a:ext cx="4680834" cy="769758"/>
        </p:xfrm>
        <a:graphic>
          <a:graphicData uri="http://schemas.openxmlformats.org/drawingml/2006/table">
            <a:tbl>
              <a:tblPr firstRow="1" bandRow="1">
                <a:tableStyleId>{69012ECD-51FC-41F1-AA8D-1B2483CD663E}</a:tableStyleId>
              </a:tblPr>
              <a:tblGrid>
                <a:gridCol w="2340417">
                  <a:extLst>
                    <a:ext uri="{9D8B030D-6E8A-4147-A177-3AD203B41FA5}">
                      <a16:colId xmlns:a16="http://schemas.microsoft.com/office/drawing/2014/main" val="385188920"/>
                    </a:ext>
                  </a:extLst>
                </a:gridCol>
                <a:gridCol w="2340417">
                  <a:extLst>
                    <a:ext uri="{9D8B030D-6E8A-4147-A177-3AD203B41FA5}">
                      <a16:colId xmlns:a16="http://schemas.microsoft.com/office/drawing/2014/main" val="2196758387"/>
                    </a:ext>
                  </a:extLst>
                </a:gridCol>
              </a:tblGrid>
              <a:tr h="384879">
                <a:tc>
                  <a:txBody>
                    <a:bodyPr/>
                    <a:lstStyle/>
                    <a:p>
                      <a:r>
                        <a:rPr lang="en-US" sz="1800" b="1" dirty="0">
                          <a:solidFill>
                            <a:schemeClr val="bg1"/>
                          </a:solidFill>
                        </a:rPr>
                        <a:t>True Positive: 90</a:t>
                      </a:r>
                      <a:endParaRPr lang="en-CA" dirty="0">
                        <a:solidFill>
                          <a:schemeClr val="bg1"/>
                        </a:solidFill>
                      </a:endParaRPr>
                    </a:p>
                  </a:txBody>
                  <a:tcPr/>
                </a:tc>
                <a:tc>
                  <a:txBody>
                    <a:bodyPr/>
                    <a:lstStyle/>
                    <a:p>
                      <a:r>
                        <a:rPr lang="en-US" sz="1800" b="1" dirty="0">
                          <a:solidFill>
                            <a:schemeClr val="bg1"/>
                          </a:solidFill>
                        </a:rPr>
                        <a:t>False Positive: 10</a:t>
                      </a:r>
                      <a:endParaRPr lang="en-CA" dirty="0">
                        <a:solidFill>
                          <a:schemeClr val="bg1"/>
                        </a:solidFill>
                      </a:endParaRPr>
                    </a:p>
                  </a:txBody>
                  <a:tcPr/>
                </a:tc>
                <a:extLst>
                  <a:ext uri="{0D108BD9-81ED-4DB2-BD59-A6C34878D82A}">
                    <a16:rowId xmlns:a16="http://schemas.microsoft.com/office/drawing/2014/main" val="3104988274"/>
                  </a:ext>
                </a:extLst>
              </a:tr>
              <a:tr h="384879">
                <a:tc>
                  <a:txBody>
                    <a:bodyPr/>
                    <a:lstStyle/>
                    <a:p>
                      <a:r>
                        <a:rPr lang="en-US" sz="1800" b="1" dirty="0">
                          <a:solidFill>
                            <a:schemeClr val="tx1"/>
                          </a:solidFill>
                        </a:rPr>
                        <a:t>False Negative: 24</a:t>
                      </a:r>
                      <a:endParaRPr lang="en-CA"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True Negative: 30</a:t>
                      </a:r>
                    </a:p>
                  </a:txBody>
                  <a:tcPr/>
                </a:tc>
                <a:extLst>
                  <a:ext uri="{0D108BD9-81ED-4DB2-BD59-A6C34878D82A}">
                    <a16:rowId xmlns:a16="http://schemas.microsoft.com/office/drawing/2014/main" val="2139426532"/>
                  </a:ext>
                </a:extLst>
              </a:tr>
            </a:tbl>
          </a:graphicData>
        </a:graphic>
      </p:graphicFrame>
      <p:sp>
        <p:nvSpPr>
          <p:cNvPr id="13" name="TextBox 12">
            <a:extLst>
              <a:ext uri="{FF2B5EF4-FFF2-40B4-BE49-F238E27FC236}">
                <a16:creationId xmlns:a16="http://schemas.microsoft.com/office/drawing/2014/main" id="{D817A958-F425-9BC3-5EB6-F89BA5D40C29}"/>
              </a:ext>
            </a:extLst>
          </p:cNvPr>
          <p:cNvSpPr txBox="1"/>
          <p:nvPr/>
        </p:nvSpPr>
        <p:spPr>
          <a:xfrm>
            <a:off x="1427344" y="6372223"/>
            <a:ext cx="10021627" cy="40011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dirty="0">
                <a:solidFill>
                  <a:schemeClr val="bg1"/>
                </a:solidFill>
                <a:latin typeface="Georgia" panose="02040502050405020303" pitchFamily="18" charset="0"/>
              </a:rPr>
              <a:t>Support Vector Machine </a:t>
            </a:r>
            <a:r>
              <a:rPr lang="en-US" sz="2000" i="0" dirty="0">
                <a:solidFill>
                  <a:schemeClr val="bg1"/>
                </a:solidFill>
                <a:effectLst/>
                <a:latin typeface="Georgia" panose="02040502050405020303" pitchFamily="18" charset="0"/>
              </a:rPr>
              <a:t>model is saying “I can predict risk of diabetes 78% of the time”</a:t>
            </a:r>
            <a:endParaRPr lang="en-CA" sz="2000" dirty="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28D89912-C9F3-D825-125B-F9EF651751B8}"/>
              </a:ext>
            </a:extLst>
          </p:cNvPr>
          <p:cNvSpPr txBox="1"/>
          <p:nvPr/>
        </p:nvSpPr>
        <p:spPr>
          <a:xfrm>
            <a:off x="1183832" y="5773480"/>
            <a:ext cx="3829791" cy="461665"/>
          </a:xfrm>
          <a:prstGeom prst="rect">
            <a:avLst/>
          </a:prstGeom>
          <a:noFill/>
        </p:spPr>
        <p:txBody>
          <a:bodyPr wrap="square" rtlCol="0">
            <a:spAutoFit/>
          </a:bodyPr>
          <a:lstStyle/>
          <a:p>
            <a:r>
              <a:rPr lang="en-CA" sz="2400" b="1" dirty="0">
                <a:latin typeface="Georgia" panose="02040502050405020303" pitchFamily="18" charset="0"/>
              </a:rPr>
              <a:t>Accuracy = 0.78</a:t>
            </a:r>
          </a:p>
        </p:txBody>
      </p:sp>
    </p:spTree>
    <p:extLst>
      <p:ext uri="{BB962C8B-B14F-4D97-AF65-F5344CB8AC3E}">
        <p14:creationId xmlns:p14="http://schemas.microsoft.com/office/powerpoint/2010/main" val="77429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52092B-60C8-C9E9-0A5A-5C0933A5F208}"/>
              </a:ext>
            </a:extLst>
          </p:cNvPr>
          <p:cNvPicPr>
            <a:picLocks noChangeAspect="1"/>
          </p:cNvPicPr>
          <p:nvPr/>
        </p:nvPicPr>
        <p:blipFill>
          <a:blip r:embed="rId2"/>
          <a:stretch>
            <a:fillRect/>
          </a:stretch>
        </p:blipFill>
        <p:spPr>
          <a:xfrm>
            <a:off x="7276085" y="2769780"/>
            <a:ext cx="4820599" cy="2392770"/>
          </a:xfrm>
          <a:prstGeom prst="rect">
            <a:avLst/>
          </a:prstGeom>
        </p:spPr>
      </p:pic>
      <p:sp>
        <p:nvSpPr>
          <p:cNvPr id="8" name="Content Placeholder 2">
            <a:extLst>
              <a:ext uri="{FF2B5EF4-FFF2-40B4-BE49-F238E27FC236}">
                <a16:creationId xmlns:a16="http://schemas.microsoft.com/office/drawing/2014/main" id="{07C5655A-AE68-DABC-FDA3-3EB6ADD35484}"/>
              </a:ext>
            </a:extLst>
          </p:cNvPr>
          <p:cNvSpPr txBox="1">
            <a:spLocks/>
          </p:cNvSpPr>
          <p:nvPr/>
        </p:nvSpPr>
        <p:spPr>
          <a:xfrm>
            <a:off x="941219" y="1611030"/>
            <a:ext cx="6334866" cy="33334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solidFill>
                  <a:srgbClr val="C00000"/>
                </a:solidFill>
                <a:latin typeface="Georgia" panose="02040502050405020303" pitchFamily="18" charset="0"/>
              </a:rPr>
              <a:t>Confusion Matrix</a:t>
            </a:r>
          </a:p>
          <a:p>
            <a:r>
              <a:rPr lang="en-US" sz="1700" b="1" dirty="0">
                <a:solidFill>
                  <a:schemeClr val="tx1"/>
                </a:solidFill>
                <a:latin typeface="Georgia" panose="02040502050405020303" pitchFamily="18" charset="0"/>
              </a:rPr>
              <a:t>True Positive</a:t>
            </a:r>
            <a:r>
              <a:rPr lang="en-US" sz="1700" dirty="0">
                <a:solidFill>
                  <a:schemeClr val="tx1"/>
                </a:solidFill>
                <a:latin typeface="Georgia" panose="02040502050405020303" pitchFamily="18" charset="0"/>
              </a:rPr>
              <a:t>: 91 positive (diabetic) cases were correctly classified by the model</a:t>
            </a:r>
          </a:p>
          <a:p>
            <a:r>
              <a:rPr lang="en-US" sz="1700" b="1" dirty="0">
                <a:solidFill>
                  <a:schemeClr val="tx1"/>
                </a:solidFill>
                <a:latin typeface="Georgia" panose="02040502050405020303" pitchFamily="18" charset="0"/>
              </a:rPr>
              <a:t>True Negative</a:t>
            </a:r>
            <a:r>
              <a:rPr lang="en-US" sz="1700" dirty="0">
                <a:solidFill>
                  <a:schemeClr val="tx1"/>
                </a:solidFill>
                <a:latin typeface="Georgia" panose="02040502050405020303" pitchFamily="18" charset="0"/>
              </a:rPr>
              <a:t>: 30 Negative (healthy) cases were correctly classified by the model</a:t>
            </a:r>
          </a:p>
          <a:p>
            <a:r>
              <a:rPr lang="en-US" sz="1700" b="1" dirty="0">
                <a:solidFill>
                  <a:schemeClr val="tx1"/>
                </a:solidFill>
                <a:latin typeface="Georgia" panose="02040502050405020303" pitchFamily="18" charset="0"/>
              </a:rPr>
              <a:t>False Positive</a:t>
            </a:r>
            <a:r>
              <a:rPr lang="en-US" sz="1700" dirty="0">
                <a:solidFill>
                  <a:schemeClr val="tx1"/>
                </a:solidFill>
                <a:latin typeface="Georgia" panose="02040502050405020303" pitchFamily="18" charset="0"/>
              </a:rPr>
              <a:t>: 9 negative (healthy) cases were incorrectly classified as belonging to the positive class by the model</a:t>
            </a:r>
          </a:p>
          <a:p>
            <a:r>
              <a:rPr lang="en-US" sz="1700" b="1" dirty="0">
                <a:solidFill>
                  <a:schemeClr val="tx1"/>
                </a:solidFill>
                <a:latin typeface="Georgia" panose="02040502050405020303" pitchFamily="18" charset="0"/>
              </a:rPr>
              <a:t>False Negative</a:t>
            </a:r>
            <a:r>
              <a:rPr lang="en-US" sz="1700" dirty="0">
                <a:solidFill>
                  <a:schemeClr val="tx1"/>
                </a:solidFill>
                <a:latin typeface="Georgia" panose="02040502050405020303" pitchFamily="18" charset="0"/>
              </a:rPr>
              <a:t>: 24 positive (diabetic) cases were incorrectly classified as belonging to the negative class by the model</a:t>
            </a:r>
          </a:p>
          <a:p>
            <a:endParaRPr lang="en-US" sz="1600" dirty="0">
              <a:solidFill>
                <a:schemeClr val="tx1"/>
              </a:solidFill>
              <a:latin typeface="Georgia" panose="02040502050405020303" pitchFamily="18" charset="0"/>
            </a:endParaRPr>
          </a:p>
        </p:txBody>
      </p:sp>
      <p:sp>
        <p:nvSpPr>
          <p:cNvPr id="9" name="Title 1">
            <a:extLst>
              <a:ext uri="{FF2B5EF4-FFF2-40B4-BE49-F238E27FC236}">
                <a16:creationId xmlns:a16="http://schemas.microsoft.com/office/drawing/2014/main" id="{AA3A5B23-984F-7EBA-0517-B8661973BB2F}"/>
              </a:ext>
            </a:extLst>
          </p:cNvPr>
          <p:cNvSpPr txBox="1">
            <a:spLocks/>
          </p:cNvSpPr>
          <p:nvPr/>
        </p:nvSpPr>
        <p:spPr>
          <a:xfrm>
            <a:off x="1656609" y="85667"/>
            <a:ext cx="9563099" cy="125735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solidFill>
                  <a:srgbClr val="C00000"/>
                </a:solidFill>
              </a:rPr>
              <a:t>Confusion Matrix of </a:t>
            </a:r>
          </a:p>
          <a:p>
            <a:pPr algn="ctr"/>
            <a:r>
              <a:rPr lang="fr-FR" b="1" dirty="0">
                <a:solidFill>
                  <a:srgbClr val="002060"/>
                </a:solidFill>
              </a:rPr>
              <a:t>Logistic Regression</a:t>
            </a:r>
            <a:endParaRPr lang="en-CA" b="1" dirty="0">
              <a:solidFill>
                <a:srgbClr val="002060"/>
              </a:solidFill>
            </a:endParaRPr>
          </a:p>
        </p:txBody>
      </p:sp>
      <p:graphicFrame>
        <p:nvGraphicFramePr>
          <p:cNvPr id="12" name="Table 11">
            <a:extLst>
              <a:ext uri="{FF2B5EF4-FFF2-40B4-BE49-F238E27FC236}">
                <a16:creationId xmlns:a16="http://schemas.microsoft.com/office/drawing/2014/main" id="{9FAAF67C-23BA-6123-01F5-CC18E96F5B39}"/>
              </a:ext>
            </a:extLst>
          </p:cNvPr>
          <p:cNvGraphicFramePr>
            <a:graphicFrameLocks noGrp="1"/>
          </p:cNvGraphicFramePr>
          <p:nvPr>
            <p:extLst>
              <p:ext uri="{D42A27DB-BD31-4B8C-83A1-F6EECF244321}">
                <p14:modId xmlns:p14="http://schemas.microsoft.com/office/powerpoint/2010/main" val="2899280193"/>
              </p:ext>
            </p:extLst>
          </p:nvPr>
        </p:nvGraphicFramePr>
        <p:xfrm>
          <a:off x="7403657" y="1623132"/>
          <a:ext cx="4680834" cy="769758"/>
        </p:xfrm>
        <a:graphic>
          <a:graphicData uri="http://schemas.openxmlformats.org/drawingml/2006/table">
            <a:tbl>
              <a:tblPr firstRow="1" bandRow="1">
                <a:tableStyleId>{69012ECD-51FC-41F1-AA8D-1B2483CD663E}</a:tableStyleId>
              </a:tblPr>
              <a:tblGrid>
                <a:gridCol w="2340417">
                  <a:extLst>
                    <a:ext uri="{9D8B030D-6E8A-4147-A177-3AD203B41FA5}">
                      <a16:colId xmlns:a16="http://schemas.microsoft.com/office/drawing/2014/main" val="385188920"/>
                    </a:ext>
                  </a:extLst>
                </a:gridCol>
                <a:gridCol w="2340417">
                  <a:extLst>
                    <a:ext uri="{9D8B030D-6E8A-4147-A177-3AD203B41FA5}">
                      <a16:colId xmlns:a16="http://schemas.microsoft.com/office/drawing/2014/main" val="2196758387"/>
                    </a:ext>
                  </a:extLst>
                </a:gridCol>
              </a:tblGrid>
              <a:tr h="384879">
                <a:tc>
                  <a:txBody>
                    <a:bodyPr/>
                    <a:lstStyle/>
                    <a:p>
                      <a:r>
                        <a:rPr lang="en-US" sz="1800" b="1" dirty="0">
                          <a:solidFill>
                            <a:schemeClr val="bg1"/>
                          </a:solidFill>
                        </a:rPr>
                        <a:t>True Positive: 91</a:t>
                      </a:r>
                      <a:endParaRPr lang="en-CA" dirty="0">
                        <a:solidFill>
                          <a:schemeClr val="bg1"/>
                        </a:solidFill>
                      </a:endParaRPr>
                    </a:p>
                  </a:txBody>
                  <a:tcPr/>
                </a:tc>
                <a:tc>
                  <a:txBody>
                    <a:bodyPr/>
                    <a:lstStyle/>
                    <a:p>
                      <a:r>
                        <a:rPr lang="en-US" sz="1800" b="1" dirty="0">
                          <a:solidFill>
                            <a:schemeClr val="bg1"/>
                          </a:solidFill>
                        </a:rPr>
                        <a:t>False Positive: 9</a:t>
                      </a:r>
                      <a:endParaRPr lang="en-CA" dirty="0">
                        <a:solidFill>
                          <a:schemeClr val="bg1"/>
                        </a:solidFill>
                      </a:endParaRPr>
                    </a:p>
                  </a:txBody>
                  <a:tcPr/>
                </a:tc>
                <a:extLst>
                  <a:ext uri="{0D108BD9-81ED-4DB2-BD59-A6C34878D82A}">
                    <a16:rowId xmlns:a16="http://schemas.microsoft.com/office/drawing/2014/main" val="3104988274"/>
                  </a:ext>
                </a:extLst>
              </a:tr>
              <a:tr h="384879">
                <a:tc>
                  <a:txBody>
                    <a:bodyPr/>
                    <a:lstStyle/>
                    <a:p>
                      <a:r>
                        <a:rPr lang="en-US" sz="1800" b="1" dirty="0">
                          <a:solidFill>
                            <a:schemeClr val="tx1"/>
                          </a:solidFill>
                        </a:rPr>
                        <a:t>False Negative: 24</a:t>
                      </a:r>
                      <a:endParaRPr lang="en-CA"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True Negative: 30</a:t>
                      </a:r>
                    </a:p>
                  </a:txBody>
                  <a:tcPr/>
                </a:tc>
                <a:extLst>
                  <a:ext uri="{0D108BD9-81ED-4DB2-BD59-A6C34878D82A}">
                    <a16:rowId xmlns:a16="http://schemas.microsoft.com/office/drawing/2014/main" val="2139426532"/>
                  </a:ext>
                </a:extLst>
              </a:tr>
            </a:tbl>
          </a:graphicData>
        </a:graphic>
      </p:graphicFrame>
      <p:pic>
        <p:nvPicPr>
          <p:cNvPr id="13" name="Picture 12">
            <a:extLst>
              <a:ext uri="{FF2B5EF4-FFF2-40B4-BE49-F238E27FC236}">
                <a16:creationId xmlns:a16="http://schemas.microsoft.com/office/drawing/2014/main" id="{F6DB4D5C-66BD-F787-CD39-6D0CF389BCEC}"/>
              </a:ext>
            </a:extLst>
          </p:cNvPr>
          <p:cNvPicPr>
            <a:picLocks noChangeAspect="1"/>
          </p:cNvPicPr>
          <p:nvPr/>
        </p:nvPicPr>
        <p:blipFill rotWithShape="1">
          <a:blip r:embed="rId3"/>
          <a:srcRect t="24710"/>
          <a:stretch/>
        </p:blipFill>
        <p:spPr>
          <a:xfrm>
            <a:off x="1183832" y="4898094"/>
            <a:ext cx="5930757" cy="797856"/>
          </a:xfrm>
          <a:prstGeom prst="rect">
            <a:avLst/>
          </a:prstGeom>
        </p:spPr>
      </p:pic>
      <p:sp>
        <p:nvSpPr>
          <p:cNvPr id="14" name="TextBox 13">
            <a:extLst>
              <a:ext uri="{FF2B5EF4-FFF2-40B4-BE49-F238E27FC236}">
                <a16:creationId xmlns:a16="http://schemas.microsoft.com/office/drawing/2014/main" id="{273FDA3B-2A24-E228-46B2-440D5E799BEC}"/>
              </a:ext>
            </a:extLst>
          </p:cNvPr>
          <p:cNvSpPr txBox="1"/>
          <p:nvPr/>
        </p:nvSpPr>
        <p:spPr>
          <a:xfrm>
            <a:off x="1427344" y="6372223"/>
            <a:ext cx="10021627" cy="40011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dirty="0">
                <a:solidFill>
                  <a:schemeClr val="bg1"/>
                </a:solidFill>
                <a:latin typeface="Georgia" panose="02040502050405020303" pitchFamily="18" charset="0"/>
              </a:rPr>
              <a:t>Logistic Regression </a:t>
            </a:r>
            <a:r>
              <a:rPr lang="en-US" sz="2000" i="0" dirty="0">
                <a:solidFill>
                  <a:schemeClr val="bg1"/>
                </a:solidFill>
                <a:effectLst/>
                <a:latin typeface="Georgia" panose="02040502050405020303" pitchFamily="18" charset="0"/>
              </a:rPr>
              <a:t>model is saying “I can predict risk of diabetes 79% of the time”</a:t>
            </a:r>
            <a:endParaRPr lang="en-CA" sz="2000" dirty="0">
              <a:solidFill>
                <a:schemeClr val="bg1"/>
              </a:solidFill>
              <a:latin typeface="Georgia" panose="02040502050405020303" pitchFamily="18" charset="0"/>
            </a:endParaRPr>
          </a:p>
        </p:txBody>
      </p:sp>
      <p:sp>
        <p:nvSpPr>
          <p:cNvPr id="15" name="TextBox 14">
            <a:extLst>
              <a:ext uri="{FF2B5EF4-FFF2-40B4-BE49-F238E27FC236}">
                <a16:creationId xmlns:a16="http://schemas.microsoft.com/office/drawing/2014/main" id="{FE289E6D-E020-B043-5490-21C292E22794}"/>
              </a:ext>
            </a:extLst>
          </p:cNvPr>
          <p:cNvSpPr txBox="1"/>
          <p:nvPr/>
        </p:nvSpPr>
        <p:spPr>
          <a:xfrm>
            <a:off x="1183832" y="5764515"/>
            <a:ext cx="3829791" cy="461665"/>
          </a:xfrm>
          <a:prstGeom prst="rect">
            <a:avLst/>
          </a:prstGeom>
          <a:noFill/>
        </p:spPr>
        <p:txBody>
          <a:bodyPr wrap="square" rtlCol="0">
            <a:spAutoFit/>
          </a:bodyPr>
          <a:lstStyle/>
          <a:p>
            <a:r>
              <a:rPr lang="en-CA" sz="2400" b="1" dirty="0">
                <a:latin typeface="Georgia" panose="02040502050405020303" pitchFamily="18" charset="0"/>
              </a:rPr>
              <a:t>Accuracy = 0.79</a:t>
            </a:r>
          </a:p>
        </p:txBody>
      </p:sp>
    </p:spTree>
    <p:extLst>
      <p:ext uri="{BB962C8B-B14F-4D97-AF65-F5344CB8AC3E}">
        <p14:creationId xmlns:p14="http://schemas.microsoft.com/office/powerpoint/2010/main" val="165213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3E4FCB-A9A4-D83B-A1BD-04653692D952}"/>
              </a:ext>
            </a:extLst>
          </p:cNvPr>
          <p:cNvPicPr>
            <a:picLocks noChangeAspect="1"/>
          </p:cNvPicPr>
          <p:nvPr/>
        </p:nvPicPr>
        <p:blipFill>
          <a:blip r:embed="rId2"/>
          <a:stretch>
            <a:fillRect/>
          </a:stretch>
        </p:blipFill>
        <p:spPr>
          <a:xfrm>
            <a:off x="7204916" y="2783107"/>
            <a:ext cx="4891768" cy="2522318"/>
          </a:xfrm>
          <a:prstGeom prst="rect">
            <a:avLst/>
          </a:prstGeom>
        </p:spPr>
      </p:pic>
      <p:graphicFrame>
        <p:nvGraphicFramePr>
          <p:cNvPr id="8" name="Table 11">
            <a:extLst>
              <a:ext uri="{FF2B5EF4-FFF2-40B4-BE49-F238E27FC236}">
                <a16:creationId xmlns:a16="http://schemas.microsoft.com/office/drawing/2014/main" id="{E93BEB3D-A1F3-AF5E-4149-555CFBCFC4C6}"/>
              </a:ext>
            </a:extLst>
          </p:cNvPr>
          <p:cNvGraphicFramePr>
            <a:graphicFrameLocks noGrp="1"/>
          </p:cNvGraphicFramePr>
          <p:nvPr>
            <p:extLst>
              <p:ext uri="{D42A27DB-BD31-4B8C-83A1-F6EECF244321}">
                <p14:modId xmlns:p14="http://schemas.microsoft.com/office/powerpoint/2010/main" val="1053839526"/>
              </p:ext>
            </p:extLst>
          </p:nvPr>
        </p:nvGraphicFramePr>
        <p:xfrm>
          <a:off x="7403657" y="1623132"/>
          <a:ext cx="4680834" cy="769758"/>
        </p:xfrm>
        <a:graphic>
          <a:graphicData uri="http://schemas.openxmlformats.org/drawingml/2006/table">
            <a:tbl>
              <a:tblPr firstRow="1" bandRow="1">
                <a:tableStyleId>{69012ECD-51FC-41F1-AA8D-1B2483CD663E}</a:tableStyleId>
              </a:tblPr>
              <a:tblGrid>
                <a:gridCol w="2340417">
                  <a:extLst>
                    <a:ext uri="{9D8B030D-6E8A-4147-A177-3AD203B41FA5}">
                      <a16:colId xmlns:a16="http://schemas.microsoft.com/office/drawing/2014/main" val="385188920"/>
                    </a:ext>
                  </a:extLst>
                </a:gridCol>
                <a:gridCol w="2340417">
                  <a:extLst>
                    <a:ext uri="{9D8B030D-6E8A-4147-A177-3AD203B41FA5}">
                      <a16:colId xmlns:a16="http://schemas.microsoft.com/office/drawing/2014/main" val="2196758387"/>
                    </a:ext>
                  </a:extLst>
                </a:gridCol>
              </a:tblGrid>
              <a:tr h="384879">
                <a:tc>
                  <a:txBody>
                    <a:bodyPr/>
                    <a:lstStyle/>
                    <a:p>
                      <a:r>
                        <a:rPr lang="en-US" sz="1800" b="1" dirty="0">
                          <a:solidFill>
                            <a:schemeClr val="bg1"/>
                          </a:solidFill>
                        </a:rPr>
                        <a:t>True Positive: 74</a:t>
                      </a:r>
                      <a:endParaRPr lang="en-CA" dirty="0">
                        <a:solidFill>
                          <a:schemeClr val="bg1"/>
                        </a:solidFill>
                      </a:endParaRPr>
                    </a:p>
                  </a:txBody>
                  <a:tcPr/>
                </a:tc>
                <a:tc>
                  <a:txBody>
                    <a:bodyPr/>
                    <a:lstStyle/>
                    <a:p>
                      <a:r>
                        <a:rPr lang="en-US" sz="1800" b="1" dirty="0">
                          <a:solidFill>
                            <a:schemeClr val="bg1"/>
                          </a:solidFill>
                        </a:rPr>
                        <a:t>False Positive: 26</a:t>
                      </a:r>
                      <a:endParaRPr lang="en-CA" dirty="0">
                        <a:solidFill>
                          <a:schemeClr val="bg1"/>
                        </a:solidFill>
                      </a:endParaRPr>
                    </a:p>
                  </a:txBody>
                  <a:tcPr/>
                </a:tc>
                <a:extLst>
                  <a:ext uri="{0D108BD9-81ED-4DB2-BD59-A6C34878D82A}">
                    <a16:rowId xmlns:a16="http://schemas.microsoft.com/office/drawing/2014/main" val="3104988274"/>
                  </a:ext>
                </a:extLst>
              </a:tr>
              <a:tr h="384879">
                <a:tc>
                  <a:txBody>
                    <a:bodyPr/>
                    <a:lstStyle/>
                    <a:p>
                      <a:r>
                        <a:rPr lang="en-US" sz="1800" b="1" dirty="0">
                          <a:solidFill>
                            <a:schemeClr val="tx1"/>
                          </a:solidFill>
                        </a:rPr>
                        <a:t>False Negative: 16</a:t>
                      </a:r>
                      <a:endParaRPr lang="en-CA"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True Negative: 38</a:t>
                      </a:r>
                    </a:p>
                  </a:txBody>
                  <a:tcPr/>
                </a:tc>
                <a:extLst>
                  <a:ext uri="{0D108BD9-81ED-4DB2-BD59-A6C34878D82A}">
                    <a16:rowId xmlns:a16="http://schemas.microsoft.com/office/drawing/2014/main" val="2139426532"/>
                  </a:ext>
                </a:extLst>
              </a:tr>
            </a:tbl>
          </a:graphicData>
        </a:graphic>
      </p:graphicFrame>
      <p:sp>
        <p:nvSpPr>
          <p:cNvPr id="11" name="Title 1">
            <a:extLst>
              <a:ext uri="{FF2B5EF4-FFF2-40B4-BE49-F238E27FC236}">
                <a16:creationId xmlns:a16="http://schemas.microsoft.com/office/drawing/2014/main" id="{59C68EB1-9A93-3197-3C8B-0F6C427737C5}"/>
              </a:ext>
            </a:extLst>
          </p:cNvPr>
          <p:cNvSpPr txBox="1">
            <a:spLocks/>
          </p:cNvSpPr>
          <p:nvPr/>
        </p:nvSpPr>
        <p:spPr>
          <a:xfrm>
            <a:off x="1656609" y="153472"/>
            <a:ext cx="9563099" cy="123654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solidFill>
                  <a:srgbClr val="C00000"/>
                </a:solidFill>
              </a:rPr>
              <a:t>Confusion Matrix of</a:t>
            </a:r>
          </a:p>
          <a:p>
            <a:pPr algn="ctr"/>
            <a:r>
              <a:rPr lang="fr-FR" b="1" dirty="0">
                <a:solidFill>
                  <a:srgbClr val="002060"/>
                </a:solidFill>
              </a:rPr>
              <a:t>Decision Tree</a:t>
            </a:r>
            <a:endParaRPr lang="en-CA" b="1" dirty="0">
              <a:solidFill>
                <a:srgbClr val="002060"/>
              </a:solidFill>
            </a:endParaRPr>
          </a:p>
        </p:txBody>
      </p:sp>
      <p:sp>
        <p:nvSpPr>
          <p:cNvPr id="14" name="Content Placeholder 2">
            <a:extLst>
              <a:ext uri="{FF2B5EF4-FFF2-40B4-BE49-F238E27FC236}">
                <a16:creationId xmlns:a16="http://schemas.microsoft.com/office/drawing/2014/main" id="{92725DBB-87CA-1B51-7119-5D77DF0F8AB8}"/>
              </a:ext>
            </a:extLst>
          </p:cNvPr>
          <p:cNvSpPr>
            <a:spLocks noGrp="1"/>
          </p:cNvSpPr>
          <p:nvPr>
            <p:ph idx="1"/>
          </p:nvPr>
        </p:nvSpPr>
        <p:spPr>
          <a:xfrm>
            <a:off x="932709" y="1571923"/>
            <a:ext cx="6334866" cy="3333452"/>
          </a:xfrm>
        </p:spPr>
        <p:txBody>
          <a:bodyPr>
            <a:normAutofit/>
          </a:bodyPr>
          <a:lstStyle/>
          <a:p>
            <a:pPr marL="0" indent="0">
              <a:buNone/>
            </a:pPr>
            <a:r>
              <a:rPr lang="en-US" sz="2000" b="1" dirty="0">
                <a:solidFill>
                  <a:srgbClr val="C00000"/>
                </a:solidFill>
                <a:latin typeface="Georgia" panose="02040502050405020303" pitchFamily="18" charset="0"/>
              </a:rPr>
              <a:t>Confusion Matrix</a:t>
            </a:r>
          </a:p>
          <a:p>
            <a:r>
              <a:rPr lang="en-US" sz="1700" b="1" dirty="0">
                <a:solidFill>
                  <a:schemeClr val="tx1"/>
                </a:solidFill>
                <a:latin typeface="Georgia" panose="02040502050405020303" pitchFamily="18" charset="0"/>
              </a:rPr>
              <a:t>True Positive</a:t>
            </a:r>
            <a:r>
              <a:rPr lang="en-US" sz="1700" dirty="0">
                <a:solidFill>
                  <a:schemeClr val="tx1"/>
                </a:solidFill>
                <a:latin typeface="Georgia" panose="02040502050405020303" pitchFamily="18" charset="0"/>
              </a:rPr>
              <a:t>: 74 positive (diabetic) cases </a:t>
            </a:r>
            <a:r>
              <a:rPr lang="en-US" sz="1700" i="0" dirty="0">
                <a:solidFill>
                  <a:schemeClr val="tx1"/>
                </a:solidFill>
                <a:effectLst/>
                <a:latin typeface="Georgia" panose="02040502050405020303" pitchFamily="18" charset="0"/>
              </a:rPr>
              <a:t>were correctly classified by the model</a:t>
            </a:r>
          </a:p>
          <a:p>
            <a:r>
              <a:rPr lang="en-US" sz="1700" b="1" dirty="0">
                <a:solidFill>
                  <a:schemeClr val="tx1"/>
                </a:solidFill>
                <a:latin typeface="Georgia" panose="02040502050405020303" pitchFamily="18" charset="0"/>
              </a:rPr>
              <a:t>True Negative</a:t>
            </a:r>
            <a:r>
              <a:rPr lang="en-US" sz="1700" dirty="0">
                <a:solidFill>
                  <a:schemeClr val="tx1"/>
                </a:solidFill>
                <a:latin typeface="Georgia" panose="02040502050405020303" pitchFamily="18" charset="0"/>
              </a:rPr>
              <a:t>: 38 Negative (healthy) cases </a:t>
            </a:r>
            <a:r>
              <a:rPr lang="en-US" sz="1700" i="0" dirty="0">
                <a:solidFill>
                  <a:schemeClr val="tx1"/>
                </a:solidFill>
                <a:effectLst/>
                <a:latin typeface="Georgia" panose="02040502050405020303" pitchFamily="18" charset="0"/>
              </a:rPr>
              <a:t>were correctly classified by the model</a:t>
            </a:r>
          </a:p>
          <a:p>
            <a:r>
              <a:rPr lang="en-US" sz="1700" b="1" dirty="0">
                <a:solidFill>
                  <a:schemeClr val="tx1"/>
                </a:solidFill>
                <a:latin typeface="Georgia" panose="02040502050405020303" pitchFamily="18" charset="0"/>
              </a:rPr>
              <a:t>False Positive</a:t>
            </a:r>
            <a:r>
              <a:rPr lang="en-US" sz="1700" dirty="0">
                <a:solidFill>
                  <a:schemeClr val="tx1"/>
                </a:solidFill>
                <a:latin typeface="Georgia" panose="02040502050405020303" pitchFamily="18" charset="0"/>
              </a:rPr>
              <a:t>: 26 negative (healthy) cases </a:t>
            </a:r>
            <a:r>
              <a:rPr lang="en-US" sz="1700" i="0" dirty="0">
                <a:solidFill>
                  <a:schemeClr val="tx1"/>
                </a:solidFill>
                <a:effectLst/>
                <a:latin typeface="Georgia" panose="02040502050405020303" pitchFamily="18" charset="0"/>
              </a:rPr>
              <a:t>were incorrectly classified as belonging to the positive class by the model</a:t>
            </a:r>
          </a:p>
          <a:p>
            <a:r>
              <a:rPr lang="en-US" sz="1700" b="1" i="0" dirty="0">
                <a:solidFill>
                  <a:schemeClr val="tx1"/>
                </a:solidFill>
                <a:effectLst/>
                <a:latin typeface="Georgia" panose="02040502050405020303" pitchFamily="18" charset="0"/>
              </a:rPr>
              <a:t>False Negative</a:t>
            </a:r>
            <a:r>
              <a:rPr lang="en-US" sz="1700" i="0" dirty="0">
                <a:solidFill>
                  <a:schemeClr val="tx1"/>
                </a:solidFill>
                <a:effectLst/>
                <a:latin typeface="Georgia" panose="02040502050405020303" pitchFamily="18" charset="0"/>
              </a:rPr>
              <a:t>: 16 positive (diabetic) </a:t>
            </a:r>
            <a:r>
              <a:rPr lang="en-US" sz="1700" dirty="0">
                <a:solidFill>
                  <a:schemeClr val="tx1"/>
                </a:solidFill>
                <a:latin typeface="Georgia" panose="02040502050405020303" pitchFamily="18" charset="0"/>
              </a:rPr>
              <a:t>cases</a:t>
            </a:r>
            <a:r>
              <a:rPr lang="en-US" sz="1700" i="0" dirty="0">
                <a:solidFill>
                  <a:schemeClr val="tx1"/>
                </a:solidFill>
                <a:effectLst/>
                <a:latin typeface="Georgia" panose="02040502050405020303" pitchFamily="18" charset="0"/>
              </a:rPr>
              <a:t> were incorrectly classified as belonging to the negative class by the model</a:t>
            </a:r>
          </a:p>
          <a:p>
            <a:endParaRPr lang="en-US" sz="1600" dirty="0">
              <a:solidFill>
                <a:schemeClr val="tx1"/>
              </a:solidFill>
              <a:latin typeface="Georgia" panose="02040502050405020303" pitchFamily="18" charset="0"/>
            </a:endParaRPr>
          </a:p>
        </p:txBody>
      </p:sp>
      <p:pic>
        <p:nvPicPr>
          <p:cNvPr id="15" name="Picture 14">
            <a:extLst>
              <a:ext uri="{FF2B5EF4-FFF2-40B4-BE49-F238E27FC236}">
                <a16:creationId xmlns:a16="http://schemas.microsoft.com/office/drawing/2014/main" id="{985DC5BB-CCEC-E49B-1030-6E5F5F7A3713}"/>
              </a:ext>
            </a:extLst>
          </p:cNvPr>
          <p:cNvPicPr>
            <a:picLocks noChangeAspect="1"/>
          </p:cNvPicPr>
          <p:nvPr/>
        </p:nvPicPr>
        <p:blipFill rotWithShape="1">
          <a:blip r:embed="rId3"/>
          <a:srcRect t="24710"/>
          <a:stretch/>
        </p:blipFill>
        <p:spPr>
          <a:xfrm>
            <a:off x="1183832" y="4898094"/>
            <a:ext cx="5930757" cy="797856"/>
          </a:xfrm>
          <a:prstGeom prst="rect">
            <a:avLst/>
          </a:prstGeom>
        </p:spPr>
      </p:pic>
      <p:sp>
        <p:nvSpPr>
          <p:cNvPr id="16" name="TextBox 15">
            <a:extLst>
              <a:ext uri="{FF2B5EF4-FFF2-40B4-BE49-F238E27FC236}">
                <a16:creationId xmlns:a16="http://schemas.microsoft.com/office/drawing/2014/main" id="{B3DB2C5A-4B59-D1C2-1786-DF03DB7DFBE5}"/>
              </a:ext>
            </a:extLst>
          </p:cNvPr>
          <p:cNvSpPr txBox="1"/>
          <p:nvPr/>
        </p:nvSpPr>
        <p:spPr>
          <a:xfrm>
            <a:off x="1427344" y="6372223"/>
            <a:ext cx="10021627" cy="40011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dirty="0">
                <a:solidFill>
                  <a:schemeClr val="bg1"/>
                </a:solidFill>
                <a:latin typeface="Georgia" panose="02040502050405020303" pitchFamily="18" charset="0"/>
              </a:rPr>
              <a:t>Decision Tree </a:t>
            </a:r>
            <a:r>
              <a:rPr lang="en-US" sz="2000" i="0" dirty="0">
                <a:solidFill>
                  <a:schemeClr val="bg1"/>
                </a:solidFill>
                <a:effectLst/>
                <a:latin typeface="Georgia" panose="02040502050405020303" pitchFamily="18" charset="0"/>
              </a:rPr>
              <a:t>model is saying “I can predict risk of diabetes 73% of the time”</a:t>
            </a:r>
            <a:endParaRPr lang="en-CA" sz="2000" dirty="0">
              <a:solidFill>
                <a:schemeClr val="bg1"/>
              </a:solidFill>
              <a:latin typeface="Georgia" panose="02040502050405020303" pitchFamily="18" charset="0"/>
            </a:endParaRPr>
          </a:p>
        </p:txBody>
      </p:sp>
      <p:sp>
        <p:nvSpPr>
          <p:cNvPr id="17" name="TextBox 16">
            <a:extLst>
              <a:ext uri="{FF2B5EF4-FFF2-40B4-BE49-F238E27FC236}">
                <a16:creationId xmlns:a16="http://schemas.microsoft.com/office/drawing/2014/main" id="{3A5CA508-F8BA-AB50-3983-B759648EC65A}"/>
              </a:ext>
            </a:extLst>
          </p:cNvPr>
          <p:cNvSpPr txBox="1"/>
          <p:nvPr/>
        </p:nvSpPr>
        <p:spPr>
          <a:xfrm>
            <a:off x="1183832" y="5764515"/>
            <a:ext cx="3829791" cy="461665"/>
          </a:xfrm>
          <a:prstGeom prst="rect">
            <a:avLst/>
          </a:prstGeom>
          <a:noFill/>
        </p:spPr>
        <p:txBody>
          <a:bodyPr wrap="square" rtlCol="0">
            <a:spAutoFit/>
          </a:bodyPr>
          <a:lstStyle/>
          <a:p>
            <a:r>
              <a:rPr lang="en-CA" sz="2400" b="1" dirty="0">
                <a:latin typeface="Georgia" panose="02040502050405020303" pitchFamily="18" charset="0"/>
              </a:rPr>
              <a:t>Accuracy = 0.73</a:t>
            </a:r>
          </a:p>
        </p:txBody>
      </p:sp>
    </p:spTree>
    <p:extLst>
      <p:ext uri="{BB962C8B-B14F-4D97-AF65-F5344CB8AC3E}">
        <p14:creationId xmlns:p14="http://schemas.microsoft.com/office/powerpoint/2010/main" val="27172805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3163</TotalTime>
  <Words>2559</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Century Gothic</vt:lpstr>
      <vt:lpstr>Georgia</vt:lpstr>
      <vt:lpstr>Wingdings</vt:lpstr>
      <vt:lpstr>Wingdings 3</vt:lpstr>
      <vt:lpstr>Wisp</vt:lpstr>
      <vt:lpstr>Data 1200: Introduction to Data analytics Final Project </vt:lpstr>
      <vt:lpstr>Description of Problem</vt:lpstr>
      <vt:lpstr>Algorithms to be used for analysis</vt:lpstr>
      <vt:lpstr>Basic statistic of DataSet</vt:lpstr>
      <vt:lpstr>Key Insights- Mean</vt:lpstr>
      <vt:lpstr>Key Insights- Standard Deviation</vt:lpstr>
      <vt:lpstr>Confusion Matrix of  Support Vector Machine</vt:lpstr>
      <vt:lpstr>PowerPoint Presentation</vt:lpstr>
      <vt:lpstr>PowerPoint Presentation</vt:lpstr>
      <vt:lpstr>Classification Report of Support Vector Machine </vt:lpstr>
      <vt:lpstr>Classification Report of Logistic Regression </vt:lpstr>
      <vt:lpstr>Classification Report of Decision Tree </vt:lpstr>
      <vt:lpstr>Recommended Model- Logistic Regression Model</vt:lpstr>
      <vt:lpstr>Ways to help improve the performance of the Logistic Regression model </vt:lpstr>
      <vt:lpstr>Ways to help improve the performance of the Logistic Regression model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Shinde</dc:creator>
  <cp:lastModifiedBy>Shraddha Shinde</cp:lastModifiedBy>
  <cp:revision>244</cp:revision>
  <dcterms:created xsi:type="dcterms:W3CDTF">2022-08-12T19:00:18Z</dcterms:created>
  <dcterms:modified xsi:type="dcterms:W3CDTF">2022-08-15T00:05:33Z</dcterms:modified>
</cp:coreProperties>
</file>