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package.core-properties+xml" PartName="/docProps/core.xml"/>
  <Override ContentType="application/vnd.openxmlformats-officedocument.extended-properties+xml" PartName="/docProps/app.xml"/>
  <Default ContentType="image/jpeg" Extension="jpeg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1" Target="ppt/presentation.xml" Type="http://schemas.openxmlformats.org/officeDocument/2006/relationships/officeDocument"/>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embeddedFontLst>
    <p:embeddedFont>
      <p:font typeface="Quattrocento" panose="020F0502020204030204" pitchFamily="18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3332"/>
    <a:srgbClr val="61616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457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3" Target="../media/image2.jpeg" Type="http://schemas.openxmlformats.org/officeDocument/2006/relationships/image"/><Relationship Id="rId2" Target="../notesSlides/notesSlide1.xml" Type="http://schemas.openxmlformats.org/officeDocument/2006/relationships/notesSlide"/><Relationship Id="rId1" Target="../slideLayouts/slideLayout2.xml" Type="http://schemas.openxmlformats.org/officeDocument/2006/relationships/slideLayout"/><Relationship Id="rId4" Target="https://listwr.com/o7dQjj" TargetMode="External" Type="http://schemas.openxmlformats.org/officeDocument/2006/relationships/hyperlink"/></Relationships>
</file>

<file path=ppt/slides/_rels/slide10.xml.rels><?xml version="1.0" encoding="UTF-8" standalone="yes" ?><Relationships xmlns="http://schemas.openxmlformats.org/package/2006/relationships"><Relationship Id="rId3" Target="../media/image14.jpeg" Type="http://schemas.openxmlformats.org/officeDocument/2006/relationships/image"/><Relationship Id="rId2" Target="../notesSlides/notesSlide10.xml" Type="http://schemas.openxmlformats.org/officeDocument/2006/relationships/notesSlide"/><Relationship Id="rId1" Target="../slideLayouts/slideLayout11.xml" Type="http://schemas.openxmlformats.org/officeDocument/2006/relationships/slideLayout"/></Relationships>
</file>

<file path=ppt/slides/_rels/slide11.xml.rels><?xml version="1.0" encoding="UTF-8" standalone="yes" ?><Relationships xmlns="http://schemas.openxmlformats.org/package/2006/relationships"><Relationship Id="rId3" Target="../media/image15.jpeg" Type="http://schemas.openxmlformats.org/officeDocument/2006/relationships/image"/><Relationship Id="rId2" Target="../notesSlides/notesSlide11.xml" Type="http://schemas.openxmlformats.org/officeDocument/2006/relationships/notesSlide"/><Relationship Id="rId1" Target="../slideLayouts/slideLayout12.xml" Type="http://schemas.openxmlformats.org/officeDocument/2006/relationships/slideLayout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 ?><Relationships xmlns="http://schemas.openxmlformats.org/package/2006/relationships"><Relationship Id="rId3" Target="../media/image7.jpeg" Type="http://schemas.openxmlformats.org/officeDocument/2006/relationships/image"/><Relationship Id="rId2" Target="../notesSlides/notesSlide3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_rels/slide4.xml.rels><?xml version="1.0" encoding="UTF-8" standalone="yes" ?><Relationships xmlns="http://schemas.openxmlformats.org/package/2006/relationships"><Relationship Id="rId3" Target="../media/image8.jpeg" Type="http://schemas.openxmlformats.org/officeDocument/2006/relationships/image"/><Relationship Id="rId2" Target="../notesSlides/notesSlide4.xml" Type="http://schemas.openxmlformats.org/officeDocument/2006/relationships/notesSlide"/><Relationship Id="rId1" Target="../slideLayouts/slideLayout5.xml" Type="http://schemas.openxmlformats.org/officeDocument/2006/relationships/slideLayout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 ?><Relationships xmlns="http://schemas.openxmlformats.org/package/2006/relationships"><Relationship Id="rId3" Target="../media/image10.jpeg" Type="http://schemas.openxmlformats.org/officeDocument/2006/relationships/image"/><Relationship Id="rId2" Target="../notesSlides/notesSlide6.xml" Type="http://schemas.openxmlformats.org/officeDocument/2006/relationships/notesSlide"/><Relationship Id="rId1" Target="../slideLayouts/slideLayout7.xml" Type="http://schemas.openxmlformats.org/officeDocument/2006/relationships/slideLayout"/></Relationships>
</file>

<file path=ppt/slides/_rels/slide7.xml.rels><?xml version="1.0" encoding="UTF-8" standalone="yes" ?><Relationships xmlns="http://schemas.openxmlformats.org/package/2006/relationships"><Relationship Id="rId3" Target="../media/image11.jpeg" Type="http://schemas.openxmlformats.org/officeDocument/2006/relationships/image"/><Relationship Id="rId2" Target="../notesSlides/notesSlide7.xml" Type="http://schemas.openxmlformats.org/officeDocument/2006/relationships/notesSlide"/><Relationship Id="rId1" Target="../slideLayouts/slideLayout8.xml" Type="http://schemas.openxmlformats.org/officeDocument/2006/relationships/slideLayout"/></Relationships>
</file>

<file path=ppt/slides/_rels/slide8.xml.rels><?xml version="1.0" encoding="UTF-8" standalone="yes" ?><Relationships xmlns="http://schemas.openxmlformats.org/package/2006/relationships"><Relationship Id="rId3" Target="../media/image12.jpeg" Type="http://schemas.openxmlformats.org/officeDocument/2006/relationships/image"/><Relationship Id="rId2" Target="../notesSlides/notesSlide8.xml" Type="http://schemas.openxmlformats.org/officeDocument/2006/relationships/notesSlide"/><Relationship Id="rId1" Target="../slideLayouts/slideLayout9.xml" Type="http://schemas.openxmlformats.org/officeDocument/2006/relationships/slideLayout"/></Relationships>
</file>

<file path=ppt/slides/_rels/slide9.xml.rels><?xml version="1.0" encoding="UTF-8" standalone="yes" ?><Relationships xmlns="http://schemas.openxmlformats.org/package/2006/relationships"><Relationship Id="rId3" Target="../media/image13.jpeg" Type="http://schemas.openxmlformats.org/officeDocument/2006/relationships/image"/><Relationship Id="rId2" Target="../notesSlides/notesSlide9.xml" Type="http://schemas.openxmlformats.org/officeDocument/2006/relationships/notesSlide"/><Relationship Id="rId1" Target="../slideLayouts/slideLayout10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2035493"/>
            <a:ext cx="7468553" cy="2112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Energy Consumption Dashboarding using Snowflake &amp; Tableau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402183" y="4449604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By: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Shraddha Mali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6324124" y="5158740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Project Link: </a:t>
            </a:r>
            <a:r>
              <a:rPr lang="en-US" sz="1850" u="sng" dirty="0">
                <a:solidFill>
                  <a:srgbClr val="EF9C82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https://listwr.com/o7dQjj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6324124" y="5810964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Tools Used: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AWS , Snowflake, SQL, Tableau, Tableau Cloud</a:t>
            </a:r>
            <a:endParaRPr lang="en-US" sz="18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BCCC4-FFAA-9AFE-4C3D-B37382421C67}"/>
              </a:ext>
            </a:extLst>
          </p:cNvPr>
          <p:cNvSpPr txBox="1"/>
          <p:nvPr/>
        </p:nvSpPr>
        <p:spPr>
          <a:xfrm>
            <a:off x="12812751" y="7737005"/>
            <a:ext cx="1694986" cy="383024"/>
          </a:xfrm>
          <a:prstGeom prst="rect">
            <a:avLst/>
          </a:prstGeom>
          <a:solidFill>
            <a:srgbClr val="123332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2068473"/>
            <a:ext cx="4733330" cy="563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35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Challenges &amp; Learnings</a:t>
            </a:r>
            <a:endParaRPr lang="en-US" sz="3500" dirty="0"/>
          </a:p>
        </p:txBody>
      </p:sp>
      <p:sp>
        <p:nvSpPr>
          <p:cNvPr id="4" name="Text 1"/>
          <p:cNvSpPr/>
          <p:nvPr/>
        </p:nvSpPr>
        <p:spPr>
          <a:xfrm>
            <a:off x="837724" y="314027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Challenges: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837724" y="3731538"/>
            <a:ext cx="34423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Cloud integration setup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837724" y="4198263"/>
            <a:ext cx="34423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Trust policy configuration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4871561" y="314027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Learnings: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4871561" y="3731538"/>
            <a:ext cx="34423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Hands-on with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end-to-end cloud data pipelines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.</a:t>
            </a:r>
            <a:endParaRPr lang="en-US" sz="1850" dirty="0"/>
          </a:p>
        </p:txBody>
      </p:sp>
      <p:sp>
        <p:nvSpPr>
          <p:cNvPr id="9" name="Text 6"/>
          <p:cNvSpPr/>
          <p:nvPr/>
        </p:nvSpPr>
        <p:spPr>
          <a:xfrm>
            <a:off x="4871561" y="4581287"/>
            <a:ext cx="34423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Stronger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SQL + Tableau Cloud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skills.</a:t>
            </a:r>
            <a:endParaRPr lang="en-US" sz="1850" dirty="0"/>
          </a:p>
        </p:txBody>
      </p:sp>
      <p:sp>
        <p:nvSpPr>
          <p:cNvPr id="10" name="Text 7"/>
          <p:cNvSpPr/>
          <p:nvPr/>
        </p:nvSpPr>
        <p:spPr>
          <a:xfrm>
            <a:off x="4871561" y="5562719"/>
            <a:ext cx="34423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18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2775347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Conclusion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3838337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Successfully developed a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cloud-to-dashboard solution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for energy analytics.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837724" y="4688086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Showed that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integrating cloud platforms with BI tools delivers scalable, actionable insights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.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776526"/>
            <a:ext cx="4505920" cy="563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35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Executive Summary</a:t>
            </a:r>
            <a:endParaRPr lang="en-US" sz="3500" dirty="0"/>
          </a:p>
        </p:txBody>
      </p:sp>
      <p:sp>
        <p:nvSpPr>
          <p:cNvPr id="3" name="Shape 1"/>
          <p:cNvSpPr/>
          <p:nvPr/>
        </p:nvSpPr>
        <p:spPr>
          <a:xfrm>
            <a:off x="837724" y="1818561"/>
            <a:ext cx="6357818" cy="2697599"/>
          </a:xfrm>
          <a:prstGeom prst="roundRect">
            <a:avLst>
              <a:gd name="adj" fmla="val 1331"/>
            </a:avLst>
          </a:prstGeom>
          <a:solidFill>
            <a:srgbClr val="315251"/>
          </a:solidFill>
          <a:ln/>
        </p:spPr>
      </p:sp>
      <p:sp>
        <p:nvSpPr>
          <p:cNvPr id="4" name="Shape 2"/>
          <p:cNvSpPr/>
          <p:nvPr/>
        </p:nvSpPr>
        <p:spPr>
          <a:xfrm>
            <a:off x="1077039" y="2057876"/>
            <a:ext cx="718066" cy="718066"/>
          </a:xfrm>
          <a:prstGeom prst="roundRect">
            <a:avLst>
              <a:gd name="adj" fmla="val 12732932"/>
            </a:avLst>
          </a:prstGeom>
          <a:solidFill>
            <a:srgbClr val="EF9C82"/>
          </a:solidFill>
          <a:ln/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445" y="2214920"/>
            <a:ext cx="323136" cy="40386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77039" y="3015258"/>
            <a:ext cx="445960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End-to-End Data Analytics Pipeline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077039" y="3510796"/>
            <a:ext cx="58791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Developed an end-to-end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data analytics pipeline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for energy consumption analysis.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7434858" y="1818561"/>
            <a:ext cx="6357818" cy="2697599"/>
          </a:xfrm>
          <a:prstGeom prst="roundRect">
            <a:avLst>
              <a:gd name="adj" fmla="val 1331"/>
            </a:avLst>
          </a:prstGeom>
          <a:solidFill>
            <a:srgbClr val="315251"/>
          </a:solidFill>
          <a:ln/>
        </p:spPr>
      </p:sp>
      <p:sp>
        <p:nvSpPr>
          <p:cNvPr id="9" name="Shape 6"/>
          <p:cNvSpPr/>
          <p:nvPr/>
        </p:nvSpPr>
        <p:spPr>
          <a:xfrm>
            <a:off x="7674173" y="2057876"/>
            <a:ext cx="718066" cy="718066"/>
          </a:xfrm>
          <a:prstGeom prst="roundRect">
            <a:avLst>
              <a:gd name="adj" fmla="val 12732932"/>
            </a:avLst>
          </a:prstGeom>
          <a:solidFill>
            <a:srgbClr val="EF9C82"/>
          </a:solidFill>
          <a:ln/>
        </p:spPr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579" y="2214920"/>
            <a:ext cx="323136" cy="403860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7674173" y="3015258"/>
            <a:ext cx="3312081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Automated Data Ingestion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7674173" y="3510796"/>
            <a:ext cx="58791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Automated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data ingestion from AWS S3 → Snowflake → Tableau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.</a:t>
            </a:r>
            <a:endParaRPr lang="en-US" sz="1850" dirty="0"/>
          </a:p>
        </p:txBody>
      </p:sp>
      <p:sp>
        <p:nvSpPr>
          <p:cNvPr id="13" name="Shape 9"/>
          <p:cNvSpPr/>
          <p:nvPr/>
        </p:nvSpPr>
        <p:spPr>
          <a:xfrm>
            <a:off x="837724" y="4755475"/>
            <a:ext cx="6357818" cy="2697599"/>
          </a:xfrm>
          <a:prstGeom prst="roundRect">
            <a:avLst>
              <a:gd name="adj" fmla="val 1331"/>
            </a:avLst>
          </a:prstGeom>
          <a:solidFill>
            <a:srgbClr val="315251"/>
          </a:solidFill>
          <a:ln/>
        </p:spPr>
      </p:sp>
      <p:sp>
        <p:nvSpPr>
          <p:cNvPr id="14" name="Shape 10"/>
          <p:cNvSpPr/>
          <p:nvPr/>
        </p:nvSpPr>
        <p:spPr>
          <a:xfrm>
            <a:off x="1077039" y="4994791"/>
            <a:ext cx="718066" cy="718066"/>
          </a:xfrm>
          <a:prstGeom prst="roundRect">
            <a:avLst>
              <a:gd name="adj" fmla="val 12732932"/>
            </a:avLst>
          </a:prstGeom>
          <a:solidFill>
            <a:srgbClr val="EF9C82"/>
          </a:solidFill>
          <a:ln/>
        </p:spPr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4445" y="5151834"/>
            <a:ext cx="323136" cy="403860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1077039" y="595217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Dashboard Creation</a:t>
            </a:r>
            <a:endParaRPr lang="en-US" sz="2200" dirty="0"/>
          </a:p>
        </p:txBody>
      </p:sp>
      <p:sp>
        <p:nvSpPr>
          <p:cNvPr id="17" name="Text 12"/>
          <p:cNvSpPr/>
          <p:nvPr/>
        </p:nvSpPr>
        <p:spPr>
          <a:xfrm>
            <a:off x="1077039" y="6447711"/>
            <a:ext cx="58791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Created dashboards to track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monthly usage &amp; cost savings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across regions, countries, and energy sources.</a:t>
            </a:r>
            <a:endParaRPr lang="en-US" sz="1850" dirty="0"/>
          </a:p>
        </p:txBody>
      </p:sp>
      <p:sp>
        <p:nvSpPr>
          <p:cNvPr id="18" name="Shape 13"/>
          <p:cNvSpPr/>
          <p:nvPr/>
        </p:nvSpPr>
        <p:spPr>
          <a:xfrm>
            <a:off x="7434858" y="4755475"/>
            <a:ext cx="6357818" cy="2697599"/>
          </a:xfrm>
          <a:prstGeom prst="roundRect">
            <a:avLst>
              <a:gd name="adj" fmla="val 1331"/>
            </a:avLst>
          </a:prstGeom>
          <a:solidFill>
            <a:srgbClr val="315251"/>
          </a:solidFill>
          <a:ln/>
        </p:spPr>
      </p:sp>
      <p:sp>
        <p:nvSpPr>
          <p:cNvPr id="19" name="Shape 14"/>
          <p:cNvSpPr/>
          <p:nvPr/>
        </p:nvSpPr>
        <p:spPr>
          <a:xfrm>
            <a:off x="7674173" y="4994791"/>
            <a:ext cx="718066" cy="718066"/>
          </a:xfrm>
          <a:prstGeom prst="roundRect">
            <a:avLst>
              <a:gd name="adj" fmla="val 12732932"/>
            </a:avLst>
          </a:prstGeom>
          <a:solidFill>
            <a:srgbClr val="EF9C82"/>
          </a:solidFill>
          <a:ln/>
        </p:spPr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1579" y="5151834"/>
            <a:ext cx="323136" cy="403860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7674173" y="595217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Delivered Key Insights</a:t>
            </a:r>
            <a:endParaRPr lang="en-US" sz="2200" dirty="0"/>
          </a:p>
        </p:txBody>
      </p:sp>
      <p:sp>
        <p:nvSpPr>
          <p:cNvPr id="22" name="Text 16"/>
          <p:cNvSpPr/>
          <p:nvPr/>
        </p:nvSpPr>
        <p:spPr>
          <a:xfrm>
            <a:off x="7674173" y="6447711"/>
            <a:ext cx="58791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Delivered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insights on consumption patterns and savings by income level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.</a:t>
            </a:r>
            <a:endParaRPr lang="en-US" sz="18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97B4C0-FB00-6F6B-8155-4431308714D0}"/>
              </a:ext>
            </a:extLst>
          </p:cNvPr>
          <p:cNvSpPr txBox="1"/>
          <p:nvPr/>
        </p:nvSpPr>
        <p:spPr>
          <a:xfrm>
            <a:off x="12812751" y="7737005"/>
            <a:ext cx="1694986" cy="383024"/>
          </a:xfrm>
          <a:prstGeom prst="rect">
            <a:avLst/>
          </a:prstGeom>
          <a:solidFill>
            <a:srgbClr val="123332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3929539"/>
            <a:ext cx="6253401" cy="563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35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Problem Statement / Objective</a:t>
            </a:r>
            <a:endParaRPr lang="en-US" sz="3500" dirty="0"/>
          </a:p>
        </p:txBody>
      </p:sp>
      <p:sp>
        <p:nvSpPr>
          <p:cNvPr id="4" name="Text 1"/>
          <p:cNvSpPr/>
          <p:nvPr/>
        </p:nvSpPr>
        <p:spPr>
          <a:xfrm>
            <a:off x="837724" y="500133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Problem Statement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837724" y="5592604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Rising global energy demand requires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data-driven insights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for efficient resource usage.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837724" y="6442353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Lack of visibility into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regional, income-based, and source-wise consumption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.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7614761" y="500133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Objective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7614761" y="5592604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Build dashboards to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track, compare, and analyze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energy usage.</a:t>
            </a:r>
            <a:endParaRPr lang="en-US" sz="1850" dirty="0"/>
          </a:p>
        </p:txBody>
      </p:sp>
      <p:sp>
        <p:nvSpPr>
          <p:cNvPr id="9" name="Text 6"/>
          <p:cNvSpPr/>
          <p:nvPr/>
        </p:nvSpPr>
        <p:spPr>
          <a:xfrm>
            <a:off x="7614761" y="6442353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Identify patterns to improve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sustainability and cost-saving strategies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.</a:t>
            </a:r>
            <a:endParaRPr lang="en-US" sz="18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BC927B-8733-ACD6-6929-6D2ED67EF605}"/>
              </a:ext>
            </a:extLst>
          </p:cNvPr>
          <p:cNvSpPr txBox="1"/>
          <p:nvPr/>
        </p:nvSpPr>
        <p:spPr>
          <a:xfrm>
            <a:off x="12812751" y="7737005"/>
            <a:ext cx="1694986" cy="383024"/>
          </a:xfrm>
          <a:prstGeom prst="rect">
            <a:avLst/>
          </a:prstGeom>
          <a:solidFill>
            <a:srgbClr val="123332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2438876"/>
            <a:ext cx="4505920" cy="563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35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Dataset Description</a:t>
            </a:r>
            <a:endParaRPr lang="en-US" sz="3500" dirty="0"/>
          </a:p>
        </p:txBody>
      </p:sp>
      <p:sp>
        <p:nvSpPr>
          <p:cNvPr id="4" name="Text 1"/>
          <p:cNvSpPr/>
          <p:nvPr/>
        </p:nvSpPr>
        <p:spPr>
          <a:xfrm>
            <a:off x="6324124" y="3241477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Source: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Renewable Energy Usage dataset (CSV) uploaded to AWS S3.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6324124" y="4091226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Size: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 Approx. 1000+ data rows.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6324124" y="4557951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Key Fields: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Region, Country, Income Level, Energy Source, Monthly Usage, Cost Savings.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6324124" y="5407700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Data Type: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Time-series + categorical + numerical.</a:t>
            </a:r>
            <a:endParaRPr lang="en-US" sz="18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CEBFF-79C6-90D4-3D13-6B249B9166E3}"/>
              </a:ext>
            </a:extLst>
          </p:cNvPr>
          <p:cNvSpPr txBox="1"/>
          <p:nvPr/>
        </p:nvSpPr>
        <p:spPr>
          <a:xfrm>
            <a:off x="12812751" y="7737005"/>
            <a:ext cx="1694986" cy="383024"/>
          </a:xfrm>
          <a:prstGeom prst="rect">
            <a:avLst/>
          </a:prstGeom>
          <a:solidFill>
            <a:srgbClr val="123332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040969"/>
            <a:ext cx="4801433" cy="563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35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Data Pipeline Workflow</a:t>
            </a:r>
            <a:endParaRPr lang="en-US" sz="35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24" y="3142655"/>
            <a:ext cx="6185535" cy="266735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253934" y="5309346"/>
            <a:ext cx="2077267" cy="1649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50" dirty="0">
                <a:solidFill>
                  <a:srgbClr val="000000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Dashboarding &amp; Publish to Tableau</a:t>
            </a:r>
            <a:endParaRPr lang="en-US" sz="1250" dirty="0"/>
          </a:p>
        </p:txBody>
      </p:sp>
      <p:sp>
        <p:nvSpPr>
          <p:cNvPr id="5" name="Text 2"/>
          <p:cNvSpPr/>
          <p:nvPr/>
        </p:nvSpPr>
        <p:spPr>
          <a:xfrm>
            <a:off x="1253934" y="4691896"/>
            <a:ext cx="1320657" cy="1649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50" dirty="0">
                <a:solidFill>
                  <a:srgbClr val="000000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SQL Transform</a:t>
            </a:r>
            <a:endParaRPr lang="en-US" sz="1250" dirty="0"/>
          </a:p>
        </p:txBody>
      </p:sp>
      <p:sp>
        <p:nvSpPr>
          <p:cNvPr id="6" name="Text 3"/>
          <p:cNvSpPr/>
          <p:nvPr/>
        </p:nvSpPr>
        <p:spPr>
          <a:xfrm>
            <a:off x="1253934" y="4080683"/>
            <a:ext cx="1320657" cy="1649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50" dirty="0">
                <a:solidFill>
                  <a:srgbClr val="000000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Load to Snowflake</a:t>
            </a:r>
            <a:endParaRPr lang="en-US" sz="1250" dirty="0"/>
          </a:p>
        </p:txBody>
      </p:sp>
      <p:sp>
        <p:nvSpPr>
          <p:cNvPr id="7" name="Text 4"/>
          <p:cNvSpPr/>
          <p:nvPr/>
        </p:nvSpPr>
        <p:spPr>
          <a:xfrm>
            <a:off x="1253934" y="3463233"/>
            <a:ext cx="2226075" cy="1649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50" dirty="0">
                <a:solidFill>
                  <a:srgbClr val="000000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Ingest to S3 &amp; IAM role Configuration</a:t>
            </a:r>
            <a:endParaRPr lang="en-US" sz="1250" dirty="0"/>
          </a:p>
        </p:txBody>
      </p:sp>
      <p:sp>
        <p:nvSpPr>
          <p:cNvPr id="8" name="Text 5"/>
          <p:cNvSpPr/>
          <p:nvPr/>
        </p:nvSpPr>
        <p:spPr>
          <a:xfrm>
            <a:off x="7614761" y="308883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Font typeface="+mj-lt"/>
              <a:buAutoNum type="arabicPeriod"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Amazon S3 bucket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created for dataset storage.</a:t>
            </a:r>
            <a:endParaRPr lang="en-US" sz="1850" dirty="0"/>
          </a:p>
        </p:txBody>
      </p:sp>
      <p:sp>
        <p:nvSpPr>
          <p:cNvPr id="9" name="Text 6"/>
          <p:cNvSpPr/>
          <p:nvPr/>
        </p:nvSpPr>
        <p:spPr>
          <a:xfrm>
            <a:off x="7614761" y="3555563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Font typeface="+mj-lt"/>
              <a:buAutoNum type="arabicPeriod" startAt="2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Configured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IAM role &amp; trust policy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for Snowflake integration.</a:t>
            </a:r>
            <a:endParaRPr lang="en-US" sz="1850" dirty="0"/>
          </a:p>
        </p:txBody>
      </p:sp>
      <p:sp>
        <p:nvSpPr>
          <p:cNvPr id="10" name="Text 7"/>
          <p:cNvSpPr/>
          <p:nvPr/>
        </p:nvSpPr>
        <p:spPr>
          <a:xfrm>
            <a:off x="7614761" y="440531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Font typeface="+mj-lt"/>
              <a:buAutoNum type="arabicPeriod" startAt="3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Loaded dataset into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Snowflake SQL worksheet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.</a:t>
            </a:r>
            <a:endParaRPr lang="en-US" sz="1850" dirty="0"/>
          </a:p>
        </p:txBody>
      </p:sp>
      <p:sp>
        <p:nvSpPr>
          <p:cNvPr id="11" name="Text 8"/>
          <p:cNvSpPr/>
          <p:nvPr/>
        </p:nvSpPr>
        <p:spPr>
          <a:xfrm>
            <a:off x="7614761" y="487203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Font typeface="+mj-lt"/>
              <a:buAutoNum type="arabicPeriod" startAt="4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Performed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transformations in Snowflake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.</a:t>
            </a:r>
            <a:endParaRPr lang="en-US" sz="1850" dirty="0"/>
          </a:p>
        </p:txBody>
      </p:sp>
      <p:sp>
        <p:nvSpPr>
          <p:cNvPr id="12" name="Text 9"/>
          <p:cNvSpPr/>
          <p:nvPr/>
        </p:nvSpPr>
        <p:spPr>
          <a:xfrm>
            <a:off x="7614761" y="5338763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Font typeface="+mj-lt"/>
              <a:buAutoNum type="arabicPeriod" startAt="5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Connected data to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Tableau dashboards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&amp; published to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Tableau Cloud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.</a:t>
            </a:r>
            <a:endParaRPr lang="en-US" sz="18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1E5C73-F261-0485-D474-FCBBF77C58D2}"/>
              </a:ext>
            </a:extLst>
          </p:cNvPr>
          <p:cNvSpPr txBox="1"/>
          <p:nvPr/>
        </p:nvSpPr>
        <p:spPr>
          <a:xfrm>
            <a:off x="12812751" y="7737005"/>
            <a:ext cx="1694986" cy="383024"/>
          </a:xfrm>
          <a:prstGeom prst="rect">
            <a:avLst/>
          </a:prstGeom>
          <a:solidFill>
            <a:srgbClr val="123332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518047"/>
            <a:ext cx="4505920" cy="563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35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Data Transformations</a:t>
            </a:r>
            <a:endParaRPr lang="en-US" sz="3500" dirty="0"/>
          </a:p>
        </p:txBody>
      </p:sp>
      <p:sp>
        <p:nvSpPr>
          <p:cNvPr id="4" name="Shape 1"/>
          <p:cNvSpPr/>
          <p:nvPr/>
        </p:nvSpPr>
        <p:spPr>
          <a:xfrm>
            <a:off x="6324124" y="2350532"/>
            <a:ext cx="3614618" cy="2703552"/>
          </a:xfrm>
          <a:prstGeom prst="roundRect">
            <a:avLst>
              <a:gd name="adj" fmla="val 5412"/>
            </a:avLst>
          </a:prstGeom>
          <a:solidFill>
            <a:srgbClr val="123332"/>
          </a:solidFill>
          <a:ln w="30480">
            <a:solidFill>
              <a:srgbClr val="EF9C82"/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293644" y="2350532"/>
            <a:ext cx="121920" cy="2703552"/>
          </a:xfrm>
          <a:prstGeom prst="roundRect">
            <a:avLst>
              <a:gd name="adj" fmla="val 29451"/>
            </a:avLst>
          </a:prstGeom>
          <a:solidFill>
            <a:srgbClr val="EF9C82"/>
          </a:solidFill>
          <a:ln/>
        </p:spPr>
      </p:sp>
      <p:sp>
        <p:nvSpPr>
          <p:cNvPr id="6" name="Text 3"/>
          <p:cNvSpPr/>
          <p:nvPr/>
        </p:nvSpPr>
        <p:spPr>
          <a:xfrm>
            <a:off x="6685359" y="2620328"/>
            <a:ext cx="2983587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Adjusted Monthly Usage by Income Level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6685359" y="3467814"/>
            <a:ext cx="298358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EF9C82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+10%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(Low Income)</a:t>
            </a:r>
            <a:endParaRPr lang="en-US" sz="1850" dirty="0"/>
          </a:p>
        </p:txBody>
      </p:sp>
      <p:sp>
        <p:nvSpPr>
          <p:cNvPr id="8" name="Text 5"/>
          <p:cNvSpPr/>
          <p:nvPr/>
        </p:nvSpPr>
        <p:spPr>
          <a:xfrm>
            <a:off x="6685359" y="3934539"/>
            <a:ext cx="298358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EF9C82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+20%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(Middle Income)</a:t>
            </a:r>
            <a:endParaRPr lang="en-US" sz="1850" dirty="0"/>
          </a:p>
        </p:txBody>
      </p:sp>
      <p:sp>
        <p:nvSpPr>
          <p:cNvPr id="9" name="Text 6"/>
          <p:cNvSpPr/>
          <p:nvPr/>
        </p:nvSpPr>
        <p:spPr>
          <a:xfrm>
            <a:off x="6685359" y="4401264"/>
            <a:ext cx="298358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EF9C82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+30%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(High Income)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10178058" y="2350532"/>
            <a:ext cx="3614618" cy="2703552"/>
          </a:xfrm>
          <a:prstGeom prst="roundRect">
            <a:avLst>
              <a:gd name="adj" fmla="val 5412"/>
            </a:avLst>
          </a:prstGeom>
          <a:solidFill>
            <a:srgbClr val="123332"/>
          </a:solidFill>
          <a:ln w="30480">
            <a:solidFill>
              <a:srgbClr val="4A6B6A"/>
            </a:solidFill>
            <a:prstDash val="solid"/>
          </a:ln>
        </p:spPr>
      </p:sp>
      <p:sp>
        <p:nvSpPr>
          <p:cNvPr id="11" name="Shape 8"/>
          <p:cNvSpPr/>
          <p:nvPr/>
        </p:nvSpPr>
        <p:spPr>
          <a:xfrm>
            <a:off x="10147578" y="2350532"/>
            <a:ext cx="121920" cy="2703552"/>
          </a:xfrm>
          <a:prstGeom prst="roundRect">
            <a:avLst>
              <a:gd name="adj" fmla="val 29451"/>
            </a:avLst>
          </a:prstGeom>
          <a:solidFill>
            <a:srgbClr val="EF9C82"/>
          </a:solidFill>
          <a:ln/>
        </p:spPr>
      </p:sp>
      <p:sp>
        <p:nvSpPr>
          <p:cNvPr id="12" name="Text 9"/>
          <p:cNvSpPr/>
          <p:nvPr/>
        </p:nvSpPr>
        <p:spPr>
          <a:xfrm>
            <a:off x="10539293" y="2620328"/>
            <a:ext cx="2983587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Adjusted Cost Savings by Income Level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10539293" y="3467814"/>
            <a:ext cx="298358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EF9C82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–10%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(Low Income)</a:t>
            </a:r>
            <a:endParaRPr lang="en-US" sz="1850" dirty="0"/>
          </a:p>
        </p:txBody>
      </p:sp>
      <p:sp>
        <p:nvSpPr>
          <p:cNvPr id="14" name="Text 11"/>
          <p:cNvSpPr/>
          <p:nvPr/>
        </p:nvSpPr>
        <p:spPr>
          <a:xfrm>
            <a:off x="10539293" y="3934539"/>
            <a:ext cx="298358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EF9C82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–20%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(Middle Income)</a:t>
            </a:r>
            <a:endParaRPr lang="en-US" sz="1850" dirty="0"/>
          </a:p>
        </p:txBody>
      </p:sp>
      <p:sp>
        <p:nvSpPr>
          <p:cNvPr id="15" name="Text 12"/>
          <p:cNvSpPr/>
          <p:nvPr/>
        </p:nvSpPr>
        <p:spPr>
          <a:xfrm>
            <a:off x="10539293" y="4401264"/>
            <a:ext cx="298358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EF9C82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–30%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(High Income)</a:t>
            </a:r>
            <a:endParaRPr lang="en-US" sz="1850" dirty="0"/>
          </a:p>
        </p:txBody>
      </p:sp>
      <p:sp>
        <p:nvSpPr>
          <p:cNvPr id="16" name="Shape 13"/>
          <p:cNvSpPr/>
          <p:nvPr/>
        </p:nvSpPr>
        <p:spPr>
          <a:xfrm>
            <a:off x="6324124" y="5293400"/>
            <a:ext cx="7468553" cy="1418153"/>
          </a:xfrm>
          <a:prstGeom prst="roundRect">
            <a:avLst>
              <a:gd name="adj" fmla="val 10317"/>
            </a:avLst>
          </a:prstGeom>
          <a:solidFill>
            <a:srgbClr val="123332"/>
          </a:solidFill>
          <a:ln w="30480">
            <a:solidFill>
              <a:srgbClr val="4A6B6A"/>
            </a:solidFill>
            <a:prstDash val="solid"/>
          </a:ln>
        </p:spPr>
      </p:sp>
      <p:sp>
        <p:nvSpPr>
          <p:cNvPr id="17" name="Shape 14"/>
          <p:cNvSpPr/>
          <p:nvPr/>
        </p:nvSpPr>
        <p:spPr>
          <a:xfrm>
            <a:off x="6293644" y="5293400"/>
            <a:ext cx="121920" cy="1418153"/>
          </a:xfrm>
          <a:prstGeom prst="roundRect">
            <a:avLst>
              <a:gd name="adj" fmla="val 29451"/>
            </a:avLst>
          </a:prstGeom>
          <a:solidFill>
            <a:srgbClr val="EF9C82"/>
          </a:solidFill>
          <a:ln/>
        </p:spPr>
      </p:sp>
      <p:sp>
        <p:nvSpPr>
          <p:cNvPr id="18" name="Text 15"/>
          <p:cNvSpPr/>
          <p:nvPr/>
        </p:nvSpPr>
        <p:spPr>
          <a:xfrm>
            <a:off x="6685359" y="556319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Data Cleaning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6685359" y="6058733"/>
            <a:ext cx="683752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Cleaned missing values &amp; standardized fields.</a:t>
            </a:r>
            <a:endParaRPr lang="en-US" sz="18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77920-8C6E-A5B4-8F83-EBEF1CFD9BFE}"/>
              </a:ext>
            </a:extLst>
          </p:cNvPr>
          <p:cNvSpPr txBox="1"/>
          <p:nvPr/>
        </p:nvSpPr>
        <p:spPr>
          <a:xfrm>
            <a:off x="12812751" y="7737005"/>
            <a:ext cx="1694986" cy="383024"/>
          </a:xfrm>
          <a:prstGeom prst="rect">
            <a:avLst/>
          </a:prstGeom>
          <a:solidFill>
            <a:srgbClr val="123332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705922"/>
            <a:ext cx="4567595" cy="563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35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Dashboards &amp; Insights</a:t>
            </a:r>
            <a:endParaRPr lang="en-US" sz="3500" dirty="0"/>
          </a:p>
        </p:txBody>
      </p:sp>
      <p:sp>
        <p:nvSpPr>
          <p:cNvPr id="4" name="Text 1"/>
          <p:cNvSpPr/>
          <p:nvPr/>
        </p:nvSpPr>
        <p:spPr>
          <a:xfrm>
            <a:off x="6324124" y="1777722"/>
            <a:ext cx="3442335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Dashboard 1: Monthly Usage Analysis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6324124" y="2720935"/>
            <a:ext cx="34423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By Region, Country, Energy Source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6324124" y="3702368"/>
            <a:ext cx="34423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10357961" y="1777722"/>
            <a:ext cx="3442335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Dashboard 2: Cost Savings Analysis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10357961" y="2720935"/>
            <a:ext cx="34423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By Region, Country, Energy Source</a:t>
            </a:r>
            <a:endParaRPr lang="en-US" sz="1850" dirty="0"/>
          </a:p>
        </p:txBody>
      </p:sp>
      <p:sp>
        <p:nvSpPr>
          <p:cNvPr id="9" name="Text 6"/>
          <p:cNvSpPr/>
          <p:nvPr/>
        </p:nvSpPr>
        <p:spPr>
          <a:xfrm>
            <a:off x="6324124" y="4659749"/>
            <a:ext cx="3379470" cy="4223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Key Insights: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6324124" y="5441037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High-income regions show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higher consumption growth rates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.</a:t>
            </a:r>
            <a:endParaRPr lang="en-US" sz="1850" dirty="0"/>
          </a:p>
        </p:txBody>
      </p:sp>
      <p:sp>
        <p:nvSpPr>
          <p:cNvPr id="11" name="Text 8"/>
          <p:cNvSpPr/>
          <p:nvPr/>
        </p:nvSpPr>
        <p:spPr>
          <a:xfrm>
            <a:off x="6324124" y="5907762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Low-income groups achieve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better cost efficiency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per unit of energy.</a:t>
            </a:r>
            <a:endParaRPr lang="en-US" sz="1850" dirty="0"/>
          </a:p>
        </p:txBody>
      </p:sp>
      <p:sp>
        <p:nvSpPr>
          <p:cNvPr id="12" name="Text 9"/>
          <p:cNvSpPr/>
          <p:nvPr/>
        </p:nvSpPr>
        <p:spPr>
          <a:xfrm>
            <a:off x="6324124" y="6757511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Renewable adoption varies strongly by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region &amp; source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(e.g., solar/wind dominance).</a:t>
            </a:r>
            <a:endParaRPr lang="en-US" sz="18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2A0DB5-B7DA-0AE7-9AC0-0FF8BC3D6C6D}"/>
              </a:ext>
            </a:extLst>
          </p:cNvPr>
          <p:cNvSpPr txBox="1"/>
          <p:nvPr/>
        </p:nvSpPr>
        <p:spPr>
          <a:xfrm>
            <a:off x="12812751" y="7737005"/>
            <a:ext cx="1694986" cy="383024"/>
          </a:xfrm>
          <a:prstGeom prst="rect">
            <a:avLst/>
          </a:prstGeom>
          <a:solidFill>
            <a:srgbClr val="123332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004411"/>
            <a:ext cx="4505920" cy="563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35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Results :</a:t>
            </a:r>
            <a:endParaRPr lang="en-US" sz="35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24" y="2106097"/>
            <a:ext cx="8080891" cy="444103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510117" y="2076212"/>
            <a:ext cx="3832741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Scalable Cloud-Based Pipeline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9510117" y="2667476"/>
            <a:ext cx="4290060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Built a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scalable cloud-based pipeline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(S3 → Snowflake → Tableau Cloud).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9510117" y="3672840"/>
            <a:ext cx="2942749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Interactive Dashboards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9510117" y="4264104"/>
            <a:ext cx="4290060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Delivered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interactive dashboards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for energy stakeholders.</a:t>
            </a:r>
            <a:endParaRPr lang="en-US" sz="1850" dirty="0"/>
          </a:p>
        </p:txBody>
      </p:sp>
      <p:sp>
        <p:nvSpPr>
          <p:cNvPr id="8" name="Text 5"/>
          <p:cNvSpPr/>
          <p:nvPr/>
        </p:nvSpPr>
        <p:spPr>
          <a:xfrm>
            <a:off x="9510117" y="5269468"/>
            <a:ext cx="411277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Income-Based Demand Patterns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9510117" y="5860733"/>
            <a:ext cx="4290060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Insights highlight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income-based demand patterns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&amp;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optimization opportunities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.</a:t>
            </a:r>
            <a:endParaRPr lang="en-US" sz="18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0F2D72-110B-1288-C2E9-10E1E5B4B2D9}"/>
              </a:ext>
            </a:extLst>
          </p:cNvPr>
          <p:cNvSpPr txBox="1"/>
          <p:nvPr/>
        </p:nvSpPr>
        <p:spPr>
          <a:xfrm>
            <a:off x="12812751" y="7737005"/>
            <a:ext cx="1694986" cy="383024"/>
          </a:xfrm>
          <a:prstGeom prst="rect">
            <a:avLst/>
          </a:prstGeom>
          <a:solidFill>
            <a:srgbClr val="123332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647111"/>
            <a:ext cx="6722864" cy="563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35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Possible Impact &amp; Business Value</a:t>
            </a:r>
            <a:endParaRPr lang="en-US" sz="3500" dirty="0"/>
          </a:p>
        </p:txBody>
      </p:sp>
      <p:sp>
        <p:nvSpPr>
          <p:cNvPr id="4" name="Shape 1"/>
          <p:cNvSpPr/>
          <p:nvPr/>
        </p:nvSpPr>
        <p:spPr>
          <a:xfrm>
            <a:off x="6324124" y="2479596"/>
            <a:ext cx="3614618" cy="2123242"/>
          </a:xfrm>
          <a:prstGeom prst="roundRect">
            <a:avLst>
              <a:gd name="adj" fmla="val 27058"/>
            </a:avLst>
          </a:prstGeom>
          <a:solidFill>
            <a:srgbClr val="315251"/>
          </a:solidFill>
          <a:ln/>
        </p:spPr>
      </p:sp>
      <p:sp>
        <p:nvSpPr>
          <p:cNvPr id="5" name="Text 2"/>
          <p:cNvSpPr/>
          <p:nvPr/>
        </p:nvSpPr>
        <p:spPr>
          <a:xfrm>
            <a:off x="6563439" y="271891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Improved Visibility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63439" y="3214449"/>
            <a:ext cx="31359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Improved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visibility into renewable energy adoption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10178058" y="2479596"/>
            <a:ext cx="3614618" cy="2123242"/>
          </a:xfrm>
          <a:prstGeom prst="roundRect">
            <a:avLst>
              <a:gd name="adj" fmla="val 27058"/>
            </a:avLst>
          </a:prstGeom>
          <a:solidFill>
            <a:srgbClr val="315251"/>
          </a:solidFill>
          <a:ln/>
        </p:spPr>
      </p:sp>
      <p:sp>
        <p:nvSpPr>
          <p:cNvPr id="8" name="Text 5"/>
          <p:cNvSpPr/>
          <p:nvPr/>
        </p:nvSpPr>
        <p:spPr>
          <a:xfrm>
            <a:off x="10417373" y="2718911"/>
            <a:ext cx="2868454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Data-Driven Decisions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17373" y="3214449"/>
            <a:ext cx="313598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Supports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data-driven decisions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for governments &amp; energy companies.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6324124" y="4842153"/>
            <a:ext cx="7468553" cy="1740218"/>
          </a:xfrm>
          <a:prstGeom prst="roundRect">
            <a:avLst>
              <a:gd name="adj" fmla="val 33014"/>
            </a:avLst>
          </a:prstGeom>
          <a:solidFill>
            <a:srgbClr val="315251"/>
          </a:solidFill>
          <a:ln/>
        </p:spPr>
      </p:sp>
      <p:sp>
        <p:nvSpPr>
          <p:cNvPr id="11" name="Text 8"/>
          <p:cNvSpPr/>
          <p:nvPr/>
        </p:nvSpPr>
        <p:spPr>
          <a:xfrm>
            <a:off x="6563439" y="508146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Scalable Solution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63439" y="5577007"/>
            <a:ext cx="6989921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Scalable solution for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future datasets &amp; advanced analytics (e.g., ML forecasting)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.</a:t>
            </a:r>
            <a:endParaRPr lang="en-US" sz="18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C3A403-78C8-0502-3E0D-19C466B62433}"/>
              </a:ext>
            </a:extLst>
          </p:cNvPr>
          <p:cNvSpPr txBox="1"/>
          <p:nvPr/>
        </p:nvSpPr>
        <p:spPr>
          <a:xfrm>
            <a:off x="12812751" y="7737005"/>
            <a:ext cx="1694986" cy="383024"/>
          </a:xfrm>
          <a:prstGeom prst="rect">
            <a:avLst/>
          </a:prstGeom>
          <a:solidFill>
            <a:srgbClr val="123332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543</Words>
  <Application>Microsoft Office PowerPoint</Application>
  <PresentationFormat>Custom</PresentationFormat>
  <Paragraphs>90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Quattrocento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shraddha Mali</cp:lastModifiedBy>
  <cp:revision>2</cp:revision>
  <dcterms:created xsi:type="dcterms:W3CDTF">2025-08-17T18:40:53Z</dcterms:created>
  <dcterms:modified xsi:type="dcterms:W3CDTF">2025-08-17T18:47:46Z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334725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S10.9.0</vt:lpwstr>
  </property>
</Properties>
</file>