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Epilogue" panose="020B0604020202020204" charset="0"/>
      <p:regular r:id="rId14"/>
    </p:embeddedFont>
    <p:embeddedFont>
      <p:font typeface="Fraunces Medium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E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09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910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Agricultural Data Analytics Dashboarding using Snowflake &amp; Power BI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8575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Presented By: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Shraddha Mali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47556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Tools Used: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AWS S3, Snowflake, SQL, Power BI</a:t>
            </a:r>
            <a:endParaRPr lang="en-US" sz="17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22033-0A17-2AAB-36F4-E6FDDDED228A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7559"/>
            <a:ext cx="3976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Impact &amp; Business Value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2646640"/>
            <a:ext cx="4196358" cy="1887260"/>
          </a:xfrm>
          <a:prstGeom prst="roundRect">
            <a:avLst>
              <a:gd name="adj" fmla="val 7752"/>
            </a:avLst>
          </a:prstGeom>
          <a:solidFill>
            <a:srgbClr val="080E26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616160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5" name="Shape 3"/>
          <p:cNvSpPr/>
          <p:nvPr/>
        </p:nvSpPr>
        <p:spPr>
          <a:xfrm>
            <a:off x="2551688" y="230647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C98CA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761" y="2476619"/>
            <a:ext cx="272177" cy="34016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1084" y="3213616"/>
            <a:ext cx="368177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Helps farmers and policymakers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optimize crop planning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8" name="Shape 5"/>
          <p:cNvSpPr/>
          <p:nvPr/>
        </p:nvSpPr>
        <p:spPr>
          <a:xfrm>
            <a:off x="5216962" y="2646640"/>
            <a:ext cx="4196358" cy="1887260"/>
          </a:xfrm>
          <a:prstGeom prst="roundRect">
            <a:avLst>
              <a:gd name="adj" fmla="val 7752"/>
            </a:avLst>
          </a:prstGeom>
          <a:solidFill>
            <a:srgbClr val="080E26"/>
          </a:solidFill>
          <a:ln/>
        </p:spPr>
      </p:sp>
      <p:sp>
        <p:nvSpPr>
          <p:cNvPr id="9" name="Shape 6"/>
          <p:cNvSpPr/>
          <p:nvPr/>
        </p:nvSpPr>
        <p:spPr>
          <a:xfrm>
            <a:off x="5216962" y="2616160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10" name="Shape 7"/>
          <p:cNvSpPr/>
          <p:nvPr/>
        </p:nvSpPr>
        <p:spPr>
          <a:xfrm>
            <a:off x="6974860" y="230647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C98CA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933" y="2476619"/>
            <a:ext cx="272177" cy="340162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474256" y="3213616"/>
            <a:ext cx="368177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Provides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climate-based insights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 for agricultural strategies.</a:t>
            </a:r>
            <a:endParaRPr lang="en-US" sz="2200" dirty="0"/>
          </a:p>
        </p:txBody>
      </p:sp>
      <p:sp>
        <p:nvSpPr>
          <p:cNvPr id="13" name="Shape 9"/>
          <p:cNvSpPr/>
          <p:nvPr/>
        </p:nvSpPr>
        <p:spPr>
          <a:xfrm>
            <a:off x="9640133" y="2646640"/>
            <a:ext cx="4196358" cy="1887260"/>
          </a:xfrm>
          <a:prstGeom prst="roundRect">
            <a:avLst>
              <a:gd name="adj" fmla="val 7752"/>
            </a:avLst>
          </a:prstGeom>
          <a:solidFill>
            <a:srgbClr val="080E26"/>
          </a:solidFill>
          <a:ln/>
        </p:spPr>
      </p:sp>
      <p:sp>
        <p:nvSpPr>
          <p:cNvPr id="14" name="Shape 10"/>
          <p:cNvSpPr/>
          <p:nvPr/>
        </p:nvSpPr>
        <p:spPr>
          <a:xfrm>
            <a:off x="9640133" y="2616160"/>
            <a:ext cx="4196358" cy="121920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15" name="Shape 11"/>
          <p:cNvSpPr/>
          <p:nvPr/>
        </p:nvSpPr>
        <p:spPr>
          <a:xfrm>
            <a:off x="11398032" y="2306479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C98CA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2105" y="2476619"/>
            <a:ext cx="272177" cy="340162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897427" y="3213616"/>
            <a:ext cx="368177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Scalable pipeline for future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real-time agricultural datasets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793790" y="487406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Learnings</a:t>
            </a:r>
            <a:endParaRPr lang="en-US" sz="2650" dirty="0"/>
          </a:p>
        </p:txBody>
      </p:sp>
      <p:sp>
        <p:nvSpPr>
          <p:cNvPr id="19" name="Shape 14"/>
          <p:cNvSpPr/>
          <p:nvPr/>
        </p:nvSpPr>
        <p:spPr>
          <a:xfrm>
            <a:off x="793790" y="56395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878860" y="56820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21" name="Text 16"/>
          <p:cNvSpPr/>
          <p:nvPr/>
        </p:nvSpPr>
        <p:spPr>
          <a:xfrm>
            <a:off x="1530906" y="5713214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Practical experience with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AWS–Snowflake–Power BI integration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22" name="Shape 17"/>
          <p:cNvSpPr/>
          <p:nvPr/>
        </p:nvSpPr>
        <p:spPr>
          <a:xfrm>
            <a:off x="5235893" y="56395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3" name="Text 18"/>
          <p:cNvSpPr/>
          <p:nvPr/>
        </p:nvSpPr>
        <p:spPr>
          <a:xfrm>
            <a:off x="5320963" y="56820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24" name="Text 19"/>
          <p:cNvSpPr/>
          <p:nvPr/>
        </p:nvSpPr>
        <p:spPr>
          <a:xfrm>
            <a:off x="5973008" y="571321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Building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transformation logic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agricultural datasets.</a:t>
            </a:r>
            <a:endParaRPr lang="en-US" sz="1750" dirty="0"/>
          </a:p>
        </p:txBody>
      </p:sp>
      <p:sp>
        <p:nvSpPr>
          <p:cNvPr id="25" name="Shape 20"/>
          <p:cNvSpPr/>
          <p:nvPr/>
        </p:nvSpPr>
        <p:spPr>
          <a:xfrm>
            <a:off x="9677995" y="56395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6" name="Text 21"/>
          <p:cNvSpPr/>
          <p:nvPr/>
        </p:nvSpPr>
        <p:spPr>
          <a:xfrm>
            <a:off x="9763065" y="56820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27" name="Text 22"/>
          <p:cNvSpPr/>
          <p:nvPr/>
        </p:nvSpPr>
        <p:spPr>
          <a:xfrm>
            <a:off x="10415111" y="571321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Designing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domain-specific dashboards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agriculture.</a:t>
            </a:r>
            <a:endParaRPr lang="en-US" sz="17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F29D5E-1671-5C82-4410-51AB332F80D0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Conclusion: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51590"/>
            <a:ext cx="3785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Built a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cloud-to-dashboard analytics solution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agriculture.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0051256" y="3970139"/>
            <a:ext cx="378535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Proved that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integrating cloud platforms with BI tools provides actionable insights for farming decisions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719423" y="475845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DD875-F5FF-191E-50D8-F1B6959C77F7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84834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Executive Summary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33637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3441621"/>
            <a:ext cx="564249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Built an </a:t>
            </a:r>
            <a:r>
              <a:rPr lang="en-US" sz="2200" dirty="0">
                <a:solidFill>
                  <a:srgbClr val="8C98CA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end-to-end analytics pipeline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 for agricultural data.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56884" y="33637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194000" y="3441621"/>
            <a:ext cx="56426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Automated </a:t>
            </a:r>
            <a:r>
              <a:rPr lang="en-US" sz="2200" dirty="0">
                <a:solidFill>
                  <a:srgbClr val="8C98CA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ingestion from AWS S3 → Snowflake → Power BI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46039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530906" y="4681776"/>
            <a:ext cx="5642491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Created dashboards for </a:t>
            </a:r>
            <a:r>
              <a:rPr lang="en-US" sz="2200" dirty="0">
                <a:solidFill>
                  <a:srgbClr val="8C98CA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rainfall, temperature, humidity, and crop yield analysis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56884" y="46039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194000" y="4681776"/>
            <a:ext cx="56426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Delivered actionable insights for </a:t>
            </a:r>
            <a:r>
              <a:rPr lang="en-US" sz="2200" dirty="0">
                <a:solidFill>
                  <a:srgbClr val="8C98CA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year, location, crop, and seasonal trends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E417E2-B983-7413-7107-523156FC347D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15991"/>
            <a:ext cx="499633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Problem Statement / Objective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30949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Agricultural productivity is highly dependent on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climate factors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371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Lack of visibility into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how rainfall, temperature, and humidity affect yield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551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Objective: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93790" y="4773216"/>
            <a:ext cx="6407944" cy="1240393"/>
          </a:xfrm>
          <a:prstGeom prst="roundRect">
            <a:avLst>
              <a:gd name="adj" fmla="val 11795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63310" y="4773216"/>
            <a:ext cx="121920" cy="1240393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8" name="Text 6"/>
          <p:cNvSpPr/>
          <p:nvPr/>
        </p:nvSpPr>
        <p:spPr>
          <a:xfrm>
            <a:off x="1142524" y="5030510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Build dashboards to analyze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yearly, seasonal, and regional agricultural trends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4773216"/>
            <a:ext cx="6408063" cy="1240393"/>
          </a:xfrm>
          <a:prstGeom prst="roundRect">
            <a:avLst>
              <a:gd name="adj" fmla="val 11795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98067" y="4773216"/>
            <a:ext cx="121920" cy="1240393"/>
          </a:xfrm>
          <a:prstGeom prst="roundRect">
            <a:avLst>
              <a:gd name="adj" fmla="val 78139"/>
            </a:avLst>
          </a:prstGeom>
          <a:solidFill>
            <a:srgbClr val="8C98CA"/>
          </a:solidFill>
          <a:ln/>
        </p:spPr>
      </p:sp>
      <p:sp>
        <p:nvSpPr>
          <p:cNvPr id="11" name="Text 9"/>
          <p:cNvSpPr/>
          <p:nvPr/>
        </p:nvSpPr>
        <p:spPr>
          <a:xfrm>
            <a:off x="7777282" y="5030510"/>
            <a:ext cx="580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Provide insights to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support better farming and policy decisions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64EA1-ECA2-B1AC-CEC3-7FD8FBFB88DA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6647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Dataset Description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6755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Source: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data_season dataset uploaded to AWS S3.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1177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Dataset Size: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3,158 rows × 12 columns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208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Key Fields: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7193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Year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year of data record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615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Location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city/region of cultivation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037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Area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cultivated land area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0459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Rainfall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annual rainfall (mm)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881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Temperature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average temperature (°C)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9303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Soil type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type of soil in the region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37193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Irrigation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irrigation method used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1615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Yeilds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crop yield (quantity produced)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460379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Humidity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average humidity (%)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99521" y="50459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Crops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crop cultivated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99521" y="54881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Price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market price of crop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599521" y="593038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Season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– agricultural season (e.g., Kharif, Rabi, etc.)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93790" y="66277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Type: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Combination of </a:t>
            </a: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time-series, categorical, and numerical data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93790" y="70699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Focus Variables for Analysis:</a:t>
            </a: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Rainfall, Temperature, Humidity, Yield, Crop, and Season.</a:t>
            </a:r>
            <a:endParaRPr lang="en-US" sz="17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3787F9-D6A9-D082-2AF6-41ECF51F307E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0190" y="577334"/>
            <a:ext cx="2774871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Pipeline Workflow</a:t>
            </a:r>
            <a:endParaRPr lang="en-US" sz="1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282" y="1208603"/>
            <a:ext cx="6299716" cy="2363867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238" y="1810723"/>
            <a:ext cx="325395" cy="3253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255331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Visualise</a:t>
            </a:r>
            <a:endParaRPr lang="en-US" sz="1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3985" y="1811333"/>
            <a:ext cx="325396" cy="32539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057876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Analyse</a:t>
            </a:r>
            <a:endParaRPr lang="en-US" sz="13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3038" y="1811333"/>
            <a:ext cx="325395" cy="32539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866928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Transform</a:t>
            </a:r>
            <a:endParaRPr lang="en-US" sz="13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2090" y="1811333"/>
            <a:ext cx="325395" cy="32539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675980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Validate</a:t>
            </a:r>
            <a:endParaRPr lang="en-US" sz="1350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4634" y="1811333"/>
            <a:ext cx="325396" cy="325396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4459001" y="2998620"/>
            <a:ext cx="950155" cy="18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Ingest</a:t>
            </a:r>
            <a:endParaRPr lang="en-US" sz="1350" dirty="0"/>
          </a:p>
        </p:txBody>
      </p:sp>
      <p:pic>
        <p:nvPicPr>
          <p:cNvPr id="1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190" y="3755708"/>
            <a:ext cx="4496633" cy="651629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733068" y="4570214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Uploaded dataset to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Amazon S3 bucket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250" dirty="0"/>
          </a:p>
        </p:txBody>
      </p:sp>
      <p:pic>
        <p:nvPicPr>
          <p:cNvPr id="16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66824" y="3755708"/>
            <a:ext cx="4496633" cy="651629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5229701" y="4570214"/>
            <a:ext cx="4170878" cy="521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Configured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IAM role &amp; trust policy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for Snowflake integration.</a:t>
            </a:r>
            <a:endParaRPr lang="en-US" sz="1250" dirty="0"/>
          </a:p>
        </p:txBody>
      </p:sp>
      <p:sp>
        <p:nvSpPr>
          <p:cNvPr id="18" name="Text 8"/>
          <p:cNvSpPr/>
          <p:nvPr/>
        </p:nvSpPr>
        <p:spPr>
          <a:xfrm>
            <a:off x="5229701" y="5188982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19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3457" y="3755708"/>
            <a:ext cx="4496753" cy="651629"/>
          </a:xfrm>
          <a:prstGeom prst="rect">
            <a:avLst/>
          </a:prstGeom>
        </p:spPr>
      </p:pic>
      <p:sp>
        <p:nvSpPr>
          <p:cNvPr id="20" name="Text 9"/>
          <p:cNvSpPr/>
          <p:nvPr/>
        </p:nvSpPr>
        <p:spPr>
          <a:xfrm>
            <a:off x="9726335" y="4570214"/>
            <a:ext cx="417099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Loaded dataset into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Snowflake SQL worksheet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250" dirty="0"/>
          </a:p>
        </p:txBody>
      </p:sp>
      <p:sp>
        <p:nvSpPr>
          <p:cNvPr id="21" name="Text 10"/>
          <p:cNvSpPr/>
          <p:nvPr/>
        </p:nvSpPr>
        <p:spPr>
          <a:xfrm>
            <a:off x="9726335" y="4928473"/>
            <a:ext cx="417099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190" y="5612368"/>
            <a:ext cx="4496633" cy="651629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733068" y="6426875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Performed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 transformations in Snowflake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250" dirty="0"/>
          </a:p>
        </p:txBody>
      </p:sp>
      <p:sp>
        <p:nvSpPr>
          <p:cNvPr id="24" name="Text 12"/>
          <p:cNvSpPr/>
          <p:nvPr/>
        </p:nvSpPr>
        <p:spPr>
          <a:xfrm>
            <a:off x="733068" y="6785134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66824" y="5612368"/>
            <a:ext cx="4496633" cy="651629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5229701" y="6426875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50"/>
              </a:lnSpc>
              <a:buSzPct val="100000"/>
              <a:buFont typeface="+mj-lt"/>
              <a:buAutoNum type="arabicPeriod"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Connected transformed data to </a:t>
            </a:r>
            <a:r>
              <a:rPr lang="en-US" sz="125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Power BI</a:t>
            </a: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.</a:t>
            </a:r>
            <a:endParaRPr lang="en-US" sz="1250" dirty="0"/>
          </a:p>
        </p:txBody>
      </p:sp>
      <p:sp>
        <p:nvSpPr>
          <p:cNvPr id="27" name="Text 14"/>
          <p:cNvSpPr/>
          <p:nvPr/>
        </p:nvSpPr>
        <p:spPr>
          <a:xfrm>
            <a:off x="5229701" y="6785134"/>
            <a:ext cx="417087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pic>
        <p:nvPicPr>
          <p:cNvPr id="28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63457" y="5612368"/>
            <a:ext cx="4496753" cy="651629"/>
          </a:xfrm>
          <a:prstGeom prst="rect">
            <a:avLst/>
          </a:prstGeom>
        </p:spPr>
      </p:pic>
      <p:sp>
        <p:nvSpPr>
          <p:cNvPr id="29" name="Text 15"/>
          <p:cNvSpPr/>
          <p:nvPr/>
        </p:nvSpPr>
        <p:spPr>
          <a:xfrm>
            <a:off x="9726335" y="6426875"/>
            <a:ext cx="417099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Build PowerBI dashboards &amp; Published to Service.</a:t>
            </a:r>
            <a:endParaRPr lang="en-US" sz="1250" dirty="0"/>
          </a:p>
        </p:txBody>
      </p:sp>
      <p:sp>
        <p:nvSpPr>
          <p:cNvPr id="30" name="Text 16"/>
          <p:cNvSpPr/>
          <p:nvPr/>
        </p:nvSpPr>
        <p:spPr>
          <a:xfrm>
            <a:off x="9726335" y="6785134"/>
            <a:ext cx="4170998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31" name="Text 17"/>
          <p:cNvSpPr/>
          <p:nvPr/>
        </p:nvSpPr>
        <p:spPr>
          <a:xfrm>
            <a:off x="570190" y="7391757"/>
            <a:ext cx="13490019" cy="260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endParaRPr lang="en-US" sz="125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95206F-ADCB-F1F1-EB9D-04D6DDEF5743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55783"/>
            <a:ext cx="360187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Transformations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793790" y="3334703"/>
            <a:ext cx="4196358" cy="2439114"/>
          </a:xfrm>
          <a:prstGeom prst="roundRect">
            <a:avLst>
              <a:gd name="adj" fmla="val 39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8224" y="3569137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8C98CA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390" y="3717965"/>
            <a:ext cx="306110" cy="3826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4476393"/>
            <a:ext cx="37274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Created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year categories (Y1, Y2, Y3)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 based on year levels.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5216962" y="3334703"/>
            <a:ext cx="4196358" cy="2439114"/>
          </a:xfrm>
          <a:prstGeom prst="roundRect">
            <a:avLst>
              <a:gd name="adj" fmla="val 39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5451396" y="3569137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8C98CA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562" y="3717965"/>
            <a:ext cx="306110" cy="38266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451396" y="4476393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Added </a:t>
            </a:r>
            <a:r>
              <a:rPr lang="en-US" sz="220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Rainfall Groups</a:t>
            </a: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: Low, Medium, High.</a:t>
            </a:r>
            <a:endParaRPr lang="en-US" sz="2200" dirty="0"/>
          </a:p>
        </p:txBody>
      </p:sp>
      <p:sp>
        <p:nvSpPr>
          <p:cNvPr id="11" name="Shape 7"/>
          <p:cNvSpPr/>
          <p:nvPr/>
        </p:nvSpPr>
        <p:spPr>
          <a:xfrm>
            <a:off x="9640133" y="3334703"/>
            <a:ext cx="4196358" cy="2439114"/>
          </a:xfrm>
          <a:prstGeom prst="roundRect">
            <a:avLst>
              <a:gd name="adj" fmla="val 3906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2" name="Shape 8"/>
          <p:cNvSpPr/>
          <p:nvPr/>
        </p:nvSpPr>
        <p:spPr>
          <a:xfrm>
            <a:off x="9874568" y="3569137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8C98CA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1734" y="3717965"/>
            <a:ext cx="306110" cy="38266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874568" y="4476393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Cleaned missing values and standardized data fields.</a:t>
            </a:r>
            <a:endParaRPr lang="en-US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29E0-8B1D-F6CF-6575-3EF3BC67A2F0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86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Dashboards 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08453"/>
            <a:ext cx="6380559" cy="359056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754172"/>
            <a:ext cx="63805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Trends across years, crops, and locations.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6196370"/>
            <a:ext cx="63805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Grouped into low, medium, high rainfall levels.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372" y="1908453"/>
            <a:ext cx="6108740" cy="34194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35372" y="5583079"/>
            <a:ext cx="610874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Seasonal &amp; regional variations in crop conditions.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68937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09B0B-A1CA-9C7E-D758-7E5E0736421E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338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Dashboards </a:t>
            </a:r>
            <a:endParaRPr lang="en-US" sz="2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308979"/>
            <a:ext cx="6244709" cy="348686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0509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Gives Insight on Effect of humidity on yield patterns.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2308979"/>
            <a:ext cx="6244709" cy="348686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599521" y="605099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Yield comparison by year, location, season, and crop type.</a:t>
            </a:r>
            <a:endParaRPr lang="en-US" sz="17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D93634-F0BA-8F97-B851-789052FC7D6D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4858" y="602456"/>
            <a:ext cx="3277910" cy="409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Results</a:t>
            </a:r>
            <a:endParaRPr lang="en-US" sz="2550" dirty="0"/>
          </a:p>
        </p:txBody>
      </p:sp>
      <p:sp>
        <p:nvSpPr>
          <p:cNvPr id="3" name="Shape 1"/>
          <p:cNvSpPr/>
          <p:nvPr/>
        </p:nvSpPr>
        <p:spPr>
          <a:xfrm>
            <a:off x="764858" y="1449110"/>
            <a:ext cx="13100685" cy="1817608"/>
          </a:xfrm>
          <a:prstGeom prst="roundRect">
            <a:avLst>
              <a:gd name="adj" fmla="val 5050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2478" y="1456730"/>
            <a:ext cx="4361736" cy="1802368"/>
          </a:xfrm>
          <a:prstGeom prst="roundRect">
            <a:avLst>
              <a:gd name="adj" fmla="val 5092"/>
            </a:avLst>
          </a:prstGeom>
          <a:solidFill>
            <a:srgbClr val="283157"/>
          </a:solidFill>
          <a:ln/>
        </p:spPr>
      </p:sp>
      <p:sp>
        <p:nvSpPr>
          <p:cNvPr id="5" name="Text 3"/>
          <p:cNvSpPr/>
          <p:nvPr/>
        </p:nvSpPr>
        <p:spPr>
          <a:xfrm>
            <a:off x="990957" y="1675209"/>
            <a:ext cx="3596997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Successfully integrated </a:t>
            </a:r>
            <a:r>
              <a:rPr lang="en-US" sz="215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AWS S3 → Snowflake → Power BI</a:t>
            </a: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150" dirty="0"/>
          </a:p>
        </p:txBody>
      </p:sp>
      <p:sp>
        <p:nvSpPr>
          <p:cNvPr id="6" name="Shape 4"/>
          <p:cNvSpPr/>
          <p:nvPr/>
        </p:nvSpPr>
        <p:spPr>
          <a:xfrm>
            <a:off x="5134213" y="1456730"/>
            <a:ext cx="4361855" cy="1802368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7" name="Shape 5"/>
          <p:cNvSpPr/>
          <p:nvPr/>
        </p:nvSpPr>
        <p:spPr>
          <a:xfrm>
            <a:off x="5134213" y="1456730"/>
            <a:ext cx="30480" cy="1802368"/>
          </a:xfrm>
          <a:prstGeom prst="roundRect">
            <a:avLst>
              <a:gd name="adj" fmla="val 301125"/>
            </a:avLst>
          </a:prstGeom>
          <a:solidFill>
            <a:srgbClr val="414A70"/>
          </a:solidFill>
          <a:ln/>
        </p:spPr>
      </p:sp>
      <p:sp>
        <p:nvSpPr>
          <p:cNvPr id="8" name="Text 6"/>
          <p:cNvSpPr/>
          <p:nvPr/>
        </p:nvSpPr>
        <p:spPr>
          <a:xfrm>
            <a:off x="5680472" y="1675209"/>
            <a:ext cx="3269337" cy="1365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Built </a:t>
            </a:r>
            <a:r>
              <a:rPr lang="en-US" sz="215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interactive dashboards</a:t>
            </a: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 for rainfall, temperature, humidity, and yield.</a:t>
            </a:r>
            <a:endParaRPr lang="en-US" sz="2150" dirty="0"/>
          </a:p>
        </p:txBody>
      </p:sp>
      <p:sp>
        <p:nvSpPr>
          <p:cNvPr id="9" name="Shape 7"/>
          <p:cNvSpPr/>
          <p:nvPr/>
        </p:nvSpPr>
        <p:spPr>
          <a:xfrm>
            <a:off x="4861084" y="2084784"/>
            <a:ext cx="546259" cy="546259"/>
          </a:xfrm>
          <a:prstGeom prst="roundRect">
            <a:avLst>
              <a:gd name="adj" fmla="val 16802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648" y="2187178"/>
            <a:ext cx="273129" cy="341352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9496068" y="1456730"/>
            <a:ext cx="4361855" cy="1802368"/>
          </a:xfrm>
          <a:prstGeom prst="rect">
            <a:avLst/>
          </a:prstGeom>
          <a:solidFill>
            <a:srgbClr val="283157"/>
          </a:solidFill>
          <a:ln/>
        </p:spPr>
      </p:sp>
      <p:sp>
        <p:nvSpPr>
          <p:cNvPr id="12" name="Shape 9"/>
          <p:cNvSpPr/>
          <p:nvPr/>
        </p:nvSpPr>
        <p:spPr>
          <a:xfrm>
            <a:off x="9496068" y="1456730"/>
            <a:ext cx="30480" cy="1802368"/>
          </a:xfrm>
          <a:prstGeom prst="roundRect">
            <a:avLst>
              <a:gd name="adj" fmla="val 301125"/>
            </a:avLst>
          </a:prstGeom>
          <a:solidFill>
            <a:srgbClr val="414A70"/>
          </a:solidFill>
          <a:ln/>
        </p:spPr>
      </p:sp>
      <p:sp>
        <p:nvSpPr>
          <p:cNvPr id="13" name="Text 10"/>
          <p:cNvSpPr/>
          <p:nvPr/>
        </p:nvSpPr>
        <p:spPr>
          <a:xfrm>
            <a:off x="10042327" y="1675209"/>
            <a:ext cx="3597116" cy="1024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Discovered </a:t>
            </a:r>
            <a:r>
              <a:rPr lang="en-US" sz="2150" b="1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relationships between climate factors and agricultural output</a:t>
            </a:r>
            <a:r>
              <a:rPr lang="en-US" sz="215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.</a:t>
            </a:r>
            <a:endParaRPr lang="en-US" sz="2150" dirty="0"/>
          </a:p>
        </p:txBody>
      </p:sp>
      <p:sp>
        <p:nvSpPr>
          <p:cNvPr id="14" name="Shape 11"/>
          <p:cNvSpPr/>
          <p:nvPr/>
        </p:nvSpPr>
        <p:spPr>
          <a:xfrm>
            <a:off x="9222938" y="2084784"/>
            <a:ext cx="546259" cy="546259"/>
          </a:xfrm>
          <a:prstGeom prst="roundRect">
            <a:avLst>
              <a:gd name="adj" fmla="val 16802"/>
            </a:avLst>
          </a:prstGeom>
          <a:solidFill>
            <a:srgbClr val="080E26"/>
          </a:solidFill>
          <a:ln w="30480">
            <a:solidFill>
              <a:srgbClr val="414A70"/>
            </a:solidFill>
            <a:prstDash val="solid"/>
          </a:ln>
        </p:spPr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9503" y="2187178"/>
            <a:ext cx="273129" cy="341352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764858" y="3594497"/>
            <a:ext cx="2731532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Key Insights:</a:t>
            </a:r>
            <a:endParaRPr lang="en-US" sz="2150" dirty="0"/>
          </a:p>
        </p:txBody>
      </p:sp>
      <p:sp>
        <p:nvSpPr>
          <p:cNvPr id="17" name="Shape 13"/>
          <p:cNvSpPr/>
          <p:nvPr/>
        </p:nvSpPr>
        <p:spPr>
          <a:xfrm>
            <a:off x="764858" y="4263628"/>
            <a:ext cx="4221242" cy="2374940"/>
          </a:xfrm>
          <a:prstGeom prst="roundRect">
            <a:avLst>
              <a:gd name="adj" fmla="val 386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990957" y="4489728"/>
            <a:ext cx="655558" cy="655558"/>
          </a:xfrm>
          <a:prstGeom prst="roundRect">
            <a:avLst>
              <a:gd name="adj" fmla="val 13947028"/>
            </a:avLst>
          </a:prstGeom>
          <a:solidFill>
            <a:srgbClr val="8C98CA"/>
          </a:solidFill>
          <a:ln/>
        </p:spPr>
      </p:sp>
      <p:sp>
        <p:nvSpPr>
          <p:cNvPr id="19" name="Text 15"/>
          <p:cNvSpPr/>
          <p:nvPr/>
        </p:nvSpPr>
        <p:spPr>
          <a:xfrm>
            <a:off x="1171218" y="4633079"/>
            <a:ext cx="294918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1</a:t>
            </a:r>
            <a:endParaRPr lang="en-US" sz="2300" dirty="0"/>
          </a:p>
        </p:txBody>
      </p:sp>
      <p:sp>
        <p:nvSpPr>
          <p:cNvPr id="20" name="Text 16"/>
          <p:cNvSpPr/>
          <p:nvPr/>
        </p:nvSpPr>
        <p:spPr>
          <a:xfrm>
            <a:off x="990957" y="5363766"/>
            <a:ext cx="3769043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Certain crops yield better in </a:t>
            </a:r>
            <a:r>
              <a:rPr lang="en-US" sz="17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specific rainfall groups</a:t>
            </a: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00" dirty="0"/>
          </a:p>
        </p:txBody>
      </p:sp>
      <p:sp>
        <p:nvSpPr>
          <p:cNvPr id="21" name="Shape 17"/>
          <p:cNvSpPr/>
          <p:nvPr/>
        </p:nvSpPr>
        <p:spPr>
          <a:xfrm>
            <a:off x="5204579" y="4263628"/>
            <a:ext cx="4221242" cy="2374940"/>
          </a:xfrm>
          <a:prstGeom prst="roundRect">
            <a:avLst>
              <a:gd name="adj" fmla="val 386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2" name="Shape 18"/>
          <p:cNvSpPr/>
          <p:nvPr/>
        </p:nvSpPr>
        <p:spPr>
          <a:xfrm>
            <a:off x="5430679" y="4489728"/>
            <a:ext cx="655558" cy="655558"/>
          </a:xfrm>
          <a:prstGeom prst="roundRect">
            <a:avLst>
              <a:gd name="adj" fmla="val 13947028"/>
            </a:avLst>
          </a:prstGeom>
          <a:solidFill>
            <a:srgbClr val="8C98CA"/>
          </a:solidFill>
          <a:ln/>
        </p:spPr>
      </p:sp>
      <p:sp>
        <p:nvSpPr>
          <p:cNvPr id="23" name="Text 19"/>
          <p:cNvSpPr/>
          <p:nvPr/>
        </p:nvSpPr>
        <p:spPr>
          <a:xfrm>
            <a:off x="5610939" y="4633079"/>
            <a:ext cx="294918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2</a:t>
            </a:r>
            <a:endParaRPr lang="en-US" sz="2300" dirty="0"/>
          </a:p>
        </p:txBody>
      </p:sp>
      <p:sp>
        <p:nvSpPr>
          <p:cNvPr id="24" name="Text 20"/>
          <p:cNvSpPr/>
          <p:nvPr/>
        </p:nvSpPr>
        <p:spPr>
          <a:xfrm>
            <a:off x="5430679" y="5363766"/>
            <a:ext cx="3769043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Seasonal variations strongly influence </a:t>
            </a:r>
            <a:r>
              <a:rPr lang="en-US" sz="17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temperature &amp; humidity trends</a:t>
            </a: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00" dirty="0"/>
          </a:p>
        </p:txBody>
      </p:sp>
      <p:sp>
        <p:nvSpPr>
          <p:cNvPr id="25" name="Shape 21"/>
          <p:cNvSpPr/>
          <p:nvPr/>
        </p:nvSpPr>
        <p:spPr>
          <a:xfrm>
            <a:off x="9644301" y="4263628"/>
            <a:ext cx="4221242" cy="2374940"/>
          </a:xfrm>
          <a:prstGeom prst="roundRect">
            <a:avLst>
              <a:gd name="adj" fmla="val 3865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26" name="Shape 22"/>
          <p:cNvSpPr/>
          <p:nvPr/>
        </p:nvSpPr>
        <p:spPr>
          <a:xfrm>
            <a:off x="9870400" y="4489728"/>
            <a:ext cx="655558" cy="655558"/>
          </a:xfrm>
          <a:prstGeom prst="roundRect">
            <a:avLst>
              <a:gd name="adj" fmla="val 13947028"/>
            </a:avLst>
          </a:prstGeom>
          <a:solidFill>
            <a:srgbClr val="8C98CA"/>
          </a:solidFill>
          <a:ln/>
        </p:spPr>
      </p:sp>
      <p:sp>
        <p:nvSpPr>
          <p:cNvPr id="27" name="Text 23"/>
          <p:cNvSpPr/>
          <p:nvPr/>
        </p:nvSpPr>
        <p:spPr>
          <a:xfrm>
            <a:off x="10050661" y="4633079"/>
            <a:ext cx="294918" cy="3687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300" dirty="0">
                <a:solidFill>
                  <a:srgbClr val="000000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3</a:t>
            </a:r>
            <a:endParaRPr lang="en-US" sz="2300" dirty="0"/>
          </a:p>
        </p:txBody>
      </p:sp>
      <p:sp>
        <p:nvSpPr>
          <p:cNvPr id="28" name="Text 24"/>
          <p:cNvSpPr/>
          <p:nvPr/>
        </p:nvSpPr>
        <p:spPr>
          <a:xfrm>
            <a:off x="9870400" y="5363766"/>
            <a:ext cx="3769043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Yield patterns are </a:t>
            </a:r>
            <a:r>
              <a:rPr lang="en-US" sz="17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directly correlated with climate conditions</a:t>
            </a: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.</a:t>
            </a:r>
            <a:endParaRPr lang="en-US" sz="1700" dirty="0"/>
          </a:p>
        </p:txBody>
      </p:sp>
      <p:sp>
        <p:nvSpPr>
          <p:cNvPr id="29" name="Text 25"/>
          <p:cNvSpPr/>
          <p:nvPr/>
        </p:nvSpPr>
        <p:spPr>
          <a:xfrm>
            <a:off x="764858" y="7080885"/>
            <a:ext cx="401097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30" name="Text 26"/>
          <p:cNvSpPr/>
          <p:nvPr/>
        </p:nvSpPr>
        <p:spPr>
          <a:xfrm>
            <a:off x="5316617" y="7080885"/>
            <a:ext cx="401097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31" name="Text 27"/>
          <p:cNvSpPr/>
          <p:nvPr/>
        </p:nvSpPr>
        <p:spPr>
          <a:xfrm>
            <a:off x="9868376" y="7080885"/>
            <a:ext cx="4010978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17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F4F540-B123-824D-0DE3-FF1D654EE702}"/>
              </a:ext>
            </a:extLst>
          </p:cNvPr>
          <p:cNvSpPr txBox="1"/>
          <p:nvPr/>
        </p:nvSpPr>
        <p:spPr>
          <a:xfrm>
            <a:off x="12756995" y="7437863"/>
            <a:ext cx="1773044" cy="791737"/>
          </a:xfrm>
          <a:prstGeom prst="rect">
            <a:avLst/>
          </a:prstGeom>
          <a:solidFill>
            <a:srgbClr val="080E26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568</Words>
  <Application>Microsoft Office PowerPoint</Application>
  <PresentationFormat>Custom</PresentationFormat>
  <Paragraphs>93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Fraunces Medium</vt:lpstr>
      <vt:lpstr>Epilogue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shraddha Mali</cp:lastModifiedBy>
  <cp:revision>2</cp:revision>
  <dcterms:created xsi:type="dcterms:W3CDTF">2025-08-18T12:07:56Z</dcterms:created>
  <dcterms:modified xsi:type="dcterms:W3CDTF">2025-08-18T12:10:27Z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282892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S10.9.0</vt:lpwstr>
  </property>
</Properties>
</file>