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4"/>
  </p:sldMasterIdLst>
  <p:notesMasterIdLst>
    <p:notesMasterId r:id="rId12"/>
  </p:notesMasterIdLst>
  <p:handoutMasterIdLst>
    <p:handoutMasterId r:id="rId13"/>
  </p:handoutMasterIdLst>
  <p:sldIdLst>
    <p:sldId id="358" r:id="rId5"/>
    <p:sldId id="875" r:id="rId6"/>
    <p:sldId id="876" r:id="rId7"/>
    <p:sldId id="873" r:id="rId8"/>
    <p:sldId id="874" r:id="rId9"/>
    <p:sldId id="857" r:id="rId10"/>
    <p:sldId id="354" r:id="rId11"/>
  </p:sldIdLst>
  <p:sldSz cx="12192000" cy="6858000"/>
  <p:notesSz cx="6797675" cy="9926638"/>
  <p:embeddedFontLst>
    <p:embeddedFont>
      <p:font typeface="ShellBold" panose="00000800000000000000" pitchFamily="50" charset="0"/>
      <p:regular r:id="rId14"/>
      <p:bold r:id="rId15"/>
    </p:embeddedFont>
    <p:embeddedFont>
      <p:font typeface="ShellMedium" panose="00000600000000000000" pitchFamily="50" charset="0"/>
      <p:regular r:id="rId16"/>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pherson, Rachael M SI-FT/CT" initials="MRMS" lastIdx="1" clrIdx="0">
    <p:extLst>
      <p:ext uri="{19B8F6BF-5375-455C-9EA6-DF929625EA0E}">
        <p15:presenceInfo xmlns:p15="http://schemas.microsoft.com/office/powerpoint/2012/main" userId="S::Rachael.Macpherson@shell.com::4cfc6f5d-7fdf-4fc0-b943-131004fa8d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32" autoAdjust="0"/>
    <p:restoredTop sz="91768" autoAdjust="0"/>
  </p:normalViewPr>
  <p:slideViewPr>
    <p:cSldViewPr snapToGrid="0" snapToObjects="1" showGuides="1">
      <p:cViewPr varScale="1">
        <p:scale>
          <a:sx n="146" d="100"/>
          <a:sy n="146" d="100"/>
        </p:scale>
        <p:origin x="1422" y="11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1" d="100"/>
          <a:sy n="61" d="100"/>
        </p:scale>
        <p:origin x="2712"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Lije SSSCCH-FO/XA" userId="874eeb92-4381-408f-ad38-973bbe8a6f53" providerId="ADAL" clId="{B3A9A5DF-6044-4CE0-B207-E8C78833D1CF}"/>
    <pc:docChg chg="custSel modSld">
      <pc:chgData name="George, Lije SSSCCH-FO/XA" userId="874eeb92-4381-408f-ad38-973bbe8a6f53" providerId="ADAL" clId="{B3A9A5DF-6044-4CE0-B207-E8C78833D1CF}" dt="2024-03-18T15:59:16.759" v="9" actId="20577"/>
      <pc:docMkLst>
        <pc:docMk/>
      </pc:docMkLst>
      <pc:sldChg chg="modSp mod">
        <pc:chgData name="George, Lije SSSCCH-FO/XA" userId="874eeb92-4381-408f-ad38-973bbe8a6f53" providerId="ADAL" clId="{B3A9A5DF-6044-4CE0-B207-E8C78833D1CF}" dt="2024-03-18T15:58:11.687" v="0" actId="33524"/>
        <pc:sldMkLst>
          <pc:docMk/>
          <pc:sldMk cId="4201055450" sldId="875"/>
        </pc:sldMkLst>
        <pc:spChg chg="mod">
          <ac:chgData name="George, Lije SSSCCH-FO/XA" userId="874eeb92-4381-408f-ad38-973bbe8a6f53" providerId="ADAL" clId="{B3A9A5DF-6044-4CE0-B207-E8C78833D1CF}" dt="2024-03-18T15:58:11.687" v="0" actId="33524"/>
          <ac:spMkLst>
            <pc:docMk/>
            <pc:sldMk cId="4201055450" sldId="875"/>
            <ac:spMk id="3" creationId="{436AE2C1-F316-D450-E68B-4F0B19EC7B28}"/>
          </ac:spMkLst>
        </pc:spChg>
      </pc:sldChg>
      <pc:sldChg chg="modSp mod">
        <pc:chgData name="George, Lije SSSCCH-FO/XA" userId="874eeb92-4381-408f-ad38-973bbe8a6f53" providerId="ADAL" clId="{B3A9A5DF-6044-4CE0-B207-E8C78833D1CF}" dt="2024-03-18T15:59:16.759" v="9" actId="20577"/>
        <pc:sldMkLst>
          <pc:docMk/>
          <pc:sldMk cId="3449157899" sldId="876"/>
        </pc:sldMkLst>
        <pc:spChg chg="mod">
          <ac:chgData name="George, Lije SSSCCH-FO/XA" userId="874eeb92-4381-408f-ad38-973bbe8a6f53" providerId="ADAL" clId="{B3A9A5DF-6044-4CE0-B207-E8C78833D1CF}" dt="2024-03-18T15:59:16.759" v="9" actId="20577"/>
          <ac:spMkLst>
            <pc:docMk/>
            <pc:sldMk cId="3449157899" sldId="876"/>
            <ac:spMk id="3" creationId="{436AE2C1-F316-D450-E68B-4F0B19EC7B28}"/>
          </ac:spMkLst>
        </pc:spChg>
      </pc:sldChg>
    </pc:docChg>
  </pc:docChgLst>
  <pc:docChgLst>
    <pc:chgData name="K S, Harish SSSCCH-FO/XA" userId="2e35e972-b1e4-407e-bb28-b07d1ba80481" providerId="ADAL" clId="{080EED21-9838-4417-A87C-9E527F6BB80B}"/>
    <pc:docChg chg="custSel delSld modSld">
      <pc:chgData name="K S, Harish SSSCCH-FO/XA" userId="2e35e972-b1e4-407e-bb28-b07d1ba80481" providerId="ADAL" clId="{080EED21-9838-4417-A87C-9E527F6BB80B}" dt="2024-03-22T11:50:47.974" v="246" actId="20577"/>
      <pc:docMkLst>
        <pc:docMk/>
      </pc:docMkLst>
      <pc:sldChg chg="del">
        <pc:chgData name="K S, Harish SSSCCH-FO/XA" userId="2e35e972-b1e4-407e-bb28-b07d1ba80481" providerId="ADAL" clId="{080EED21-9838-4417-A87C-9E527F6BB80B}" dt="2024-03-21T09:04:19.896" v="0" actId="47"/>
        <pc:sldMkLst>
          <pc:docMk/>
          <pc:sldMk cId="3385229719" sldId="843"/>
        </pc:sldMkLst>
      </pc:sldChg>
      <pc:sldChg chg="modSp mod">
        <pc:chgData name="K S, Harish SSSCCH-FO/XA" userId="2e35e972-b1e4-407e-bb28-b07d1ba80481" providerId="ADAL" clId="{080EED21-9838-4417-A87C-9E527F6BB80B}" dt="2024-03-22T11:50:30.960" v="241" actId="20577"/>
        <pc:sldMkLst>
          <pc:docMk/>
          <pc:sldMk cId="1765631982" sldId="857"/>
        </pc:sldMkLst>
        <pc:spChg chg="mod">
          <ac:chgData name="K S, Harish SSSCCH-FO/XA" userId="2e35e972-b1e4-407e-bb28-b07d1ba80481" providerId="ADAL" clId="{080EED21-9838-4417-A87C-9E527F6BB80B}" dt="2024-03-22T11:50:30.960" v="241" actId="20577"/>
          <ac:spMkLst>
            <pc:docMk/>
            <pc:sldMk cId="1765631982" sldId="857"/>
            <ac:spMk id="6" creationId="{B5B2822F-EB1D-4A92-B688-1B2C1D5571ED}"/>
          </ac:spMkLst>
        </pc:spChg>
      </pc:sldChg>
      <pc:sldChg chg="modSp mod">
        <pc:chgData name="K S, Harish SSSCCH-FO/XA" userId="2e35e972-b1e4-407e-bb28-b07d1ba80481" providerId="ADAL" clId="{080EED21-9838-4417-A87C-9E527F6BB80B}" dt="2024-03-22T11:50:19.701" v="236" actId="20577"/>
        <pc:sldMkLst>
          <pc:docMk/>
          <pc:sldMk cId="279118155" sldId="873"/>
        </pc:sldMkLst>
        <pc:spChg chg="mod">
          <ac:chgData name="K S, Harish SSSCCH-FO/XA" userId="2e35e972-b1e4-407e-bb28-b07d1ba80481" providerId="ADAL" clId="{080EED21-9838-4417-A87C-9E527F6BB80B}" dt="2024-03-22T11:50:19.701" v="236" actId="20577"/>
          <ac:spMkLst>
            <pc:docMk/>
            <pc:sldMk cId="279118155" sldId="873"/>
            <ac:spMk id="3" creationId="{9281FA30-7792-76B8-C074-9AD93091B798}"/>
          </ac:spMkLst>
        </pc:spChg>
      </pc:sldChg>
      <pc:sldChg chg="modSp mod">
        <pc:chgData name="K S, Harish SSSCCH-FO/XA" userId="2e35e972-b1e4-407e-bb28-b07d1ba80481" providerId="ADAL" clId="{080EED21-9838-4417-A87C-9E527F6BB80B}" dt="2024-03-22T11:49:58.883" v="231" actId="113"/>
        <pc:sldMkLst>
          <pc:docMk/>
          <pc:sldMk cId="75977877" sldId="874"/>
        </pc:sldMkLst>
        <pc:spChg chg="mod">
          <ac:chgData name="K S, Harish SSSCCH-FO/XA" userId="2e35e972-b1e4-407e-bb28-b07d1ba80481" providerId="ADAL" clId="{080EED21-9838-4417-A87C-9E527F6BB80B}" dt="2024-03-22T11:49:58.883" v="231" actId="113"/>
          <ac:spMkLst>
            <pc:docMk/>
            <pc:sldMk cId="75977877" sldId="874"/>
            <ac:spMk id="5" creationId="{E7EDE6D6-7B35-1C28-1EDC-A920E72001E4}"/>
          </ac:spMkLst>
        </pc:spChg>
      </pc:sldChg>
      <pc:sldChg chg="modSp mod">
        <pc:chgData name="K S, Harish SSSCCH-FO/XA" userId="2e35e972-b1e4-407e-bb28-b07d1ba80481" providerId="ADAL" clId="{080EED21-9838-4417-A87C-9E527F6BB80B}" dt="2024-03-22T11:50:47.974" v="246" actId="20577"/>
        <pc:sldMkLst>
          <pc:docMk/>
          <pc:sldMk cId="3449157899" sldId="876"/>
        </pc:sldMkLst>
        <pc:spChg chg="mod">
          <ac:chgData name="K S, Harish SSSCCH-FO/XA" userId="2e35e972-b1e4-407e-bb28-b07d1ba80481" providerId="ADAL" clId="{080EED21-9838-4417-A87C-9E527F6BB80B}" dt="2024-03-22T11:50:47.974" v="246" actId="20577"/>
          <ac:spMkLst>
            <pc:docMk/>
            <pc:sldMk cId="3449157899" sldId="876"/>
            <ac:spMk id="3" creationId="{436AE2C1-F316-D450-E68B-4F0B19EC7B2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ShellMedium" panose="00000600000000000000" pitchFamily="50"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ShellMedium" panose="00000600000000000000" pitchFamily="50" charset="0"/>
              </a:rPr>
              <a:pPr/>
              <a:t>22/03/2024</a:t>
            </a:fld>
            <a:endParaRPr lang="en-GB" dirty="0">
              <a:latin typeface="ShellMedium" panose="00000600000000000000" pitchFamily="50"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ShellMedium" panose="00000600000000000000" pitchFamily="50"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latin typeface="ShellMedium" panose="00000600000000000000" pitchFamily="50" charset="0"/>
            </a:endParaRPr>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latin typeface="ShellMedium" panose="00000600000000000000" pitchFamily="50" charset="0"/>
              </a:rPr>
              <a:pPr/>
              <a:t>22/03/2024</a:t>
            </a:fld>
            <a:endParaRPr lang="en-GB" dirty="0">
              <a:latin typeface="ShellMedium" panose="00000600000000000000" pitchFamily="50" charset="0"/>
            </a:endParaRPr>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latin typeface="ShellMedium" panose="00000600000000000000" pitchFamily="50" charset="0"/>
            </a:endParaRPr>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latin typeface="ShellMedium" panose="00000600000000000000" pitchFamily="50" charset="0"/>
            </a:endParaRPr>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ShellMedium" panose="00000600000000000000" pitchFamily="50" charset="0"/>
        <a:ea typeface="+mn-ea"/>
        <a:cs typeface="+mn-cs"/>
      </a:defRPr>
    </a:lvl1pPr>
    <a:lvl2pPr marL="609585" algn="l" defTabSz="1219170" rtl="0" eaLnBrk="1" latinLnBrk="0" hangingPunct="1">
      <a:defRPr sz="1600" kern="1200">
        <a:solidFill>
          <a:schemeClr val="tx1"/>
        </a:solidFill>
        <a:latin typeface="ShellMedium" panose="00000600000000000000" pitchFamily="50" charset="0"/>
        <a:ea typeface="+mn-ea"/>
        <a:cs typeface="+mn-cs"/>
      </a:defRPr>
    </a:lvl2pPr>
    <a:lvl3pPr marL="1219170" algn="l" defTabSz="1219170" rtl="0" eaLnBrk="1" latinLnBrk="0" hangingPunct="1">
      <a:defRPr sz="1600" kern="1200">
        <a:solidFill>
          <a:schemeClr val="tx1"/>
        </a:solidFill>
        <a:latin typeface="ShellMedium" panose="00000600000000000000" pitchFamily="50" charset="0"/>
        <a:ea typeface="+mn-ea"/>
        <a:cs typeface="+mn-cs"/>
      </a:defRPr>
    </a:lvl3pPr>
    <a:lvl4pPr marL="1828754" algn="l" defTabSz="1219170" rtl="0" eaLnBrk="1" latinLnBrk="0" hangingPunct="1">
      <a:defRPr sz="1600" kern="1200">
        <a:solidFill>
          <a:schemeClr val="tx1"/>
        </a:solidFill>
        <a:latin typeface="ShellMedium" panose="00000600000000000000" pitchFamily="50" charset="0"/>
        <a:ea typeface="+mn-ea"/>
        <a:cs typeface="+mn-cs"/>
      </a:defRPr>
    </a:lvl4pPr>
    <a:lvl5pPr marL="2438339" algn="l" defTabSz="1219170" rtl="0" eaLnBrk="1" latinLnBrk="0" hangingPunct="1">
      <a:defRPr sz="1600" kern="1200">
        <a:solidFill>
          <a:schemeClr val="tx1"/>
        </a:solidFill>
        <a:latin typeface="ShellMedium" panose="00000600000000000000" pitchFamily="50"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a:t>
            </a:fld>
            <a:endParaRPr lang="en-GB" dirty="0">
              <a:latin typeface="ShellMedium" panose="00000600000000000000" pitchFamily="50" charset="0"/>
            </a:endParaRPr>
          </a:p>
        </p:txBody>
      </p:sp>
    </p:spTree>
    <p:extLst>
      <p:ext uri="{BB962C8B-B14F-4D97-AF65-F5344CB8AC3E}">
        <p14:creationId xmlns:p14="http://schemas.microsoft.com/office/powerpoint/2010/main" val="2079927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799493-6412-4470-9830-D005B358D66E}" type="slidenum">
              <a:rPr lang="en-GB" smtClean="0">
                <a:latin typeface="ShellMedium" panose="00000600000000000000" pitchFamily="50" charset="0"/>
              </a:rPr>
              <a:pPr/>
              <a:t>6</a:t>
            </a:fld>
            <a:endParaRPr lang="en-GB" dirty="0">
              <a:latin typeface="ShellMedium" panose="00000600000000000000" pitchFamily="50" charset="0"/>
            </a:endParaRPr>
          </a:p>
        </p:txBody>
      </p:sp>
    </p:spTree>
    <p:extLst>
      <p:ext uri="{BB962C8B-B14F-4D97-AF65-F5344CB8AC3E}">
        <p14:creationId xmlns:p14="http://schemas.microsoft.com/office/powerpoint/2010/main" val="2962217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7</a:t>
            </a:fld>
            <a:endParaRPr lang="en-GB" dirty="0">
              <a:latin typeface="ShellMedium" panose="00000600000000000000" pitchFamily="50" charset="0"/>
            </a:endParaRPr>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US" sz="850" noProof="1">
                <a:solidFill>
                  <a:schemeClr val="tx1"/>
                </a:solidFill>
                <a:latin typeface="+mn-lt"/>
                <a:cs typeface="Arial" pitchFamily="34" charset="0"/>
              </a:rPr>
              <a:t>Copyright of Shell International International</a:t>
            </a:r>
            <a:endParaRPr lang="en-GB" sz="850" noProof="1">
              <a:solidFill>
                <a:schemeClr val="tx1"/>
              </a:solidFill>
              <a:latin typeface="+mn-lt"/>
              <a:cs typeface="Arial" pitchFamily="34" charset="0"/>
            </a:endParaRP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4" name="TextBox 13" descr="CONFIDENTIAL_TAG_0xFFEE">
            <a:extLst>
              <a:ext uri="{FF2B5EF4-FFF2-40B4-BE49-F238E27FC236}">
                <a16:creationId xmlns:a16="http://schemas.microsoft.com/office/drawing/2014/main" id="{27E96F97-D401-4DDC-BC06-C0757974D0C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extLst>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ShellBold" panose="00000800000000000000" pitchFamily="50" charset="0"/>
              </a:defRPr>
            </a:lvl1pPr>
          </a:lstStyle>
          <a:p>
            <a:pPr lvl="0"/>
            <a:r>
              <a:rPr lang="en-GB"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8" name="TextBox 27" descr="CONFIDENTIAL_TAG_0xFFEE">
            <a:extLst>
              <a:ext uri="{FF2B5EF4-FFF2-40B4-BE49-F238E27FC236}">
                <a16:creationId xmlns:a16="http://schemas.microsoft.com/office/drawing/2014/main" id="{A72D4998-0FC3-4F3C-8309-7CC1CEAD9E5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Edit Master text styles</a:t>
            </a:r>
            <a:endParaRPr lang="en-GB" dirty="0"/>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ShellBold" panose="00000800000000000000" pitchFamily="50" charset="0"/>
                <a:ea typeface="ShellMedium" panose="00000600000000000000" pitchFamily="50" charset="0"/>
                <a:cs typeface="ShellBold" panose="00000800000000000000" pitchFamily="50" charset="0"/>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US" sz="850" noProof="1">
                <a:solidFill>
                  <a:schemeClr val="tx1"/>
                </a:solidFill>
                <a:latin typeface="+mn-lt"/>
                <a:cs typeface="Arial" pitchFamily="34" charset="0"/>
              </a:rPr>
              <a:t>Copyright of Shell International International</a:t>
            </a:r>
            <a:endParaRPr lang="en-GB" sz="850" noProof="1">
              <a:solidFill>
                <a:schemeClr val="tx1"/>
              </a:solidFill>
              <a:latin typeface="+mn-lt"/>
              <a:cs typeface="Arial" pitchFamily="34" charset="0"/>
            </a:endParaRP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2" name="TextBox 11" descr="CONFIDENTIAL_TAG_0xFFEE">
            <a:extLst>
              <a:ext uri="{FF2B5EF4-FFF2-40B4-BE49-F238E27FC236}">
                <a16:creationId xmlns:a16="http://schemas.microsoft.com/office/drawing/2014/main" id="{56D69343-A03B-4164-B0DC-E92D758E60A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4" name="TextBox 13" descr="CONFIDENTIAL_TAG_0xFFEE">
            <a:extLst>
              <a:ext uri="{FF2B5EF4-FFF2-40B4-BE49-F238E27FC236}">
                <a16:creationId xmlns:a16="http://schemas.microsoft.com/office/drawing/2014/main" id="{A4D0F059-F7CC-47DC-95C6-A5C8A7228FF2}"/>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ShellBold" panose="00000800000000000000" pitchFamily="50" charset="0"/>
                <a:ea typeface="+mj-ea"/>
                <a:cs typeface="+mj-cs"/>
              </a:defRPr>
            </a:lvl1pPr>
          </a:lstStyle>
          <a:p>
            <a:pPr lvl="0" algn="l" defTabSz="1219170" rtl="0" eaLnBrk="1" latinLnBrk="0" hangingPunct="1">
              <a:lnSpc>
                <a:spcPct val="95000"/>
              </a:lnSpc>
              <a:spcBef>
                <a:spcPct val="0"/>
              </a:spcBef>
              <a:buNone/>
            </a:pPr>
            <a:r>
              <a:rPr lang="en-GB"/>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8" name="TextBox 7" descr="CONFIDENTIAL_TAG_0xFFEE">
            <a:extLst>
              <a:ext uri="{FF2B5EF4-FFF2-40B4-BE49-F238E27FC236}">
                <a16:creationId xmlns:a16="http://schemas.microsoft.com/office/drawing/2014/main" id="{A8C5D14E-B8DE-4C81-9D85-2DC218E4A91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ShellBold" panose="00000800000000000000" pitchFamily="50" charset="0"/>
                <a:ea typeface="+mn-ea"/>
                <a:cs typeface="+mn-cs"/>
              </a:defRPr>
            </a:lvl1pPr>
          </a:lstStyle>
          <a:p>
            <a:pPr lvl="0"/>
            <a:r>
              <a:rPr lang="en-GB"/>
              <a:t>Edit Master text styles</a:t>
            </a:r>
            <a:endParaRPr lang="en-GB" dirty="0"/>
          </a:p>
        </p:txBody>
      </p:sp>
      <p:sp>
        <p:nvSpPr>
          <p:cNvPr id="9" name="TextBox 8" descr="CONFIDENTIAL_TAG_0xFFEE">
            <a:extLst>
              <a:ext uri="{FF2B5EF4-FFF2-40B4-BE49-F238E27FC236}">
                <a16:creationId xmlns:a16="http://schemas.microsoft.com/office/drawing/2014/main" id="{1468C27E-C883-4EE8-AB51-2FF54F2AA6C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Edit Master text styles</a:t>
            </a:r>
            <a:endParaRPr lang="en-GB" dirty="0"/>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US" sz="850" noProof="1">
                <a:solidFill>
                  <a:schemeClr val="tx1"/>
                </a:solidFill>
                <a:latin typeface="+mn-lt"/>
                <a:cs typeface="Arial" pitchFamily="34" charset="0"/>
              </a:rPr>
              <a:t>Copyright of Shell International International</a:t>
            </a:r>
            <a:endParaRPr lang="en-GB" sz="850" noProof="1">
              <a:solidFill>
                <a:schemeClr val="tx1"/>
              </a:solidFill>
              <a:latin typeface="+mn-lt"/>
              <a:cs typeface="Arial" pitchFamily="34" charset="0"/>
            </a:endParaRP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US" sz="850" noProof="1">
                <a:solidFill>
                  <a:schemeClr val="tx1"/>
                </a:solidFill>
                <a:latin typeface="+mn-lt"/>
                <a:cs typeface="Arial" pitchFamily="34" charset="0"/>
              </a:rPr>
              <a:t>Copyright of Shell International International</a:t>
            </a:r>
            <a:endParaRPr lang="en-GB" sz="850" noProof="1">
              <a:solidFill>
                <a:schemeClr val="tx1"/>
              </a:solidFill>
              <a:latin typeface="+mn-lt"/>
              <a:cs typeface="Arial" pitchFamily="34" charset="0"/>
            </a:endParaRPr>
          </a:p>
        </p:txBody>
      </p:sp>
      <p:sp>
        <p:nvSpPr>
          <p:cNvPr id="7" name="TextBox 6" descr="CONFIDENTIAL_TAG_0xFFEE">
            <a:extLst>
              <a:ext uri="{FF2B5EF4-FFF2-40B4-BE49-F238E27FC236}">
                <a16:creationId xmlns:a16="http://schemas.microsoft.com/office/drawing/2014/main" id="{AE32625D-1D02-488A-96C8-897DF346D03E}"/>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cSld>
  <p:clrMapOvr>
    <a:masterClrMapping/>
  </p:clrMapOvr>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US" sz="850" noProof="1">
                <a:solidFill>
                  <a:schemeClr val="tx1"/>
                </a:solidFill>
                <a:latin typeface="+mn-lt"/>
                <a:cs typeface="Arial" pitchFamily="34" charset="0"/>
              </a:rPr>
              <a:t>Copyright of Shell International International</a:t>
            </a:r>
            <a:endParaRPr lang="en-GB" sz="850" noProof="1">
              <a:solidFill>
                <a:schemeClr val="tx1"/>
              </a:solidFill>
              <a:latin typeface="+mn-lt"/>
              <a:cs typeface="Arial" pitchFamily="34" charset="0"/>
            </a:endParaRP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GB"/>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Box 14" descr="CONFIDENTIAL_TAG_0xFFEE">
            <a:extLst>
              <a:ext uri="{FF2B5EF4-FFF2-40B4-BE49-F238E27FC236}">
                <a16:creationId xmlns:a16="http://schemas.microsoft.com/office/drawing/2014/main" id="{FD5EF314-BABC-4382-A81A-C73A4317982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US" sz="850" noProof="1">
                <a:solidFill>
                  <a:schemeClr val="tx1"/>
                </a:solidFill>
                <a:latin typeface="+mn-lt"/>
                <a:cs typeface="Arial" pitchFamily="34" charset="0"/>
              </a:rPr>
              <a:t>Copyright of Shell International International</a:t>
            </a:r>
            <a:endParaRPr lang="en-GB" sz="850" noProof="1">
              <a:solidFill>
                <a:schemeClr val="tx1"/>
              </a:solidFill>
              <a:latin typeface="+mn-lt"/>
              <a:cs typeface="Arial" pitchFamily="34" charset="0"/>
            </a:endParaRP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6" name="TextBox 15" descr="CONFIDENTIAL_TAG_0xFFEE">
            <a:extLst>
              <a:ext uri="{FF2B5EF4-FFF2-40B4-BE49-F238E27FC236}">
                <a16:creationId xmlns:a16="http://schemas.microsoft.com/office/drawing/2014/main" id="{BAE1CC50-F922-4C88-99F6-844F56386E0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755712602"/>
      </p:ext>
    </p:extLst>
  </p:cSld>
  <p:clrMapOvr>
    <a:masterClrMapping/>
  </p:clrMapOvr>
  <p:transition/>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US" sz="850" noProof="1">
                <a:solidFill>
                  <a:schemeClr val="tx1"/>
                </a:solidFill>
                <a:latin typeface="+mn-lt"/>
                <a:cs typeface="Arial" pitchFamily="34" charset="0"/>
              </a:rPr>
              <a:t>Copyright of Shell International International</a:t>
            </a:r>
            <a:endParaRPr lang="en-GB" sz="850" noProof="1">
              <a:solidFill>
                <a:schemeClr val="tx1"/>
              </a:solidFill>
              <a:latin typeface="+mn-lt"/>
              <a:cs typeface="Arial" pitchFamily="34" charset="0"/>
            </a:endParaRP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6" name="TextBox 15" descr="CONFIDENTIAL_TAG_0xFFEE">
            <a:extLst>
              <a:ext uri="{FF2B5EF4-FFF2-40B4-BE49-F238E27FC236}">
                <a16:creationId xmlns:a16="http://schemas.microsoft.com/office/drawing/2014/main" id="{2AB8406B-1BC9-4088-88BB-B9F31598E01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590869577"/>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9" name="TextBox 8" descr="CONFIDENTIAL_TAG_0xFFEE">
            <a:extLst>
              <a:ext uri="{FF2B5EF4-FFF2-40B4-BE49-F238E27FC236}">
                <a16:creationId xmlns:a16="http://schemas.microsoft.com/office/drawing/2014/main" id="{8B434841-6BF4-4CB8-BB7F-40DE005B013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GB"/>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9" name="TextBox 8" descr="CONFIDENTIAL_TAG_0xFFEE">
            <a:extLst>
              <a:ext uri="{FF2B5EF4-FFF2-40B4-BE49-F238E27FC236}">
                <a16:creationId xmlns:a16="http://schemas.microsoft.com/office/drawing/2014/main" id="{B53C70F2-B37D-4383-AA3B-E619D0CF7D1F}"/>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94005781"/>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ShellBold" panose="00000800000000000000" pitchFamily="50" charset="0"/>
                <a:ea typeface="+mj-ea"/>
                <a:cs typeface="+mj-cs"/>
              </a:defRPr>
            </a:lvl1pPr>
          </a:lstStyle>
          <a:p>
            <a:pPr lvl="0"/>
            <a:r>
              <a:rPr lang="en-GB"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Box 7" descr="CONFIDENTIAL_TAG_0xFFEE">
            <a:extLst>
              <a:ext uri="{FF2B5EF4-FFF2-40B4-BE49-F238E27FC236}">
                <a16:creationId xmlns:a16="http://schemas.microsoft.com/office/drawing/2014/main" id="{E8125F8B-7603-4ABF-9192-F3E0AEBC93C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ShellBold" panose="00000800000000000000" pitchFamily="50" charset="0"/>
                <a:ea typeface="+mj-ea"/>
                <a:cs typeface="+mj-cs"/>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9" name="TextBox 8" descr="CONFIDENTIAL_TAG_0xFFEE">
            <a:extLst>
              <a:ext uri="{FF2B5EF4-FFF2-40B4-BE49-F238E27FC236}">
                <a16:creationId xmlns:a16="http://schemas.microsoft.com/office/drawing/2014/main" id="{EAABCEDD-0FF3-42BE-B264-097683D99EBF}"/>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atin typeface="ShellBold" panose="00000800000000000000" pitchFamily="50" charset="0"/>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9" name="TextBox 8" descr="CONFIDENTIAL_TAG_0xFFEE">
            <a:extLst>
              <a:ext uri="{FF2B5EF4-FFF2-40B4-BE49-F238E27FC236}">
                <a16:creationId xmlns:a16="http://schemas.microsoft.com/office/drawing/2014/main" id="{5A225A65-6551-4F3B-8F5E-52A87F12BEB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noProof="1"/>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US" sz="850" noProof="1">
                <a:solidFill>
                  <a:schemeClr val="tx1"/>
                </a:solidFill>
                <a:latin typeface="+mn-lt"/>
                <a:cs typeface="Arial" pitchFamily="34" charset="0"/>
              </a:rPr>
              <a:t>Copyright of Shell International International</a:t>
            </a:r>
            <a:endParaRPr lang="en-GB" sz="850" noProof="1">
              <a:solidFill>
                <a:schemeClr val="tx1"/>
              </a:solidFill>
              <a:latin typeface="+mn-lt"/>
              <a:cs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Lst>
  <p:transition>
    <p:fade/>
  </p:transition>
  <p:hf sldNum="0" hdr="0" ftr="0" dt="0"/>
  <p:txStyles>
    <p:titleStyle>
      <a:lvl1pPr algn="l" defTabSz="1219170" rtl="0" eaLnBrk="1" latinLnBrk="0" hangingPunct="1">
        <a:lnSpc>
          <a:spcPct val="100000"/>
        </a:lnSpc>
        <a:spcBef>
          <a:spcPct val="0"/>
        </a:spcBef>
        <a:buNone/>
        <a:defRPr sz="2400" b="0" kern="1200" cap="none" baseline="0">
          <a:solidFill>
            <a:schemeClr val="tx1"/>
          </a:solidFill>
          <a:latin typeface="ShellBold" panose="00000800000000000000" pitchFamily="50" charset="0"/>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a:t>Ultimate Potential – South Africa</a:t>
            </a:r>
            <a:br>
              <a:rPr lang="en-GB" dirty="0"/>
            </a:br>
            <a:r>
              <a:rPr lang="en-GB" dirty="0"/>
              <a:t>Retail Demand Forecasting</a:t>
            </a:r>
          </a:p>
        </p:txBody>
      </p:sp>
    </p:spTree>
    <p:extLst>
      <p:ext uri="{BB962C8B-B14F-4D97-AF65-F5344CB8AC3E}">
        <p14:creationId xmlns:p14="http://schemas.microsoft.com/office/powerpoint/2010/main" val="39137063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8A47-274D-4903-B4E2-FD5AB26C3F46}"/>
              </a:ext>
            </a:extLst>
          </p:cNvPr>
          <p:cNvSpPr>
            <a:spLocks noGrp="1"/>
          </p:cNvSpPr>
          <p:nvPr>
            <p:ph type="title"/>
          </p:nvPr>
        </p:nvSpPr>
        <p:spPr/>
        <p:txBody>
          <a:bodyPr/>
          <a:lstStyle/>
          <a:p>
            <a:r>
              <a:rPr lang="en-GB" dirty="0"/>
              <a:t>Background</a:t>
            </a:r>
          </a:p>
        </p:txBody>
      </p:sp>
      <p:sp>
        <p:nvSpPr>
          <p:cNvPr id="3" name="Content Placeholder 2">
            <a:extLst>
              <a:ext uri="{FF2B5EF4-FFF2-40B4-BE49-F238E27FC236}">
                <a16:creationId xmlns:a16="http://schemas.microsoft.com/office/drawing/2014/main" id="{436AE2C1-F316-D450-E68B-4F0B19EC7B28}"/>
              </a:ext>
            </a:extLst>
          </p:cNvPr>
          <p:cNvSpPr>
            <a:spLocks noGrp="1"/>
          </p:cNvSpPr>
          <p:nvPr>
            <p:ph sz="quarter" idx="11"/>
          </p:nvPr>
        </p:nvSpPr>
        <p:spPr/>
        <p:txBody>
          <a:bodyPr/>
          <a:lstStyle/>
          <a:p>
            <a:pPr marL="285750" indent="-285750">
              <a:lnSpc>
                <a:spcPct val="150000"/>
              </a:lnSpc>
              <a:buFont typeface="Wingdings" panose="05000000000000000000" pitchFamily="2" charset="2"/>
              <a:buChar char="v"/>
            </a:pPr>
            <a:r>
              <a:rPr lang="en-GB" sz="1600" dirty="0">
                <a:solidFill>
                  <a:schemeClr val="accent1">
                    <a:lumMod val="75000"/>
                  </a:schemeClr>
                </a:solidFill>
              </a:rPr>
              <a:t>Forecasting at SA Retail Team</a:t>
            </a:r>
          </a:p>
          <a:p>
            <a:pPr marL="285750" indent="-285750">
              <a:lnSpc>
                <a:spcPct val="150000"/>
              </a:lnSpc>
              <a:buFont typeface="Arial" panose="020B0604020202020204" pitchFamily="34" charset="0"/>
              <a:buChar char="•"/>
            </a:pPr>
            <a:r>
              <a:rPr lang="en-GB" sz="1600" dirty="0"/>
              <a:t>The SA team uses a 3</a:t>
            </a:r>
            <a:r>
              <a:rPr lang="en-GB" sz="1600" baseline="30000" dirty="0"/>
              <a:t>rd</a:t>
            </a:r>
            <a:r>
              <a:rPr lang="en-GB" sz="1600" dirty="0"/>
              <a:t> party forecasting system for their </a:t>
            </a:r>
            <a:r>
              <a:rPr lang="en-GB" sz="1600" b="1" i="1" dirty="0"/>
              <a:t>Retail Sell Out </a:t>
            </a:r>
            <a:r>
              <a:rPr lang="en-GB" sz="1600" dirty="0"/>
              <a:t>volumes. This system provides the SA team with forecast for the subsequent </a:t>
            </a:r>
            <a:r>
              <a:rPr lang="en-GB" sz="1600" b="1" dirty="0"/>
              <a:t>3 months</a:t>
            </a:r>
            <a:r>
              <a:rPr lang="en-GB" sz="1600" dirty="0"/>
              <a:t>. The granularity of the forecasts are as follows:</a:t>
            </a:r>
          </a:p>
          <a:p>
            <a:pPr marL="516150" lvl="1" indent="-285750">
              <a:lnSpc>
                <a:spcPct val="150000"/>
              </a:lnSpc>
              <a:buFont typeface="Arial" panose="020B0604020202020204" pitchFamily="34" charset="0"/>
              <a:buChar char="•"/>
            </a:pPr>
            <a:r>
              <a:rPr lang="en-GB" sz="1600" dirty="0"/>
              <a:t>For the current month, at a DAILY level, which is refreshed daily (DAILY here refers to distributing month forecasts across all days equally) and,</a:t>
            </a:r>
          </a:p>
          <a:p>
            <a:pPr marL="516150" lvl="1" indent="-285750">
              <a:lnSpc>
                <a:spcPct val="150000"/>
              </a:lnSpc>
              <a:buFont typeface="Arial" panose="020B0604020202020204" pitchFamily="34" charset="0"/>
              <a:buChar char="•"/>
            </a:pPr>
            <a:r>
              <a:rPr lang="en-GB" sz="1600" dirty="0"/>
              <a:t>For the succeeding 2 months, at a MONTHLY level, which is refreshed monthly</a:t>
            </a:r>
          </a:p>
          <a:p>
            <a:pPr lvl="1" indent="0">
              <a:lnSpc>
                <a:spcPct val="150000"/>
              </a:lnSpc>
              <a:buNone/>
            </a:pPr>
            <a:endParaRPr lang="en-GB" sz="1600" dirty="0"/>
          </a:p>
          <a:p>
            <a:pPr marL="285750" indent="-285750">
              <a:lnSpc>
                <a:spcPct val="150000"/>
              </a:lnSpc>
              <a:buFont typeface="Arial" panose="020B0604020202020204" pitchFamily="34" charset="0"/>
              <a:buChar char="•"/>
            </a:pPr>
            <a:r>
              <a:rPr lang="en-GB" sz="1600" dirty="0"/>
              <a:t>The SA Team however, does not directly use the numbers provided by the system. Instead, they use these numbers as a guideline to adjust their manual formula-based forecast.</a:t>
            </a:r>
          </a:p>
          <a:p>
            <a:pPr>
              <a:lnSpc>
                <a:spcPct val="150000"/>
              </a:lnSpc>
            </a:pPr>
            <a:endParaRPr lang="en-GB" sz="1600" dirty="0"/>
          </a:p>
          <a:p>
            <a:pPr marL="285750" indent="-285750">
              <a:lnSpc>
                <a:spcPct val="150000"/>
              </a:lnSpc>
              <a:buFont typeface="Arial" panose="020B0604020202020204" pitchFamily="34" charset="0"/>
              <a:buChar char="•"/>
            </a:pPr>
            <a:r>
              <a:rPr lang="en-GB" sz="1600" dirty="0"/>
              <a:t>The manual process consists of equally dividing the monthly forecasts to obtain the daily forecasts. This means that the demand on weekdays, holidays, and effects of price change are not properly accounted for in this method.</a:t>
            </a:r>
          </a:p>
          <a:p>
            <a:pPr>
              <a:lnSpc>
                <a:spcPct val="150000"/>
              </a:lnSpc>
            </a:pPr>
            <a:endParaRPr lang="en-GB" sz="1600" dirty="0"/>
          </a:p>
        </p:txBody>
      </p:sp>
    </p:spTree>
    <p:extLst>
      <p:ext uri="{BB962C8B-B14F-4D97-AF65-F5344CB8AC3E}">
        <p14:creationId xmlns:p14="http://schemas.microsoft.com/office/powerpoint/2010/main" val="420105545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8A47-274D-4903-B4E2-FD5AB26C3F46}"/>
              </a:ext>
            </a:extLst>
          </p:cNvPr>
          <p:cNvSpPr>
            <a:spLocks noGrp="1"/>
          </p:cNvSpPr>
          <p:nvPr>
            <p:ph type="title"/>
          </p:nvPr>
        </p:nvSpPr>
        <p:spPr/>
        <p:txBody>
          <a:bodyPr/>
          <a:lstStyle/>
          <a:p>
            <a:r>
              <a:rPr lang="en-GB" dirty="0"/>
              <a:t>Upgrading the Forecasting System</a:t>
            </a:r>
          </a:p>
        </p:txBody>
      </p:sp>
      <p:sp>
        <p:nvSpPr>
          <p:cNvPr id="3" name="Content Placeholder 2">
            <a:extLst>
              <a:ext uri="{FF2B5EF4-FFF2-40B4-BE49-F238E27FC236}">
                <a16:creationId xmlns:a16="http://schemas.microsoft.com/office/drawing/2014/main" id="{436AE2C1-F316-D450-E68B-4F0B19EC7B28}"/>
              </a:ext>
            </a:extLst>
          </p:cNvPr>
          <p:cNvSpPr>
            <a:spLocks noGrp="1"/>
          </p:cNvSpPr>
          <p:nvPr>
            <p:ph sz="quarter" idx="11"/>
          </p:nvPr>
        </p:nvSpPr>
        <p:spPr/>
        <p:txBody>
          <a:bodyPr/>
          <a:lstStyle/>
          <a:p>
            <a:pPr marL="285750" indent="-285750">
              <a:lnSpc>
                <a:spcPct val="150000"/>
              </a:lnSpc>
              <a:buFont typeface="Arial" panose="020B0604020202020204" pitchFamily="34" charset="0"/>
              <a:buChar char="•"/>
            </a:pPr>
            <a:r>
              <a:rPr lang="en-GB" sz="1600" dirty="0"/>
              <a:t>Considering the manual efforts involved and lack of adjustments in the manual forecasting model, the </a:t>
            </a:r>
            <a:r>
              <a:rPr lang="en-US" sz="1600" dirty="0"/>
              <a:t>SA Products Team built an automated tool to forecast sales volume at </a:t>
            </a:r>
            <a:r>
              <a:rPr lang="en-US" sz="1600" b="1" dirty="0"/>
              <a:t>Retail Site Level </a:t>
            </a:r>
            <a:r>
              <a:rPr lang="en-US" sz="1600" dirty="0"/>
              <a:t>for each Grade at a day level. This enabled the managers time to adjust the plan, act pro-actively and minimize the effects that come from the inability to fulfill the demand.</a:t>
            </a:r>
          </a:p>
          <a:p>
            <a:pPr marL="285750" indent="-285750">
              <a:lnSpc>
                <a:spcPct val="150000"/>
              </a:lnSpc>
              <a:buFont typeface="Arial" panose="020B0604020202020204" pitchFamily="34" charset="0"/>
              <a:buChar char="•"/>
            </a:pPr>
            <a:endParaRPr lang="en-US" sz="1600" dirty="0"/>
          </a:p>
          <a:p>
            <a:pPr marL="285750" indent="-285750">
              <a:lnSpc>
                <a:spcPct val="150000"/>
              </a:lnSpc>
              <a:buFont typeface="Arial" panose="020B0604020202020204" pitchFamily="34" charset="0"/>
              <a:buChar char="•"/>
            </a:pPr>
            <a:r>
              <a:rPr lang="en-US" sz="1600" dirty="0"/>
              <a:t>However, there are some challenges that they face with this model due to technical limitations. Developed using Alteryx and R, the model runtime is about </a:t>
            </a:r>
            <a:r>
              <a:rPr lang="en-US" sz="1600" b="1" dirty="0"/>
              <a:t>6 days</a:t>
            </a:r>
            <a:r>
              <a:rPr lang="en-US" sz="1600" dirty="0"/>
              <a:t> for generating forecasts. Often, the model run is interrupted or terminated due to system restarts, which leads to a delay in obtaining the forecast numbers. </a:t>
            </a:r>
          </a:p>
          <a:p>
            <a:pPr>
              <a:lnSpc>
                <a:spcPct val="150000"/>
              </a:lnSpc>
            </a:pPr>
            <a:endParaRPr lang="en-US" sz="1600" dirty="0"/>
          </a:p>
          <a:p>
            <a:pPr marL="285750" indent="-285750">
              <a:lnSpc>
                <a:spcPct val="150000"/>
              </a:lnSpc>
              <a:buFont typeface="Arial" panose="020B0604020202020204" pitchFamily="34" charset="0"/>
              <a:buChar char="•"/>
            </a:pPr>
            <a:r>
              <a:rPr lang="en-US" sz="1600" dirty="0"/>
              <a:t>In view of these, the SA team wants to focus on developing a robust forecasting system on a cloud platform. And this is the crux of the hackathon.</a:t>
            </a:r>
          </a:p>
          <a:p>
            <a:pPr>
              <a:lnSpc>
                <a:spcPct val="150000"/>
              </a:lnSpc>
            </a:pPr>
            <a:endParaRPr lang="en-US" sz="1600" dirty="0"/>
          </a:p>
          <a:p>
            <a:pPr>
              <a:lnSpc>
                <a:spcPct val="150000"/>
              </a:lnSpc>
            </a:pPr>
            <a:endParaRPr lang="en-GB" sz="1600" dirty="0"/>
          </a:p>
        </p:txBody>
      </p:sp>
    </p:spTree>
    <p:extLst>
      <p:ext uri="{BB962C8B-B14F-4D97-AF65-F5344CB8AC3E}">
        <p14:creationId xmlns:p14="http://schemas.microsoft.com/office/powerpoint/2010/main" val="344915789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8">
            <a:extLst>
              <a:ext uri="{FF2B5EF4-FFF2-40B4-BE49-F238E27FC236}">
                <a16:creationId xmlns:a16="http://schemas.microsoft.com/office/drawing/2014/main" id="{9281FA30-7792-76B8-C074-9AD93091B798}"/>
              </a:ext>
            </a:extLst>
          </p:cNvPr>
          <p:cNvSpPr txBox="1">
            <a:spLocks/>
          </p:cNvSpPr>
          <p:nvPr/>
        </p:nvSpPr>
        <p:spPr bwMode="auto">
          <a:xfrm>
            <a:off x="230188" y="1465273"/>
            <a:ext cx="11449049" cy="467992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744750" lvl="2" indent="-285750"/>
            <a:r>
              <a:rPr lang="en-US" sz="1500" dirty="0"/>
              <a:t>To generate forecasts of the sales volume at a retail site - grade - day level by considering the various internal and external factors driving the sales</a:t>
            </a:r>
          </a:p>
          <a:p>
            <a:pPr marL="744750" lvl="2" indent="-285750"/>
            <a:endParaRPr lang="en-US" sz="1500" dirty="0"/>
          </a:p>
          <a:p>
            <a:pPr marL="744750" lvl="2" indent="-285750"/>
            <a:r>
              <a:rPr lang="en-US" sz="1500" dirty="0"/>
              <a:t>Achieve an average of greater than 90% MAPE at a </a:t>
            </a:r>
            <a:r>
              <a:rPr lang="en-US" sz="1500" b="1" dirty="0"/>
              <a:t>Site – Grade – Day </a:t>
            </a:r>
            <a:r>
              <a:rPr lang="en-US" sz="1500" dirty="0"/>
              <a:t>level</a:t>
            </a:r>
          </a:p>
          <a:p>
            <a:pPr marL="744750" lvl="2" indent="-285750"/>
            <a:endParaRPr lang="en-US" sz="1500" dirty="0"/>
          </a:p>
          <a:p>
            <a:pPr marL="744750" lvl="2" indent="-285750"/>
            <a:r>
              <a:rPr lang="en-US" sz="1500" dirty="0"/>
              <a:t>Leverage the dataset containing historical sales volume, Holiday Flag details, Loyalty and Marketing event details, SA Price Change and other relevant data sources and explore any additional internal or external data sources, ensuring their availability even after the hackathon concludes. The model should apply advanced machine learning techniques, prioritize interpretability and </a:t>
            </a:r>
            <a:r>
              <a:rPr lang="en-US" sz="1500" dirty="0" err="1"/>
              <a:t>explainability</a:t>
            </a:r>
            <a:r>
              <a:rPr lang="en-US" sz="1500" dirty="0"/>
              <a:t>, and deliver actionable insights for effective retention strategies.</a:t>
            </a:r>
          </a:p>
          <a:p>
            <a:pPr marL="744750" lvl="2" indent="-285750"/>
            <a:endParaRPr lang="en-US" sz="1500" dirty="0"/>
          </a:p>
          <a:p>
            <a:pPr marL="744750" lvl="2" indent="-285750"/>
            <a:r>
              <a:rPr lang="en-US" sz="1500" dirty="0"/>
              <a:t>Forecast expected to be done only for Company Owned (CO) sites</a:t>
            </a:r>
          </a:p>
          <a:p>
            <a:pPr marL="744750" lvl="2" indent="-285750"/>
            <a:endParaRPr lang="en-US" sz="1500" dirty="0"/>
          </a:p>
          <a:p>
            <a:pPr marL="744750" lvl="2" indent="-285750"/>
            <a:r>
              <a:rPr lang="en-US" sz="1500" dirty="0"/>
              <a:t>The final model and presentation to be uploaded and shared via OneDrive by </a:t>
            </a:r>
            <a:r>
              <a:rPr lang="en-US" sz="1500" b="1" dirty="0">
                <a:solidFill>
                  <a:srgbClr val="FF0000"/>
                </a:solidFill>
              </a:rPr>
              <a:t>07/04/2024</a:t>
            </a:r>
          </a:p>
        </p:txBody>
      </p:sp>
      <p:sp>
        <p:nvSpPr>
          <p:cNvPr id="2" name="Title 1">
            <a:extLst>
              <a:ext uri="{FF2B5EF4-FFF2-40B4-BE49-F238E27FC236}">
                <a16:creationId xmlns:a16="http://schemas.microsoft.com/office/drawing/2014/main" id="{64C33A7F-5327-488F-9119-E0F35914B932}"/>
              </a:ext>
            </a:extLst>
          </p:cNvPr>
          <p:cNvSpPr>
            <a:spLocks noGrp="1"/>
          </p:cNvSpPr>
          <p:nvPr>
            <p:ph type="title"/>
          </p:nvPr>
        </p:nvSpPr>
        <p:spPr/>
        <p:txBody>
          <a:bodyPr/>
          <a:lstStyle/>
          <a:p>
            <a:r>
              <a:rPr lang="en-US" sz="2400" b="1" dirty="0"/>
              <a:t>Objective</a:t>
            </a:r>
            <a:endParaRPr lang="en-GB" dirty="0"/>
          </a:p>
        </p:txBody>
      </p:sp>
      <p:sp>
        <p:nvSpPr>
          <p:cNvPr id="4" name="Slide Number Placeholder 3">
            <a:extLst>
              <a:ext uri="{FF2B5EF4-FFF2-40B4-BE49-F238E27FC236}">
                <a16:creationId xmlns:a16="http://schemas.microsoft.com/office/drawing/2014/main" id="{6F3EFAC5-7F52-4B52-AA6C-07D9975D8F89}"/>
              </a:ext>
            </a:extLst>
          </p:cNvPr>
          <p:cNvSpPr>
            <a:spLocks noGrp="1"/>
          </p:cNvSpPr>
          <p:nvPr>
            <p:ph type="sldNum" sz="quarter" idx="4"/>
          </p:nvPr>
        </p:nvSpPr>
        <p:spPr/>
        <p:txBody>
          <a:bodyPr/>
          <a:lstStyle/>
          <a:p>
            <a:fld id="{D32BAE6A-B452-4007-8177-56DD051636F9}" type="slidenum">
              <a:rPr lang="en-GB" noProof="1" smtClean="0"/>
              <a:pPr/>
              <a:t>4</a:t>
            </a:fld>
            <a:endParaRPr lang="en-GB" noProof="1"/>
          </a:p>
        </p:txBody>
      </p:sp>
    </p:spTree>
    <p:extLst>
      <p:ext uri="{BB962C8B-B14F-4D97-AF65-F5344CB8AC3E}">
        <p14:creationId xmlns:p14="http://schemas.microsoft.com/office/powerpoint/2010/main" val="27911815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3A7F-5327-488F-9119-E0F35914B932}"/>
              </a:ext>
            </a:extLst>
          </p:cNvPr>
          <p:cNvSpPr>
            <a:spLocks noGrp="1"/>
          </p:cNvSpPr>
          <p:nvPr>
            <p:ph type="title"/>
          </p:nvPr>
        </p:nvSpPr>
        <p:spPr/>
        <p:txBody>
          <a:bodyPr/>
          <a:lstStyle/>
          <a:p>
            <a:r>
              <a:rPr lang="en-US" sz="2400" b="1" dirty="0"/>
              <a:t>Key Deliverables</a:t>
            </a:r>
            <a:endParaRPr lang="en-GB" dirty="0"/>
          </a:p>
        </p:txBody>
      </p:sp>
      <p:sp>
        <p:nvSpPr>
          <p:cNvPr id="4" name="Slide Number Placeholder 3">
            <a:extLst>
              <a:ext uri="{FF2B5EF4-FFF2-40B4-BE49-F238E27FC236}">
                <a16:creationId xmlns:a16="http://schemas.microsoft.com/office/drawing/2014/main" id="{6F3EFAC5-7F52-4B52-AA6C-07D9975D8F89}"/>
              </a:ext>
            </a:extLst>
          </p:cNvPr>
          <p:cNvSpPr>
            <a:spLocks noGrp="1"/>
          </p:cNvSpPr>
          <p:nvPr>
            <p:ph type="sldNum" sz="quarter" idx="4"/>
          </p:nvPr>
        </p:nvSpPr>
        <p:spPr/>
        <p:txBody>
          <a:bodyPr/>
          <a:lstStyle/>
          <a:p>
            <a:fld id="{D32BAE6A-B452-4007-8177-56DD051636F9}" type="slidenum">
              <a:rPr lang="en-GB" noProof="1" smtClean="0"/>
              <a:pPr/>
              <a:t>5</a:t>
            </a:fld>
            <a:endParaRPr lang="en-GB" noProof="1"/>
          </a:p>
        </p:txBody>
      </p:sp>
      <p:sp>
        <p:nvSpPr>
          <p:cNvPr id="5" name="Content Placeholder 8">
            <a:extLst>
              <a:ext uri="{FF2B5EF4-FFF2-40B4-BE49-F238E27FC236}">
                <a16:creationId xmlns:a16="http://schemas.microsoft.com/office/drawing/2014/main" id="{E7EDE6D6-7B35-1C28-1EDC-A920E72001E4}"/>
              </a:ext>
            </a:extLst>
          </p:cNvPr>
          <p:cNvSpPr>
            <a:spLocks noGrp="1"/>
          </p:cNvSpPr>
          <p:nvPr>
            <p:ph sz="quarter" idx="11"/>
          </p:nvPr>
        </p:nvSpPr>
        <p:spPr>
          <a:xfrm>
            <a:off x="230692" y="1223376"/>
            <a:ext cx="11449049" cy="5379897"/>
          </a:xfrm>
          <a:solidFill>
            <a:schemeClr val="bg1"/>
          </a:solidFill>
        </p:spPr>
        <p:txBody>
          <a:bodyPr/>
          <a:lstStyle/>
          <a:p>
            <a:pPr marL="516150" lvl="1" indent="-285750"/>
            <a:r>
              <a:rPr lang="en-US" sz="1400" dirty="0"/>
              <a:t>Forecasting Model</a:t>
            </a:r>
          </a:p>
          <a:p>
            <a:pPr marL="744750" lvl="2" indent="-285750"/>
            <a:r>
              <a:rPr lang="en-US" sz="1400" dirty="0"/>
              <a:t>A robust predictive model capable of accurately forecasting retail sell out volume at a </a:t>
            </a:r>
            <a:r>
              <a:rPr lang="en-US" sz="1400" b="1" dirty="0"/>
              <a:t>Site x Grade x Day </a:t>
            </a:r>
            <a:r>
              <a:rPr lang="en-US" sz="1400" dirty="0"/>
              <a:t>level with average day level MAPE close to 90%. </a:t>
            </a:r>
          </a:p>
          <a:p>
            <a:pPr marL="744750" lvl="2" indent="-285750"/>
            <a:endParaRPr lang="en-US" sz="900" dirty="0"/>
          </a:p>
          <a:p>
            <a:pPr marL="516150" lvl="1" indent="-285750"/>
            <a:r>
              <a:rPr lang="en-US" sz="1400" dirty="0"/>
              <a:t>Feature Selection and Importance: </a:t>
            </a:r>
          </a:p>
          <a:p>
            <a:pPr marL="744750" lvl="2" indent="-285750"/>
            <a:r>
              <a:rPr lang="en-US" sz="1400" dirty="0"/>
              <a:t>Identify the key features that significantly contribute to prediction. Participants should strive to develop models that provide clear explanations for their predictions, enabling stakeholders to understand the underlying significance to the forecasts</a:t>
            </a:r>
          </a:p>
          <a:p>
            <a:pPr marL="516150" lvl="1" indent="-285750"/>
            <a:endParaRPr lang="en-US" sz="900" dirty="0"/>
          </a:p>
          <a:p>
            <a:pPr marL="516150" lvl="1" indent="-285750"/>
            <a:r>
              <a:rPr lang="en-US" sz="1400" dirty="0"/>
              <a:t>Hackathon Presentation: </a:t>
            </a:r>
          </a:p>
          <a:p>
            <a:pPr marL="744750" lvl="2" indent="-285750"/>
            <a:r>
              <a:rPr lang="en-US" sz="1400" dirty="0"/>
              <a:t>Participants will present their models, findings, and recommendations to a panel of judges and other hackathon participants. The presentation should showcase the effectiveness, interpretability, and </a:t>
            </a:r>
            <a:r>
              <a:rPr lang="en-US" sz="1400" dirty="0" err="1"/>
              <a:t>explainability</a:t>
            </a:r>
            <a:r>
              <a:rPr lang="en-US" sz="1400" dirty="0"/>
              <a:t> of the developed models, highlighting the transparency and clarity of the decision-making process.</a:t>
            </a:r>
          </a:p>
          <a:p>
            <a:pPr marL="516150" lvl="1" indent="-285750"/>
            <a:endParaRPr lang="en-US" sz="900" dirty="0"/>
          </a:p>
          <a:p>
            <a:pPr marL="516150" lvl="1" indent="-285750"/>
            <a:r>
              <a:rPr lang="en-US" sz="1400" dirty="0"/>
              <a:t>Success Criteria:</a:t>
            </a:r>
          </a:p>
          <a:p>
            <a:pPr marL="744750" lvl="2" indent="-285750"/>
            <a:r>
              <a:rPr lang="en-US" sz="1400" dirty="0"/>
              <a:t>Accuracy and Performance: MAPE (M+1) is considered as the primary measure of the accuracy of the model. Validation set should be used for the performance measurement.</a:t>
            </a:r>
          </a:p>
          <a:p>
            <a:pPr marL="744750" lvl="2" indent="-285750"/>
            <a:r>
              <a:rPr lang="en-US" sz="1400" dirty="0"/>
              <a:t>Innovation and Creativity: Participants should demonstrate innovative and creative approaches in their feature selection while ensuring interpretability and explainability.</a:t>
            </a:r>
          </a:p>
          <a:p>
            <a:pPr marL="744750" lvl="2" indent="-285750"/>
            <a:r>
              <a:rPr lang="en-US" sz="1400" dirty="0"/>
              <a:t>Coding Standards: Coding should adhere to PEP8 standards. It should follow SOLID principles and be scalable. </a:t>
            </a:r>
          </a:p>
          <a:p>
            <a:pPr marL="516150" lvl="1" indent="-285750"/>
            <a:endParaRPr lang="en-US" sz="1400" dirty="0"/>
          </a:p>
        </p:txBody>
      </p:sp>
    </p:spTree>
    <p:extLst>
      <p:ext uri="{BB962C8B-B14F-4D97-AF65-F5344CB8AC3E}">
        <p14:creationId xmlns:p14="http://schemas.microsoft.com/office/powerpoint/2010/main" val="7597787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3A7F-5327-488F-9119-E0F35914B932}"/>
              </a:ext>
            </a:extLst>
          </p:cNvPr>
          <p:cNvSpPr>
            <a:spLocks noGrp="1"/>
          </p:cNvSpPr>
          <p:nvPr>
            <p:ph type="title"/>
          </p:nvPr>
        </p:nvSpPr>
        <p:spPr/>
        <p:txBody>
          <a:bodyPr/>
          <a:lstStyle/>
          <a:p>
            <a:r>
              <a:rPr lang="en-GB" dirty="0"/>
              <a:t>Assumptions</a:t>
            </a:r>
          </a:p>
        </p:txBody>
      </p:sp>
      <p:sp>
        <p:nvSpPr>
          <p:cNvPr id="4" name="Slide Number Placeholder 3">
            <a:extLst>
              <a:ext uri="{FF2B5EF4-FFF2-40B4-BE49-F238E27FC236}">
                <a16:creationId xmlns:a16="http://schemas.microsoft.com/office/drawing/2014/main" id="{6F3EFAC5-7F52-4B52-AA6C-07D9975D8F89}"/>
              </a:ext>
            </a:extLst>
          </p:cNvPr>
          <p:cNvSpPr>
            <a:spLocks noGrp="1"/>
          </p:cNvSpPr>
          <p:nvPr>
            <p:ph type="sldNum" sz="quarter" idx="4"/>
          </p:nvPr>
        </p:nvSpPr>
        <p:spPr/>
        <p:txBody>
          <a:bodyPr/>
          <a:lstStyle/>
          <a:p>
            <a:fld id="{D32BAE6A-B452-4007-8177-56DD051636F9}" type="slidenum">
              <a:rPr lang="en-GB" noProof="1" smtClean="0"/>
              <a:pPr/>
              <a:t>6</a:t>
            </a:fld>
            <a:endParaRPr lang="en-GB" noProof="1"/>
          </a:p>
        </p:txBody>
      </p:sp>
      <p:sp>
        <p:nvSpPr>
          <p:cNvPr id="6" name="Content Placeholder 8">
            <a:extLst>
              <a:ext uri="{FF2B5EF4-FFF2-40B4-BE49-F238E27FC236}">
                <a16:creationId xmlns:a16="http://schemas.microsoft.com/office/drawing/2014/main" id="{B5B2822F-EB1D-4A92-B688-1B2C1D5571ED}"/>
              </a:ext>
            </a:extLst>
          </p:cNvPr>
          <p:cNvSpPr>
            <a:spLocks noGrp="1"/>
          </p:cNvSpPr>
          <p:nvPr>
            <p:ph sz="quarter" idx="11"/>
          </p:nvPr>
        </p:nvSpPr>
        <p:spPr>
          <a:xfrm>
            <a:off x="230188" y="1465273"/>
            <a:ext cx="11781109" cy="5190253"/>
          </a:xfrm>
        </p:spPr>
        <p:txBody>
          <a:bodyPr/>
          <a:lstStyle/>
          <a:p>
            <a:pPr marL="516150" lvl="1" indent="-285750"/>
            <a:r>
              <a:rPr lang="en-US" sz="1400" dirty="0"/>
              <a:t>Business Rules</a:t>
            </a:r>
          </a:p>
          <a:p>
            <a:pPr marL="744750" lvl="2" indent="-285750"/>
            <a:r>
              <a:rPr lang="en-US" sz="1400" dirty="0"/>
              <a:t>Considered only 7 Material Numbers (400003103,400003118,400003139,400003151,400003154,400003159,400006090)</a:t>
            </a:r>
          </a:p>
          <a:p>
            <a:pPr marL="744750" lvl="2" indent="-285750"/>
            <a:r>
              <a:rPr lang="en-US" sz="1400" dirty="0"/>
              <a:t>Ignored Retail Site - Materials that haven't been transacted in the last 1 year</a:t>
            </a:r>
          </a:p>
          <a:p>
            <a:pPr marL="744750" lvl="2" indent="-285750"/>
            <a:r>
              <a:rPr lang="en-US" sz="1400" dirty="0"/>
              <a:t>Ignored Retail Site - Materials that have their first transaction in the last 1 year</a:t>
            </a:r>
          </a:p>
          <a:p>
            <a:pPr marL="744750" lvl="2" indent="-285750"/>
            <a:r>
              <a:rPr lang="en-US" sz="1400" dirty="0"/>
              <a:t>Include Price Change indicator as part of the model prediction</a:t>
            </a:r>
          </a:p>
          <a:p>
            <a:pPr marL="973350" lvl="3" indent="-285750">
              <a:buFont typeface="Wingdings" panose="05000000000000000000" pitchFamily="2" charset="2"/>
              <a:buChar char="§"/>
            </a:pPr>
            <a:r>
              <a:rPr lang="en-US" sz="1400" dirty="0"/>
              <a:t>SA Govt sets the retail price for each grade on the first Wednesday of every month. </a:t>
            </a:r>
          </a:p>
          <a:p>
            <a:pPr marL="973350" lvl="3" indent="-285750">
              <a:buFont typeface="Wingdings" panose="05000000000000000000" pitchFamily="2" charset="2"/>
              <a:buChar char="§"/>
            </a:pPr>
            <a:r>
              <a:rPr lang="en-US" sz="1400" dirty="0"/>
              <a:t>Publishes the price for the upcoming month on the last Friday of the previous month</a:t>
            </a:r>
          </a:p>
          <a:p>
            <a:pPr marL="516150" lvl="1" indent="-285750"/>
            <a:endParaRPr lang="en-US" sz="1400" dirty="0"/>
          </a:p>
          <a:p>
            <a:pPr marL="516150" lvl="1" indent="-285750"/>
            <a:endParaRPr lang="en-US" sz="1400" dirty="0"/>
          </a:p>
          <a:p>
            <a:pPr marL="516150" lvl="1" indent="-285750"/>
            <a:r>
              <a:rPr lang="en-US" sz="1400" dirty="0"/>
              <a:t>Forecasting Terms</a:t>
            </a:r>
          </a:p>
          <a:p>
            <a:pPr marL="744750" lvl="2" indent="-285750"/>
            <a:r>
              <a:rPr lang="en-US" sz="1400" dirty="0"/>
              <a:t>Variables – Best available Sales, Holidays, Price, Covid Lockdown Phases, Marketing Budget, Loyalty Budget &amp; Expenditure</a:t>
            </a:r>
          </a:p>
          <a:p>
            <a:pPr marL="744750" lvl="2" indent="-285750"/>
            <a:r>
              <a:rPr lang="en-US" sz="1400" dirty="0"/>
              <a:t>Forecasting Length – 3 Months</a:t>
            </a:r>
          </a:p>
          <a:p>
            <a:pPr marL="744750" lvl="2" indent="-285750"/>
            <a:r>
              <a:rPr lang="en-US" sz="1400" dirty="0"/>
              <a:t>Forecasting Granularity – Retail Site x Grade x Day</a:t>
            </a:r>
          </a:p>
          <a:p>
            <a:pPr marL="744750" lvl="2" indent="-285750"/>
            <a:r>
              <a:rPr lang="en-US" sz="1400" dirty="0"/>
              <a:t>Data Timeframe – January 2019 to December 2023 (out of time testing for Jan and Feb 2024)</a:t>
            </a:r>
          </a:p>
          <a:p>
            <a:pPr marL="744750" lvl="2" indent="-285750"/>
            <a:r>
              <a:rPr lang="en-US" sz="1400" dirty="0"/>
              <a:t>Evaluation Metric – Accuracy based on MAPE for M+1 month</a:t>
            </a:r>
          </a:p>
        </p:txBody>
      </p:sp>
    </p:spTree>
    <p:extLst>
      <p:ext uri="{BB962C8B-B14F-4D97-AF65-F5344CB8AC3E}">
        <p14:creationId xmlns:p14="http://schemas.microsoft.com/office/powerpoint/2010/main" val="176563198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F99105CB-A4F5-413F-A47E-DB01C9EA953F}" vid="{8469B93A-448D-4F50-A8E8-884986DC6B4E}"/>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8A004099B1B7449944462BFA0EDA30" ma:contentTypeVersion="9" ma:contentTypeDescription="Create a new document." ma:contentTypeScope="" ma:versionID="d9d5134ee810eda2d9b6e0a296d49c18">
  <xsd:schema xmlns:xsd="http://www.w3.org/2001/XMLSchema" xmlns:xs="http://www.w3.org/2001/XMLSchema" xmlns:p="http://schemas.microsoft.com/office/2006/metadata/properties" xmlns:ns3="83dd4d00-9852-45af-9f6d-5b3ee7ef647f" xmlns:ns4="a0852318-be69-4fff-b520-f4a7438e9435" targetNamespace="http://schemas.microsoft.com/office/2006/metadata/properties" ma:root="true" ma:fieldsID="18f31ebd2b0f6a0a7cfb44597df991ac" ns3:_="" ns4:_="">
    <xsd:import namespace="83dd4d00-9852-45af-9f6d-5b3ee7ef647f"/>
    <xsd:import namespace="a0852318-be69-4fff-b520-f4a7438e943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dd4d00-9852-45af-9f6d-5b3ee7ef64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0852318-be69-4fff-b520-f4a7438e943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0A869E-6E58-4148-BA31-D0194B143EA5}">
  <ds:schemaRefs>
    <ds:schemaRef ds:uri="http://schemas.microsoft.com/sharepoint/v3/contenttype/forms"/>
  </ds:schemaRefs>
</ds:datastoreItem>
</file>

<file path=customXml/itemProps2.xml><?xml version="1.0" encoding="utf-8"?>
<ds:datastoreItem xmlns:ds="http://schemas.openxmlformats.org/officeDocument/2006/customXml" ds:itemID="{C6E7DE58-1CE3-46D9-AB0F-7BDDF0D525F7}">
  <ds:schemaRefs>
    <ds:schemaRef ds:uri="http://purl.org/dc/dcmitype/"/>
    <ds:schemaRef ds:uri="http://purl.org/dc/elements/1.1/"/>
    <ds:schemaRef ds:uri="83dd4d00-9852-45af-9f6d-5b3ee7ef647f"/>
    <ds:schemaRef ds:uri="http://schemas.openxmlformats.org/package/2006/metadata/core-properties"/>
    <ds:schemaRef ds:uri="a0852318-be69-4fff-b520-f4a7438e9435"/>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9922C430-E310-48D8-92F8-2D2EEA26F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dd4d00-9852-45af-9f6d-5b3ee7ef647f"/>
    <ds:schemaRef ds:uri="a0852318-be69-4fff-b520-f4a7438e94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Onscreen;2057;Pos1;Date1;Widescreen Shell template - 16x9</Template>
  <TotalTime>3932</TotalTime>
  <Words>822</Words>
  <Application>Microsoft Office PowerPoint</Application>
  <PresentationFormat>Widescreen</PresentationFormat>
  <Paragraphs>62</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ShellBold</vt:lpstr>
      <vt:lpstr>Arial</vt:lpstr>
      <vt:lpstr>ShellMedium</vt:lpstr>
      <vt:lpstr>Wingdings</vt:lpstr>
      <vt:lpstr>Shell layouts with footer</vt:lpstr>
      <vt:lpstr>Ultimate Potential – South Africa Retail Demand Forecasting</vt:lpstr>
      <vt:lpstr>Background</vt:lpstr>
      <vt:lpstr>Upgrading the Forecasting System</vt:lpstr>
      <vt:lpstr>Objective</vt:lpstr>
      <vt:lpstr>Key Deliverables</vt:lpstr>
      <vt:lpstr>Assumptions</vt:lpstr>
      <vt:lpstr>PowerPoint Presentation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Libor POC</dc:title>
  <dc:creator>Dheeraj</dc:creator>
  <cp:lastModifiedBy>K S, Harish SSSCCH-FO/XA</cp:lastModifiedBy>
  <cp:revision>151</cp:revision>
  <dcterms:created xsi:type="dcterms:W3CDTF">2019-07-17T12:02:47Z</dcterms:created>
  <dcterms:modified xsi:type="dcterms:W3CDTF">2024-03-22T11:51:09Z</dcterms:modified>
  <cp:category>Shell_IC: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y fmtid="{D5CDD505-2E9C-101B-9397-08002B2CF9AE}" pid="4" name="_dlc_policyId">
    <vt:lpwstr/>
  </property>
  <property fmtid="{D5CDD505-2E9C-101B-9397-08002B2CF9AE}" pid="5" name="ContentTypeId">
    <vt:lpwstr>0x0101008C8A004099B1B7449944462BFA0EDA30</vt:lpwstr>
  </property>
  <property fmtid="{D5CDD505-2E9C-101B-9397-08002B2CF9AE}" pid="6" name="ItemRetentionFormula">
    <vt:lpwstr/>
  </property>
  <property fmtid="{D5CDD505-2E9C-101B-9397-08002B2CF9AE}" pid="7" name="_dlc_DocIdItemGuid">
    <vt:lpwstr>79254647-6ad0-4f9c-b6b5-50a5340c8ab6</vt:lpwstr>
  </property>
  <property fmtid="{D5CDD505-2E9C-101B-9397-08002B2CF9AE}" pid="8" name="Shell SharePoint SAEF BusinessProcess">
    <vt:lpwstr>8;#Finance - Manage Finance|e2a0fce6-d8ba-4119-8abb-1f52449b7f1e</vt:lpwstr>
  </property>
  <property fmtid="{D5CDD505-2E9C-101B-9397-08002B2CF9AE}" pid="9" name="Shell SharePoint SAEF SecurityClassification">
    <vt:lpwstr>10;#Restricted|21aa7f98-4035-4019-a764-107acb7269af</vt:lpwstr>
  </property>
  <property fmtid="{D5CDD505-2E9C-101B-9397-08002B2CF9AE}" pid="10" name="Shell SharePoint SAEF LegalEntity">
    <vt:lpwstr>4;#Shell International B.V.|9132d9f5-7ca8-4411-8616-d5538f34b7de</vt:lpwstr>
  </property>
  <property fmtid="{D5CDD505-2E9C-101B-9397-08002B2CF9AE}" pid="11" name="Shell SharePoint SAEF GlobalFunction">
    <vt:lpwstr>3;#Information Technology|d388b442-0f35-4ef7-bb6d-ea4386749e1a</vt:lpwstr>
  </property>
  <property fmtid="{D5CDD505-2E9C-101B-9397-08002B2CF9AE}" pid="12" name="Shell SharePoint SAEF BusinessUnitRegion">
    <vt:lpwstr>2;#Business Function or Other|4d7122ee-2ff8-444d-9f0f-6a611b095945</vt:lpwstr>
  </property>
  <property fmtid="{D5CDD505-2E9C-101B-9397-08002B2CF9AE}" pid="13" name="Shell SharePoint SAEF CountryOfJurisdiction">
    <vt:lpwstr>7;#NETHERLANDS|54565ecb-470f-40ea-a584-819150a65a13</vt:lpwstr>
  </property>
  <property fmtid="{D5CDD505-2E9C-101B-9397-08002B2CF9AE}" pid="14" name="Shell SharePoint SAEF ExportControlClassification">
    <vt:lpwstr>9;#Non-US content - Non Controlled|2ac8835e-0587-4096-a6e2-1f68da1e6cb3</vt:lpwstr>
  </property>
  <property fmtid="{D5CDD505-2E9C-101B-9397-08002B2CF9AE}" pid="15" name="Shell SharePoint SAEF DocumentStatus">
    <vt:lpwstr>11;#Draft|1c86f377-7d91-4c95-bd5b-c18c83fe0aa5</vt:lpwstr>
  </property>
  <property fmtid="{D5CDD505-2E9C-101B-9397-08002B2CF9AE}" pid="16" name="Shell SharePoint SAEF Language">
    <vt:lpwstr>6;#English|bd3ad5ee-f0c3-40aa-8cc8-36ef09940af3</vt:lpwstr>
  </property>
  <property fmtid="{D5CDD505-2E9C-101B-9397-08002B2CF9AE}" pid="17" name="Shell SharePoint SAEF Business">
    <vt:lpwstr>1;#Global Functions|97a538f4-23ff-40fe-9c6e-c1dbb6867298</vt:lpwstr>
  </property>
  <property fmtid="{D5CDD505-2E9C-101B-9397-08002B2CF9AE}" pid="18" name="Shell SharePoint SIS FinanceFunction">
    <vt:lpwstr/>
  </property>
  <property fmtid="{D5CDD505-2E9C-101B-9397-08002B2CF9AE}" pid="19" name="Shell SharePoint SIS Period">
    <vt:lpwstr/>
  </property>
  <property fmtid="{D5CDD505-2E9C-101B-9397-08002B2CF9AE}" pid="20" name="Shell SharePoint SIS Business">
    <vt:lpwstr/>
  </property>
  <property fmtid="{D5CDD505-2E9C-101B-9397-08002B2CF9AE}" pid="21" name="Shell SharePoint SAEF DocumentType">
    <vt:lpwstr>24;#Communications [FMF]|e204eef4-33fc-43af-a8f0-56b63dfea015</vt:lpwstr>
  </property>
</Properties>
</file>