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93" r:id="rId9"/>
    <p:sldId id="294" r:id="rId10"/>
    <p:sldId id="290" r:id="rId11"/>
    <p:sldId id="29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5" r:id="rId26"/>
    <p:sldId id="296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D94BF-C817-B84D-81DF-D40546CC860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DA524-FB5F-9947-B1CE-8280D3E0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type of computations means interactive queries, stream</a:t>
            </a:r>
            <a:r>
              <a:rPr lang="en-US" baseline="0" dirty="0"/>
              <a:t> </a:t>
            </a:r>
            <a:r>
              <a:rPr lang="en-US" dirty="0"/>
              <a:t>processing, graph data, text data and real time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A524-FB5F-9947-B1CE-8280D3E099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5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stores the intermediate processing data in its memory instead of on</a:t>
            </a:r>
            <a:r>
              <a:rPr lang="en-US" baseline="0" dirty="0"/>
              <a:t> </a:t>
            </a:r>
            <a:r>
              <a:rPr lang="en-US" dirty="0"/>
              <a:t>the disk, thus reducing the number of read-write operations on disk.</a:t>
            </a:r>
          </a:p>
          <a:p>
            <a:r>
              <a:rPr lang="en-US" dirty="0"/>
              <a:t>This increases the speed by 100 times when running in memory and by</a:t>
            </a:r>
            <a:r>
              <a:rPr lang="en-US" baseline="0" dirty="0"/>
              <a:t> </a:t>
            </a:r>
            <a:r>
              <a:rPr lang="en-US" dirty="0"/>
              <a:t>10 times while running on disk.</a:t>
            </a:r>
          </a:p>
          <a:p>
            <a:r>
              <a:rPr lang="en-US" dirty="0"/>
              <a:t>Flexibility</a:t>
            </a:r>
            <a:r>
              <a:rPr lang="en-US" baseline="0" dirty="0"/>
              <a:t> - Java, </a:t>
            </a:r>
            <a:r>
              <a:rPr lang="en-US" baseline="0" dirty="0" err="1"/>
              <a:t>Scala</a:t>
            </a:r>
            <a:r>
              <a:rPr lang="en-US" baseline="0" dirty="0"/>
              <a:t>, </a:t>
            </a:r>
            <a:r>
              <a:rPr lang="en-US" baseline="0" dirty="0" err="1"/>
              <a:t>Clojure</a:t>
            </a:r>
            <a:r>
              <a:rPr lang="en-US" baseline="0" dirty="0"/>
              <a:t>, R or Python.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A524-FB5F-9947-B1CE-8280D3E099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4683-6F97-4EEC-96AE-3397205000F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A70-E912-4F70-B2D6-B4B016A1626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9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A70-E912-4F70-B2D6-B4B016A1626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1140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A70-E912-4F70-B2D6-B4B016A1626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677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A70-E912-4F70-B2D6-B4B016A1626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7005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AA70-E912-4F70-B2D6-B4B016A1626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53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7177-4124-47F4-9DFF-50E08BB58309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9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0D9E-BE05-4C5A-8DAA-5A02ABE70C72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EB26-E308-4EFA-9A6F-CA44F198C726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ECB4-A084-4AC9-ABF7-7C8D019158E2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C791-A272-4A2A-BF09-43CC756A7394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E122-1ED9-4D19-8261-4FD3DCD9D8A2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DF4E-AD59-4E04-9A24-EBE3D3026EB9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6B9E-2262-479A-8D30-25BB45564F0C}" type="datetime1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894F-E9DF-4425-953B-2AEEC87C214D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B51-8D2A-440A-9947-1D749CB366F8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AA70-E912-4F70-B2D6-B4B016A1626E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E74066-C9A5-6148-B48A-1C555760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4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14" y="4471325"/>
            <a:ext cx="6400800" cy="1752600"/>
          </a:xfrm>
        </p:spPr>
        <p:txBody>
          <a:bodyPr/>
          <a:lstStyle/>
          <a:p>
            <a:pPr algn="r"/>
            <a:r>
              <a:rPr lang="en-US" dirty="0"/>
              <a:t>Unmesh Deodhar</a:t>
            </a:r>
          </a:p>
          <a:p>
            <a:pPr algn="r"/>
            <a:r>
              <a:rPr lang="en-US" dirty="0"/>
              <a:t>Shraddha </a:t>
            </a:r>
            <a:r>
              <a:rPr lang="en-US" dirty="0" err="1"/>
              <a:t>Zingade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Processing with 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Spark </a:t>
            </a:r>
            <a:r>
              <a:rPr lang="en-US" b="1" dirty="0"/>
              <a:t>keeps track of the data</a:t>
            </a:r>
            <a:r>
              <a:rPr lang="en-US" dirty="0"/>
              <a:t> that each of the operators produces, and enables applications to </a:t>
            </a:r>
            <a:r>
              <a:rPr lang="en-US" i="1" dirty="0"/>
              <a:t>reliably</a:t>
            </a:r>
            <a:r>
              <a:rPr lang="en-US" dirty="0"/>
              <a:t> store this data </a:t>
            </a:r>
            <a:r>
              <a:rPr lang="en-US" b="1" dirty="0"/>
              <a:t>in </a:t>
            </a:r>
            <a:r>
              <a:rPr lang="en-US" b="1" i="1" dirty="0"/>
              <a:t>memory</a:t>
            </a:r>
            <a:r>
              <a:rPr lang="en-US" b="1" dirty="0"/>
              <a:t>.</a:t>
            </a:r>
          </a:p>
          <a:p>
            <a:r>
              <a:rPr lang="en-US" dirty="0"/>
              <a:t>This is the key to Spark’s performance, as it allows applications to avoid costly disk accesses.</a:t>
            </a:r>
          </a:p>
          <a:p>
            <a:r>
              <a:rPr lang="en-US" b="1" i="1" dirty="0"/>
              <a:t>Low-latency computations</a:t>
            </a:r>
            <a:r>
              <a:rPr lang="en-US" dirty="0"/>
              <a:t> by caching the working dataset in memory and then performing computations at memory speeds.</a:t>
            </a:r>
          </a:p>
          <a:p>
            <a:r>
              <a:rPr lang="en-US" dirty="0"/>
              <a:t>Efficient </a:t>
            </a:r>
            <a:r>
              <a:rPr lang="en-US" b="1" i="1" dirty="0"/>
              <a:t>iterative</a:t>
            </a:r>
            <a:r>
              <a:rPr lang="en-US" b="1" dirty="0"/>
              <a:t> algorithm </a:t>
            </a:r>
            <a:r>
              <a:rPr lang="en-US" dirty="0"/>
              <a:t>by having subsequent iterations share data through memory, or repeatedly accessing the same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ETL for different formats.</a:t>
            </a:r>
          </a:p>
          <a:p>
            <a:r>
              <a:rPr lang="en-US" dirty="0"/>
              <a:t>Allows running SQL like queries on data.</a:t>
            </a:r>
          </a:p>
          <a:p>
            <a:r>
              <a:rPr lang="en-US" dirty="0"/>
              <a:t>User requires less efforts.</a:t>
            </a:r>
          </a:p>
          <a:p>
            <a:r>
              <a:rPr lang="en-US" dirty="0"/>
              <a:t>Allows user to </a:t>
            </a:r>
            <a:r>
              <a:rPr lang="en-US" b="1" dirty="0"/>
              <a:t>extract using SQL like queries, transforms it, and loads it into suitable language based querying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Spark SQL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24" y="1417638"/>
            <a:ext cx="8026468" cy="457290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Main components of Spark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Language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Schema RDD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9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Language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compatible with many languages.</a:t>
            </a:r>
          </a:p>
          <a:p>
            <a:r>
              <a:rPr lang="en-US" dirty="0"/>
              <a:t>It is supported by APIs of</a:t>
            </a:r>
          </a:p>
          <a:p>
            <a:pPr lvl="1"/>
            <a:r>
              <a:rPr lang="en-US" dirty="0"/>
              <a:t>Java </a:t>
            </a:r>
          </a:p>
          <a:p>
            <a:pPr lvl="1"/>
            <a:r>
              <a:rPr lang="en-US" dirty="0"/>
              <a:t>Python </a:t>
            </a:r>
          </a:p>
          <a:p>
            <a:pPr lvl="1"/>
            <a:r>
              <a:rPr lang="en-US" dirty="0"/>
              <a:t>Scala </a:t>
            </a:r>
          </a:p>
          <a:p>
            <a:pPr lvl="1"/>
            <a:r>
              <a:rPr lang="en-US" dirty="0" err="1"/>
              <a:t>HiveQL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Schema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designed with special data structure called Resilient Distributed Dataset(RDD).</a:t>
            </a:r>
          </a:p>
          <a:p>
            <a:r>
              <a:rPr lang="en-US" dirty="0"/>
              <a:t>Spark works with table, schema and records.</a:t>
            </a:r>
          </a:p>
          <a:p>
            <a:r>
              <a:rPr lang="en-US" dirty="0"/>
              <a:t>Thus, we need special temporary table.</a:t>
            </a:r>
          </a:p>
          <a:p>
            <a:r>
              <a:rPr lang="en-US" dirty="0"/>
              <a:t>We call this RDD as data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8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mentioned before, using various types of data sources is one of the advantage of Spark SQL.</a:t>
            </a:r>
          </a:p>
          <a:p>
            <a:r>
              <a:rPr lang="en-US" dirty="0"/>
              <a:t>Variety of data sources which can be accessed by Spark are-</a:t>
            </a:r>
          </a:p>
          <a:p>
            <a:pPr lvl="1"/>
            <a:r>
              <a:rPr lang="en-US" dirty="0"/>
              <a:t>Parquet file </a:t>
            </a:r>
          </a:p>
          <a:p>
            <a:pPr lvl="1"/>
            <a:r>
              <a:rPr lang="en-US" dirty="0"/>
              <a:t>JSON document</a:t>
            </a:r>
          </a:p>
          <a:p>
            <a:pPr lvl="1"/>
            <a:r>
              <a:rPr lang="en-US" dirty="0"/>
              <a:t>HIVE table</a:t>
            </a:r>
          </a:p>
          <a:p>
            <a:pPr lvl="1"/>
            <a:r>
              <a:rPr lang="en-US" dirty="0"/>
              <a:t>Cassandra database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SPARK SQL TO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9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to </a:t>
            </a:r>
            <a:r>
              <a:rPr lang="en-US" b="1" dirty="0"/>
              <a:t>tables in SQL.</a:t>
            </a:r>
          </a:p>
          <a:p>
            <a:r>
              <a:rPr lang="en-US" dirty="0"/>
              <a:t>It is collection data organized in columns. </a:t>
            </a:r>
          </a:p>
          <a:p>
            <a:r>
              <a:rPr lang="en-US" dirty="0"/>
              <a:t>Supports </a:t>
            </a:r>
            <a:r>
              <a:rPr lang="en-US" b="1" dirty="0"/>
              <a:t>multiple data formats</a:t>
            </a:r>
            <a:r>
              <a:rPr lang="en-US" dirty="0"/>
              <a:t>.</a:t>
            </a:r>
          </a:p>
          <a:p>
            <a:r>
              <a:rPr lang="en-US" dirty="0"/>
              <a:t>Processes data in </a:t>
            </a:r>
            <a:r>
              <a:rPr lang="en-US" b="1" dirty="0"/>
              <a:t>KB to PB </a:t>
            </a:r>
            <a:r>
              <a:rPr lang="en-US" dirty="0"/>
              <a:t>in </a:t>
            </a:r>
            <a:r>
              <a:rPr lang="en-US" b="1" dirty="0"/>
              <a:t>single</a:t>
            </a:r>
            <a:r>
              <a:rPr lang="en-US" dirty="0"/>
              <a:t> node cluster.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SQLContext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class which is used for initialization of functionalities of Spark SQL.</a:t>
            </a:r>
          </a:p>
          <a:p>
            <a:r>
              <a:rPr lang="en-US" b="1" dirty="0" err="1"/>
              <a:t>SparkContext</a:t>
            </a:r>
            <a:r>
              <a:rPr lang="en-US" b="1" dirty="0"/>
              <a:t> class object (</a:t>
            </a:r>
            <a:r>
              <a:rPr lang="en-US" b="1" dirty="0" err="1"/>
              <a:t>sc</a:t>
            </a:r>
            <a:r>
              <a:rPr lang="en-US" b="1" dirty="0"/>
              <a:t>) </a:t>
            </a:r>
            <a:r>
              <a:rPr lang="en-US" dirty="0"/>
              <a:t>is required for initializing </a:t>
            </a:r>
            <a:r>
              <a:rPr lang="en-US" dirty="0" err="1"/>
              <a:t>SQLContext</a:t>
            </a:r>
            <a:r>
              <a:rPr lang="en-US" dirty="0"/>
              <a:t> class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JSON file, we first generate a data frame and then read the file.</a:t>
            </a:r>
          </a:p>
          <a:p>
            <a:r>
              <a:rPr lang="en-US" dirty="0"/>
              <a:t>Attributes are taken automatically from the JSON file.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= </a:t>
            </a:r>
            <a:r>
              <a:rPr lang="en-US" dirty="0" err="1"/>
              <a:t>sc.read.json</a:t>
            </a:r>
            <a:r>
              <a:rPr lang="en-US" dirty="0"/>
              <a:t>(“</a:t>
            </a:r>
            <a:r>
              <a:rPr lang="en-US" dirty="0" err="1"/>
              <a:t>foo.json</a:t>
            </a:r>
            <a:r>
              <a:rPr lang="en-US" dirty="0"/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dfs.show</a:t>
            </a:r>
            <a:r>
              <a:rPr lang="en-US" dirty="0"/>
              <a:t>()</a:t>
            </a:r>
          </a:p>
          <a:p>
            <a:r>
              <a:rPr lang="en-US" dirty="0"/>
              <a:t>SELECT name</a:t>
            </a:r>
          </a:p>
          <a:p>
            <a:pPr lvl="1"/>
            <a:r>
              <a:rPr lang="en-US" dirty="0"/>
              <a:t>Scala&gt; </a:t>
            </a:r>
            <a:r>
              <a:rPr lang="en-US" dirty="0" err="1"/>
              <a:t>dfs.select</a:t>
            </a:r>
            <a:r>
              <a:rPr lang="en-US" dirty="0"/>
              <a:t>(“name”).show()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Other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dfs.filter</a:t>
            </a:r>
            <a:r>
              <a:rPr lang="en-US" dirty="0"/>
              <a:t>(</a:t>
            </a:r>
            <a:r>
              <a:rPr lang="en-US" dirty="0" err="1"/>
              <a:t>dfs</a:t>
            </a:r>
            <a:r>
              <a:rPr lang="en-US" dirty="0"/>
              <a:t>("age") &gt; 23).show()</a:t>
            </a:r>
          </a:p>
          <a:p>
            <a:endParaRPr lang="en-US" dirty="0"/>
          </a:p>
          <a:p>
            <a:r>
              <a:rPr lang="en-US" dirty="0"/>
              <a:t>Group by operation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dfs.groupBy</a:t>
            </a:r>
            <a:r>
              <a:rPr lang="en-US" dirty="0"/>
              <a:t>("age").count().show()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5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 Computation</a:t>
            </a:r>
          </a:p>
          <a:p>
            <a:r>
              <a:rPr lang="en-US" dirty="0"/>
              <a:t>Flexibility of Programming – Java, Scala, Python, R etc.</a:t>
            </a:r>
          </a:p>
          <a:p>
            <a:r>
              <a:rPr lang="en-US" dirty="0"/>
              <a:t>Embedding SQL in high level programming languages.</a:t>
            </a:r>
          </a:p>
          <a:p>
            <a:r>
              <a:rPr lang="en-US" dirty="0"/>
              <a:t>Spark SQL extends Spark with a declarative </a:t>
            </a:r>
            <a:r>
              <a:rPr lang="en-US" dirty="0" err="1"/>
              <a:t>DataFrame</a:t>
            </a:r>
            <a:r>
              <a:rPr lang="en-US" dirty="0"/>
              <a:t> API to allow relational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8" y="2676940"/>
            <a:ext cx="6347714" cy="13208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60114"/>
            <a:ext cx="7772400" cy="136207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8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 by Apache.</a:t>
            </a:r>
          </a:p>
          <a:p>
            <a:r>
              <a:rPr lang="en-US" dirty="0"/>
              <a:t>Open source cluster computing framework.</a:t>
            </a:r>
          </a:p>
          <a:p>
            <a:r>
              <a:rPr lang="en-US" dirty="0"/>
              <a:t>Framework used for managing </a:t>
            </a:r>
            <a:r>
              <a:rPr lang="en-US" b="1" dirty="0"/>
              <a:t>big data processing </a:t>
            </a:r>
            <a:r>
              <a:rPr lang="en-US" dirty="0"/>
              <a:t>requirements with wide variety of data sets.</a:t>
            </a:r>
          </a:p>
          <a:p>
            <a:r>
              <a:rPr lang="en-US" b="1" dirty="0"/>
              <a:t>Extends MapReduce </a:t>
            </a:r>
            <a:r>
              <a:rPr lang="en-US" dirty="0"/>
              <a:t>for more type of computations.</a:t>
            </a:r>
          </a:p>
          <a:p>
            <a:r>
              <a:rPr lang="en-US" dirty="0"/>
              <a:t>Type of data: graph data, text data, real time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memory</a:t>
            </a:r>
            <a:r>
              <a:rPr lang="en-US" dirty="0"/>
              <a:t> cluster computing.</a:t>
            </a:r>
          </a:p>
          <a:p>
            <a:r>
              <a:rPr lang="en-US" b="1" dirty="0"/>
              <a:t>Flexibility</a:t>
            </a:r>
            <a:r>
              <a:rPr lang="en-US" dirty="0"/>
              <a:t> for programmers.</a:t>
            </a:r>
          </a:p>
          <a:p>
            <a:r>
              <a:rPr lang="en-US" dirty="0"/>
              <a:t>Supports </a:t>
            </a:r>
            <a:r>
              <a:rPr lang="en-US" b="1" dirty="0"/>
              <a:t>wide variety</a:t>
            </a:r>
            <a:r>
              <a:rPr lang="en-US" dirty="0"/>
              <a:t> of data formats.</a:t>
            </a:r>
          </a:p>
          <a:p>
            <a:r>
              <a:rPr lang="en-US" dirty="0"/>
              <a:t>Programmers can modify the data in real time through spark streaming.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Spark Ecosystem:</a:t>
            </a:r>
          </a:p>
        </p:txBody>
      </p:sp>
      <p:pic>
        <p:nvPicPr>
          <p:cNvPr id="4" name="Content Placeholder 3" descr="slide_35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96182" y="2160588"/>
            <a:ext cx="5175249" cy="388143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Spark SQL: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ETL</a:t>
            </a:r>
            <a:r>
              <a:rPr lang="en-US" dirty="0"/>
              <a:t> for different data formats.</a:t>
            </a:r>
          </a:p>
          <a:p>
            <a:r>
              <a:rPr lang="en-US" dirty="0"/>
              <a:t>Allows SQL like queries on data.</a:t>
            </a:r>
          </a:p>
          <a:p>
            <a:r>
              <a:rPr lang="en-US" dirty="0"/>
              <a:t>Allows users to extract using SQL, transforms it and loads it for any</a:t>
            </a:r>
            <a:r>
              <a:rPr lang="en-US" b="1" dirty="0"/>
              <a:t> language based querying.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Spark Streaming: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</a:t>
            </a:r>
            <a:r>
              <a:rPr lang="en-US" b="1" dirty="0"/>
              <a:t>real time streaming of data.</a:t>
            </a:r>
          </a:p>
          <a:p>
            <a:r>
              <a:rPr lang="en-US" dirty="0"/>
              <a:t>Takes data in mini-batches.</a:t>
            </a:r>
          </a:p>
          <a:p>
            <a:r>
              <a:rPr lang="en-US" dirty="0"/>
              <a:t>Performs Resilient Distributed Dataset transformation.</a:t>
            </a:r>
          </a:p>
          <a:p>
            <a:r>
              <a:rPr lang="en-US" dirty="0"/>
              <a:t>Takes </a:t>
            </a:r>
            <a:r>
              <a:rPr lang="en-US" b="1" dirty="0"/>
              <a:t>data and divides into logical partitions</a:t>
            </a:r>
            <a:r>
              <a:rPr lang="en-US" dirty="0"/>
              <a:t>.</a:t>
            </a:r>
          </a:p>
          <a:p>
            <a:r>
              <a:rPr lang="en-US" dirty="0"/>
              <a:t>RDD is a read-only, portioned collection of records. Using this feature, </a:t>
            </a:r>
            <a:r>
              <a:rPr lang="en-US" b="1" dirty="0"/>
              <a:t>operations can be executed on the real streamed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framework.</a:t>
            </a:r>
          </a:p>
          <a:p>
            <a:r>
              <a:rPr lang="en-US" dirty="0"/>
              <a:t>Machine learning algorithms such as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Collaborative filtering</a:t>
            </a:r>
          </a:p>
          <a:p>
            <a:pPr lvl="1"/>
            <a:r>
              <a:rPr lang="en-US" dirty="0"/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graph algorithms.</a:t>
            </a:r>
          </a:p>
          <a:p>
            <a:r>
              <a:rPr lang="en-US" dirty="0"/>
              <a:t>Operators for graph computations such as</a:t>
            </a:r>
          </a:p>
          <a:p>
            <a:pPr lvl="1"/>
            <a:r>
              <a:rPr lang="en-US" dirty="0"/>
              <a:t>Sub-graph </a:t>
            </a:r>
          </a:p>
          <a:p>
            <a:pPr lvl="1"/>
            <a:r>
              <a:rPr lang="en-US" dirty="0"/>
              <a:t>Join vertices</a:t>
            </a:r>
          </a:p>
          <a:p>
            <a:pPr lvl="1"/>
            <a:r>
              <a:rPr lang="en-US" dirty="0"/>
              <a:t>Aggregate messages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4066-C9A5-6148-B48A-1C555760D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773</Words>
  <Application>Microsoft Office PowerPoint</Application>
  <PresentationFormat>On-screen Show (4:3)</PresentationFormat>
  <Paragraphs>142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Apache Spark</vt:lpstr>
      <vt:lpstr>Apache Spark</vt:lpstr>
      <vt:lpstr>Overview:</vt:lpstr>
      <vt:lpstr>Features:</vt:lpstr>
      <vt:lpstr>Spark Ecosystem:</vt:lpstr>
      <vt:lpstr>Spark SQL:</vt:lpstr>
      <vt:lpstr>Spark Streaming:</vt:lpstr>
      <vt:lpstr>MLib</vt:lpstr>
      <vt:lpstr>GraphX</vt:lpstr>
      <vt:lpstr>Big Data Processing with Spark</vt:lpstr>
      <vt:lpstr>In-memory Computation</vt:lpstr>
      <vt:lpstr>Spark SQL</vt:lpstr>
      <vt:lpstr>Introduction</vt:lpstr>
      <vt:lpstr>Spark SQL architecture</vt:lpstr>
      <vt:lpstr>Main components of Spark SQL</vt:lpstr>
      <vt:lpstr>1. Language API</vt:lpstr>
      <vt:lpstr>Schema RDD</vt:lpstr>
      <vt:lpstr>Data source</vt:lpstr>
      <vt:lpstr>RELATING SPARK SQL TO SQL</vt:lpstr>
      <vt:lpstr>DataFrames </vt:lpstr>
      <vt:lpstr>SQLContext</vt:lpstr>
      <vt:lpstr>Example 1</vt:lpstr>
      <vt:lpstr>SELECT command</vt:lpstr>
      <vt:lpstr>Other operations</vt:lpstr>
      <vt:lpstr>Conclusion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vs Spark</dc:title>
  <dc:creator>Shraddha Zingade</dc:creator>
  <cp:lastModifiedBy>Unmesh Deodhar</cp:lastModifiedBy>
  <cp:revision>119</cp:revision>
  <dcterms:created xsi:type="dcterms:W3CDTF">2016-11-20T22:53:38Z</dcterms:created>
  <dcterms:modified xsi:type="dcterms:W3CDTF">2016-12-02T03:20:29Z</dcterms:modified>
</cp:coreProperties>
</file>