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tmp" ContentType="image/tmp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8312" autoAdjust="0"/>
    <p:restoredTop sz="94660" autoAdjust="0"/>
  </p:normalViewPr>
  <p:slideViewPr>
    <p:cSldViewPr snapToGrid="0">
      <p:cViewPr varScale="1">
        <p:scale>
          <a:sx n="84" d="100"/>
          <a:sy n="84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3682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46016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9507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1D8099"/>
            </a:gs>
            <a:gs pos="0">
              <a:srgbClr val="1D8099"/>
            </a:gs>
            <a:gs pos="23000">
              <a:srgbClr val="00B8B4"/>
            </a:gs>
            <a:gs pos="56000">
              <a:srgbClr val="1294A4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93" name="图片" descr="\\DROBO-FS\QuickDrops\JB\PPTX NG\Droplets\LightingOverlay.png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-1"/>
            <a:ext cx="12192004" cy="68580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grpSp>
        <p:nvGrpSpPr>
          <p:cNvPr id="92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80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53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114300" y="4763"/>
                <a:ext cx="23813" cy="2181225"/>
              </a:xfrm>
              <a:prstGeom xmlns:a="http://schemas.openxmlformats.org/drawingml/2006/main" prst="rect"/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w="12700" cmpd="sng" cap="flat">
                <a:noFill/>
                <a:prstDash val="solid"/>
                <a:round/>
              </a:ln>
            </p:spPr>
          </p:sp>
          <p:sp>
            <p:nvSpPr>
              <p:cNvPr id="54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3337" y="2176463"/>
                <a:ext cx="190500" cy="19050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55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8575" y="4021138"/>
                <a:ext cx="190500" cy="188912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39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39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6480" y="2160"/>
                      <a:pt x="2160" y="5939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39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56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00025" y="4763"/>
                <a:ext cx="369888" cy="1811337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0209" y="21600"/>
                    </a:moveTo>
                    <a:lnTo>
                      <a:pt x="0" y="11850"/>
                    </a:lnTo>
                    <a:lnTo>
                      <a:pt x="0" y="0"/>
                    </a:lnTo>
                    <a:lnTo>
                      <a:pt x="1390" y="0"/>
                    </a:lnTo>
                    <a:lnTo>
                      <a:pt x="1390" y="11793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57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503237" y="1801813"/>
                <a:ext cx="190500" cy="188913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59"/>
                      <a:pt x="4860" y="0"/>
                      <a:pt x="10800" y="0"/>
                    </a:cubicBezTo>
                    <a:cubicBezTo>
                      <a:pt x="17820" y="0"/>
                      <a:pt x="21600" y="3239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59"/>
                    </a:moveTo>
                    <a:cubicBezTo>
                      <a:pt x="5940" y="2159"/>
                      <a:pt x="2160" y="5940"/>
                      <a:pt x="2160" y="10800"/>
                    </a:cubicBezTo>
                    <a:cubicBezTo>
                      <a:pt x="2160" y="15659"/>
                      <a:pt x="5940" y="19440"/>
                      <a:pt x="10800" y="19440"/>
                    </a:cubicBezTo>
                    <a:cubicBezTo>
                      <a:pt x="15120" y="19440"/>
                      <a:pt x="19440" y="15659"/>
                      <a:pt x="19440" y="10800"/>
                    </a:cubicBezTo>
                    <a:cubicBezTo>
                      <a:pt x="19440" y="4859"/>
                      <a:pt x="16740" y="2159"/>
                      <a:pt x="10800" y="2159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58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85750" y="4763"/>
                <a:ext cx="369888" cy="1430338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0487" y="21600"/>
                    </a:moveTo>
                    <a:lnTo>
                      <a:pt x="0" y="9181"/>
                    </a:lnTo>
                    <a:lnTo>
                      <a:pt x="0" y="0"/>
                    </a:lnTo>
                    <a:lnTo>
                      <a:pt x="1668" y="0"/>
                    </a:lnTo>
                    <a:lnTo>
                      <a:pt x="1668" y="9109"/>
                    </a:lnTo>
                    <a:lnTo>
                      <a:pt x="21600" y="21456"/>
                    </a:lnTo>
                    <a:lnTo>
                      <a:pt x="20487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59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546100" y="0"/>
                <a:ext cx="152400" cy="912813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2"/>
                    </a:lnTo>
                    <a:lnTo>
                      <a:pt x="0" y="225"/>
                    </a:lnTo>
                    <a:lnTo>
                      <a:pt x="3374" y="0"/>
                    </a:lnTo>
                    <a:lnTo>
                      <a:pt x="21600" y="709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60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588962" y="1420813"/>
                <a:ext cx="190500" cy="19050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61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588962" y="903288"/>
                <a:ext cx="190500" cy="19050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62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641350" y="0"/>
                <a:ext cx="422274" cy="52705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0869" y="21600"/>
                    </a:moveTo>
                    <a:lnTo>
                      <a:pt x="3897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5" y="7416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63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1020762" y="488950"/>
                <a:ext cx="161925" cy="147638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8258" y="21600"/>
                      <a:pt x="5717" y="20903"/>
                      <a:pt x="3811" y="18812"/>
                    </a:cubicBezTo>
                    <a:cubicBezTo>
                      <a:pt x="0" y="13935"/>
                      <a:pt x="0" y="6967"/>
                      <a:pt x="3811" y="2787"/>
                    </a:cubicBezTo>
                    <a:cubicBezTo>
                      <a:pt x="5717" y="696"/>
                      <a:pt x="8258" y="0"/>
                      <a:pt x="10800" y="0"/>
                    </a:cubicBezTo>
                    <a:cubicBezTo>
                      <a:pt x="13341" y="0"/>
                      <a:pt x="15882" y="696"/>
                      <a:pt x="17788" y="2787"/>
                    </a:cubicBezTo>
                    <a:cubicBezTo>
                      <a:pt x="21600" y="6967"/>
                      <a:pt x="21600" y="13935"/>
                      <a:pt x="17788" y="18812"/>
                    </a:cubicBezTo>
                    <a:cubicBezTo>
                      <a:pt x="15882" y="20903"/>
                      <a:pt x="13341" y="21600"/>
                      <a:pt x="10800" y="21600"/>
                    </a:cubicBezTo>
                  </a:path>
                  <a:path w="21600" h="21600">
                    <a:moveTo>
                      <a:pt x="10800" y="2787"/>
                    </a:moveTo>
                    <a:cubicBezTo>
                      <a:pt x="8894" y="2787"/>
                      <a:pt x="6988" y="3483"/>
                      <a:pt x="5717" y="4877"/>
                    </a:cubicBezTo>
                    <a:cubicBezTo>
                      <a:pt x="2541" y="8361"/>
                      <a:pt x="2541" y="13238"/>
                      <a:pt x="5717" y="16722"/>
                    </a:cubicBezTo>
                    <a:cubicBezTo>
                      <a:pt x="6988" y="18116"/>
                      <a:pt x="8894" y="18812"/>
                      <a:pt x="10800" y="18812"/>
                    </a:cubicBezTo>
                    <a:cubicBezTo>
                      <a:pt x="12705" y="18812"/>
                      <a:pt x="14611" y="18116"/>
                      <a:pt x="15882" y="16722"/>
                    </a:cubicBezTo>
                    <a:cubicBezTo>
                      <a:pt x="19058" y="13238"/>
                      <a:pt x="19058" y="8361"/>
                      <a:pt x="15882" y="4877"/>
                    </a:cubicBezTo>
                    <a:cubicBezTo>
                      <a:pt x="14611" y="3483"/>
                      <a:pt x="12705" y="2787"/>
                      <a:pt x="10800" y="2787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64" name="直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-4763" y="9525"/>
                <a:ext cx="0" cy="0"/>
              </a:xfrm>
              <a:prstGeom xmlns:a="http://schemas.openxmlformats.org/drawingml/2006/main" prst="line"/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w="15" cmpd="sng" cap="flat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65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9525" y="1801813"/>
                <a:ext cx="123825" cy="12700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661" y="21600"/>
                    </a:moveTo>
                    <a:lnTo>
                      <a:pt x="0" y="19169"/>
                    </a:lnTo>
                    <a:lnTo>
                      <a:pt x="19107" y="0"/>
                    </a:lnTo>
                    <a:lnTo>
                      <a:pt x="21600" y="2430"/>
                    </a:lnTo>
                    <a:lnTo>
                      <a:pt x="1661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66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-9525" y="3549649"/>
                <a:ext cx="147638" cy="481013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8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67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128586" y="1382713"/>
                <a:ext cx="142875" cy="47625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68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04787" y="1849438"/>
                <a:ext cx="114300" cy="10795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69"/>
                    </a:cubicBezTo>
                    <a:cubicBezTo>
                      <a:pt x="0" y="4695"/>
                      <a:pt x="5400" y="0"/>
                      <a:pt x="10800" y="0"/>
                    </a:cubicBezTo>
                    <a:cubicBezTo>
                      <a:pt x="16200" y="0"/>
                      <a:pt x="21600" y="4695"/>
                      <a:pt x="21600" y="11269"/>
                    </a:cubicBezTo>
                    <a:cubicBezTo>
                      <a:pt x="21600" y="16904"/>
                      <a:pt x="16200" y="21600"/>
                      <a:pt x="10800" y="21600"/>
                    </a:cubicBezTo>
                  </a:path>
                  <a:path w="21600" h="21600">
                    <a:moveTo>
                      <a:pt x="10800" y="3756"/>
                    </a:moveTo>
                    <a:cubicBezTo>
                      <a:pt x="7200" y="3756"/>
                      <a:pt x="3600" y="7513"/>
                      <a:pt x="3600" y="11269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69"/>
                    </a:cubicBezTo>
                    <a:cubicBezTo>
                      <a:pt x="18000" y="7513"/>
                      <a:pt x="14400" y="3756"/>
                      <a:pt x="10800" y="3756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69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133350" y="4662488"/>
                <a:ext cx="23813" cy="2181225"/>
              </a:xfrm>
              <a:prstGeom xmlns:a="http://schemas.openxmlformats.org/drawingml/2006/main" prst="rect"/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w="12700" cmpd="sng" cap="flat">
                <a:noFill/>
                <a:prstDash val="solid"/>
                <a:round/>
              </a:ln>
            </p:spPr>
          </p:sp>
          <p:sp>
            <p:nvSpPr>
              <p:cNvPr id="70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23837" y="5041900"/>
                <a:ext cx="369888" cy="1801813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390" y="21600"/>
                    </a:moveTo>
                    <a:lnTo>
                      <a:pt x="0" y="21600"/>
                    </a:lnTo>
                    <a:lnTo>
                      <a:pt x="0" y="9800"/>
                    </a:lnTo>
                    <a:lnTo>
                      <a:pt x="0" y="9743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0" y="9857"/>
                    </a:lnTo>
                    <a:lnTo>
                      <a:pt x="1390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71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52387" y="4481513"/>
                <a:ext cx="190500" cy="19050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59"/>
                      <a:pt x="4860" y="0"/>
                      <a:pt x="10800" y="0"/>
                    </a:cubicBezTo>
                    <a:cubicBezTo>
                      <a:pt x="16740" y="0"/>
                      <a:pt x="21600" y="4859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59"/>
                      <a:pt x="5940" y="19440"/>
                      <a:pt x="10800" y="19440"/>
                    </a:cubicBezTo>
                    <a:cubicBezTo>
                      <a:pt x="15120" y="19440"/>
                      <a:pt x="19440" y="15659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72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-14288" y="5627688"/>
                <a:ext cx="85725" cy="1216024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1"/>
                    </a:lnTo>
                    <a:lnTo>
                      <a:pt x="0" y="84"/>
                    </a:lnTo>
                    <a:lnTo>
                      <a:pt x="7200" y="0"/>
                    </a:lnTo>
                    <a:lnTo>
                      <a:pt x="21600" y="4116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73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527050" y="4867275"/>
                <a:ext cx="190500" cy="188913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59" y="21600"/>
                      <a:pt x="0" y="16739"/>
                      <a:pt x="0" y="10799"/>
                    </a:cubicBezTo>
                    <a:cubicBezTo>
                      <a:pt x="0" y="4860"/>
                      <a:pt x="4859" y="0"/>
                      <a:pt x="10800" y="0"/>
                    </a:cubicBezTo>
                    <a:cubicBezTo>
                      <a:pt x="16740" y="0"/>
                      <a:pt x="21600" y="4860"/>
                      <a:pt x="21600" y="10799"/>
                    </a:cubicBezTo>
                    <a:cubicBezTo>
                      <a:pt x="21600" y="16739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59"/>
                    </a:moveTo>
                    <a:cubicBezTo>
                      <a:pt x="5939" y="2159"/>
                      <a:pt x="2159" y="5939"/>
                      <a:pt x="2159" y="10799"/>
                    </a:cubicBezTo>
                    <a:cubicBezTo>
                      <a:pt x="2159" y="15659"/>
                      <a:pt x="5939" y="19439"/>
                      <a:pt x="10800" y="19439"/>
                    </a:cubicBezTo>
                    <a:cubicBezTo>
                      <a:pt x="15660" y="19439"/>
                      <a:pt x="19440" y="15659"/>
                      <a:pt x="19440" y="10799"/>
                    </a:cubicBezTo>
                    <a:cubicBezTo>
                      <a:pt x="19440" y="5939"/>
                      <a:pt x="15660" y="2159"/>
                      <a:pt x="10800" y="2159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74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09562" y="5422899"/>
                <a:ext cx="374650" cy="1425575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7"/>
                    </a:lnTo>
                    <a:lnTo>
                      <a:pt x="274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59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75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569912" y="5945188"/>
                <a:ext cx="152400" cy="912813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3374" y="21600"/>
                    </a:moveTo>
                    <a:lnTo>
                      <a:pt x="0" y="21374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4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76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612775" y="5246688"/>
                <a:ext cx="190500" cy="19050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59"/>
                      <a:pt x="4860" y="0"/>
                      <a:pt x="10800" y="0"/>
                    </a:cubicBezTo>
                    <a:cubicBezTo>
                      <a:pt x="16740" y="0"/>
                      <a:pt x="21600" y="4859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6480" y="2160"/>
                      <a:pt x="2160" y="5939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39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77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612775" y="5764213"/>
                <a:ext cx="190500" cy="19050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59"/>
                      <a:pt x="4860" y="0"/>
                      <a:pt x="10800" y="0"/>
                    </a:cubicBezTo>
                    <a:cubicBezTo>
                      <a:pt x="16740" y="0"/>
                      <a:pt x="21600" y="4859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6480" y="2160"/>
                      <a:pt x="2160" y="5939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39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78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669925" y="6330950"/>
                <a:ext cx="417513" cy="517525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231" y="21600"/>
                    </a:moveTo>
                    <a:lnTo>
                      <a:pt x="0" y="21202"/>
                    </a:lnTo>
                    <a:lnTo>
                      <a:pt x="3695" y="13649"/>
                    </a:lnTo>
                    <a:lnTo>
                      <a:pt x="3942" y="13649"/>
                    </a:lnTo>
                    <a:lnTo>
                      <a:pt x="20860" y="0"/>
                    </a:lnTo>
                    <a:lnTo>
                      <a:pt x="21600" y="795"/>
                    </a:lnTo>
                    <a:lnTo>
                      <a:pt x="4927" y="14245"/>
                    </a:lnTo>
                    <a:lnTo>
                      <a:pt x="1231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79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1049337" y="6221413"/>
                <a:ext cx="157163" cy="147638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472" y="21600"/>
                    </a:moveTo>
                    <a:cubicBezTo>
                      <a:pt x="7854" y="21600"/>
                      <a:pt x="5236" y="20206"/>
                      <a:pt x="3272" y="18116"/>
                    </a:cubicBezTo>
                    <a:cubicBezTo>
                      <a:pt x="1309" y="16722"/>
                      <a:pt x="0" y="13935"/>
                      <a:pt x="0" y="10451"/>
                    </a:cubicBezTo>
                    <a:cubicBezTo>
                      <a:pt x="0" y="7664"/>
                      <a:pt x="1309" y="4877"/>
                      <a:pt x="3272" y="2787"/>
                    </a:cubicBezTo>
                    <a:cubicBezTo>
                      <a:pt x="5236" y="696"/>
                      <a:pt x="7854" y="0"/>
                      <a:pt x="10472" y="0"/>
                    </a:cubicBezTo>
                    <a:cubicBezTo>
                      <a:pt x="13090" y="0"/>
                      <a:pt x="15709" y="696"/>
                      <a:pt x="17672" y="2787"/>
                    </a:cubicBezTo>
                    <a:cubicBezTo>
                      <a:pt x="21600" y="6967"/>
                      <a:pt x="21600" y="13935"/>
                      <a:pt x="17672" y="18116"/>
                    </a:cubicBezTo>
                    <a:cubicBezTo>
                      <a:pt x="15709" y="20206"/>
                      <a:pt x="13090" y="21600"/>
                      <a:pt x="10472" y="21600"/>
                    </a:cubicBezTo>
                  </a:path>
                  <a:path w="21600" h="21600">
                    <a:moveTo>
                      <a:pt x="10472" y="2787"/>
                    </a:moveTo>
                    <a:cubicBezTo>
                      <a:pt x="8509" y="2787"/>
                      <a:pt x="6545" y="3483"/>
                      <a:pt x="5236" y="4877"/>
                    </a:cubicBezTo>
                    <a:cubicBezTo>
                      <a:pt x="3927" y="6270"/>
                      <a:pt x="2618" y="8361"/>
                      <a:pt x="2618" y="10451"/>
                    </a:cubicBezTo>
                    <a:cubicBezTo>
                      <a:pt x="2618" y="13238"/>
                      <a:pt x="3927" y="14632"/>
                      <a:pt x="5236" y="16722"/>
                    </a:cubicBezTo>
                    <a:cubicBezTo>
                      <a:pt x="6545" y="18116"/>
                      <a:pt x="8509" y="18812"/>
                      <a:pt x="10472" y="18812"/>
                    </a:cubicBezTo>
                    <a:cubicBezTo>
                      <a:pt x="12436" y="18812"/>
                      <a:pt x="14400" y="18116"/>
                      <a:pt x="15709" y="16722"/>
                    </a:cubicBezTo>
                    <a:cubicBezTo>
                      <a:pt x="18981" y="13238"/>
                      <a:pt x="18981" y="8361"/>
                      <a:pt x="15709" y="4877"/>
                    </a:cubicBezTo>
                    <a:cubicBezTo>
                      <a:pt x="14400" y="3483"/>
                      <a:pt x="12436" y="2787"/>
                      <a:pt x="10472" y="2787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</p:grpSp>
        <p:grpSp>
          <p:nvGrpSpPr>
            <p:cNvPr id="91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11364912" y="0"/>
              <a:ext cx="674688" cy="6848475"/>
              <a:chOff x="11364912" y="0"/>
              <a:chExt cx="674688" cy="6848475"/>
            </a:xfrm>
          </p:grpSpPr>
          <p:sp>
            <p:nvSpPr>
              <p:cNvPr id="81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11483975" y="0"/>
                <a:ext cx="417513" cy="512763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985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17904" y="7824"/>
                    </a:lnTo>
                    <a:lnTo>
                      <a:pt x="985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82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11364912" y="474663"/>
                <a:ext cx="157162" cy="15240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1127" y="21600"/>
                    </a:moveTo>
                    <a:cubicBezTo>
                      <a:pt x="8509" y="21600"/>
                      <a:pt x="5890" y="20250"/>
                      <a:pt x="3927" y="18225"/>
                    </a:cubicBezTo>
                    <a:cubicBezTo>
                      <a:pt x="0" y="14175"/>
                      <a:pt x="0" y="7425"/>
                      <a:pt x="3927" y="3375"/>
                    </a:cubicBezTo>
                    <a:cubicBezTo>
                      <a:pt x="5890" y="1350"/>
                      <a:pt x="8509" y="0"/>
                      <a:pt x="11127" y="0"/>
                    </a:cubicBezTo>
                    <a:cubicBezTo>
                      <a:pt x="13745" y="0"/>
                      <a:pt x="16363" y="1350"/>
                      <a:pt x="18327" y="3375"/>
                    </a:cubicBezTo>
                    <a:cubicBezTo>
                      <a:pt x="20290" y="5400"/>
                      <a:pt x="21600" y="8100"/>
                      <a:pt x="21600" y="10800"/>
                    </a:cubicBezTo>
                    <a:cubicBezTo>
                      <a:pt x="21600" y="13500"/>
                      <a:pt x="20290" y="16200"/>
                      <a:pt x="18327" y="18225"/>
                    </a:cubicBezTo>
                    <a:cubicBezTo>
                      <a:pt x="16363" y="20250"/>
                      <a:pt x="13745" y="21600"/>
                      <a:pt x="11127" y="21600"/>
                    </a:cubicBezTo>
                  </a:path>
                  <a:path w="21600" h="21600">
                    <a:moveTo>
                      <a:pt x="11127" y="2700"/>
                    </a:moveTo>
                    <a:cubicBezTo>
                      <a:pt x="9163" y="2700"/>
                      <a:pt x="7200" y="4050"/>
                      <a:pt x="5890" y="5400"/>
                    </a:cubicBezTo>
                    <a:cubicBezTo>
                      <a:pt x="2618" y="8100"/>
                      <a:pt x="2618" y="13500"/>
                      <a:pt x="5890" y="16200"/>
                    </a:cubicBezTo>
                    <a:cubicBezTo>
                      <a:pt x="7200" y="18225"/>
                      <a:pt x="9163" y="18900"/>
                      <a:pt x="11127" y="18900"/>
                    </a:cubicBezTo>
                    <a:cubicBezTo>
                      <a:pt x="13090" y="18900"/>
                      <a:pt x="15054" y="18225"/>
                      <a:pt x="17018" y="16200"/>
                    </a:cubicBezTo>
                    <a:cubicBezTo>
                      <a:pt x="19636" y="13500"/>
                      <a:pt x="19636" y="8100"/>
                      <a:pt x="17018" y="5400"/>
                    </a:cubicBezTo>
                    <a:cubicBezTo>
                      <a:pt x="15054" y="4050"/>
                      <a:pt x="13090" y="2700"/>
                      <a:pt x="11127" y="2700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83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11631612" y="1539875"/>
                <a:ext cx="188913" cy="190500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59" y="21600"/>
                      <a:pt x="0" y="16740"/>
                      <a:pt x="0" y="10800"/>
                    </a:cubicBezTo>
                    <a:cubicBezTo>
                      <a:pt x="0" y="4860"/>
                      <a:pt x="4859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5939" y="2160"/>
                      <a:pt x="2160" y="5940"/>
                      <a:pt x="2160" y="10800"/>
                    </a:cubicBezTo>
                    <a:cubicBezTo>
                      <a:pt x="2160" y="15660"/>
                      <a:pt x="5939" y="19440"/>
                      <a:pt x="10800" y="19440"/>
                    </a:cubicBezTo>
                    <a:cubicBezTo>
                      <a:pt x="15660" y="19440"/>
                      <a:pt x="19439" y="15660"/>
                      <a:pt x="19439" y="10800"/>
                    </a:cubicBezTo>
                    <a:cubicBezTo>
                      <a:pt x="19439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84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11531599" y="5694363"/>
                <a:ext cx="298450" cy="1154113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1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85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11772900" y="5551487"/>
                <a:ext cx="157162" cy="155574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1127" y="21600"/>
                    </a:moveTo>
                    <a:cubicBezTo>
                      <a:pt x="5236" y="21600"/>
                      <a:pt x="0" y="16363"/>
                      <a:pt x="0" y="10472"/>
                    </a:cubicBezTo>
                    <a:cubicBezTo>
                      <a:pt x="0" y="4581"/>
                      <a:pt x="5236" y="0"/>
                      <a:pt x="11127" y="0"/>
                    </a:cubicBezTo>
                    <a:cubicBezTo>
                      <a:pt x="17018" y="0"/>
                      <a:pt x="21600" y="4581"/>
                      <a:pt x="21600" y="10472"/>
                    </a:cubicBezTo>
                    <a:cubicBezTo>
                      <a:pt x="21600" y="16363"/>
                      <a:pt x="17018" y="21600"/>
                      <a:pt x="11127" y="21600"/>
                    </a:cubicBezTo>
                  </a:path>
                  <a:path w="21600" h="21600">
                    <a:moveTo>
                      <a:pt x="11127" y="2618"/>
                    </a:moveTo>
                    <a:cubicBezTo>
                      <a:pt x="6545" y="2618"/>
                      <a:pt x="2618" y="5890"/>
                      <a:pt x="2618" y="10472"/>
                    </a:cubicBezTo>
                    <a:cubicBezTo>
                      <a:pt x="2618" y="15054"/>
                      <a:pt x="6545" y="18981"/>
                      <a:pt x="11127" y="18981"/>
                    </a:cubicBezTo>
                    <a:cubicBezTo>
                      <a:pt x="15054" y="18981"/>
                      <a:pt x="18981" y="15054"/>
                      <a:pt x="18981" y="10472"/>
                    </a:cubicBezTo>
                    <a:cubicBezTo>
                      <a:pt x="18981" y="5890"/>
                      <a:pt x="15054" y="2618"/>
                      <a:pt x="11127" y="2618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86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11710987" y="4763"/>
                <a:ext cx="304800" cy="1544638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7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3"/>
                    </a:lnTo>
                    <a:lnTo>
                      <a:pt x="1687" y="17670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87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11636375" y="4867275"/>
                <a:ext cx="188913" cy="188913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59" y="21600"/>
                      <a:pt x="0" y="16739"/>
                      <a:pt x="0" y="10799"/>
                    </a:cubicBezTo>
                    <a:cubicBezTo>
                      <a:pt x="0" y="4860"/>
                      <a:pt x="4859" y="0"/>
                      <a:pt x="10800" y="0"/>
                    </a:cubicBezTo>
                    <a:cubicBezTo>
                      <a:pt x="16740" y="0"/>
                      <a:pt x="21600" y="4860"/>
                      <a:pt x="21600" y="10799"/>
                    </a:cubicBezTo>
                    <a:cubicBezTo>
                      <a:pt x="21600" y="16739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59"/>
                    </a:moveTo>
                    <a:cubicBezTo>
                      <a:pt x="5939" y="2159"/>
                      <a:pt x="2160" y="5939"/>
                      <a:pt x="2160" y="10799"/>
                    </a:cubicBezTo>
                    <a:cubicBezTo>
                      <a:pt x="2160" y="15659"/>
                      <a:pt x="5939" y="19439"/>
                      <a:pt x="10800" y="19439"/>
                    </a:cubicBezTo>
                    <a:cubicBezTo>
                      <a:pt x="15660" y="19439"/>
                      <a:pt x="19439" y="15659"/>
                      <a:pt x="19439" y="10799"/>
                    </a:cubicBezTo>
                    <a:cubicBezTo>
                      <a:pt x="19439" y="5939"/>
                      <a:pt x="15660" y="2159"/>
                      <a:pt x="10800" y="2159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88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11441113" y="5046662"/>
                <a:ext cx="307975" cy="1801813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6"/>
                    </a:lnTo>
                    <a:lnTo>
                      <a:pt x="19595" y="3368"/>
                    </a:lnTo>
                    <a:lnTo>
                      <a:pt x="19595" y="0"/>
                    </a:lnTo>
                    <a:lnTo>
                      <a:pt x="21600" y="0"/>
                    </a:lnTo>
                    <a:lnTo>
                      <a:pt x="21600" y="3482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89" name="曲线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11849100" y="6416675"/>
                <a:ext cx="190500" cy="188912"/>
              </a:xfrm>
              <a:custGeom xmlns:a="http://schemas.openxmlformats.org/drawingml/2006/main"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59" y="21600"/>
                      <a:pt x="0" y="16739"/>
                      <a:pt x="0" y="10800"/>
                    </a:cubicBezTo>
                    <a:cubicBezTo>
                      <a:pt x="0" y="4860"/>
                      <a:pt x="4859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39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6480" y="2160"/>
                      <a:pt x="2159" y="5939"/>
                      <a:pt x="2159" y="10800"/>
                    </a:cubicBezTo>
                    <a:cubicBezTo>
                      <a:pt x="2159" y="15660"/>
                      <a:pt x="6480" y="19439"/>
                      <a:pt x="10800" y="19439"/>
                    </a:cubicBezTo>
                    <a:cubicBezTo>
                      <a:pt x="15659" y="19439"/>
                      <a:pt x="19440" y="15660"/>
                      <a:pt x="19440" y="10800"/>
                    </a:cubicBezTo>
                    <a:cubicBezTo>
                      <a:pt x="19440" y="5939"/>
                      <a:pt x="15659" y="2160"/>
                      <a:pt x="10800" y="2160"/>
                    </a:cubicBezTo>
                    <a:close/>
                  </a:path>
                </a:pathLst>
              </a:custGeom>
              <a:gradFill xmlns:a="http://schemas.openxmlformats.org/drawingml/2006/main"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xmlns:a="http://schemas.openxmlformats.org/drawingml/2006/main" cmpd="sng" cap="flat">
                <a:noFill/>
                <a:prstDash val="solid"/>
                <a:round/>
              </a:ln>
            </p:spPr>
          </p:sp>
          <p:sp>
            <p:nvSpPr>
              <p:cNvPr id="90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11939587" y="6596063"/>
                <a:ext cx="23813" cy="252412"/>
              </a:xfrm>
              <a:prstGeom xmlns:a="http://schemas.openxmlformats.org/drawingml/2006/main" prst="rect"/>
              <a:gradFill xmlns:a="http://schemas.openxmlformats.org/drawingml/2006/main"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xmlns:a="http://schemas.openxmlformats.org/drawingml/2006/main" w="12700" cmpd="sng" cap="flat">
                <a:noFill/>
                <a:prstDash val="solid"/>
                <a:round/>
              </a:ln>
            </p:spPr>
          </p:sp>
        </p:grpSp>
      </p:grpSp>
      <p:sp>
        <p:nvSpPr>
          <p:cNvPr id="4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141413" y="618518"/>
            <a:ext cx="9905998" cy="14785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141412" y="2249487"/>
            <a:ext cx="9905999" cy="354171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456921" y="5883276"/>
            <a:ext cx="2743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5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1141411" y="5883275"/>
            <a:ext cx="623930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50" cap="all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276321" y="5883274"/>
            <a:ext cx="771088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050" b="0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&lt;#&gt;</a:t>
            </a:fld>
            <a:endParaRPr lang="zh-CN" altLang="en-US" sz="105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0507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4156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813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5690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63448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5751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1049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1872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292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1D8099"/>
            </a:gs>
            <a:gs pos="0">
              <a:srgbClr val="1D8099"/>
            </a:gs>
            <a:gs pos="23000">
              <a:srgbClr val="00B8B4"/>
            </a:gs>
            <a:gs pos="56000">
              <a:srgbClr val="1294A4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 descr="\\DROBO-FS\QuickDrops\JB\PPTX NG\Droplets\LightingOverlay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-1"/>
            <a:ext cx="12192004" cy="6858001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42" name="组合"/>
          <p:cNvGrpSpPr>
            <a:grpSpLocks/>
          </p:cNvGrpSpPr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30" name="组合"/>
            <p:cNvGrpSpPr>
              <a:grpSpLocks/>
            </p:cNvGrpSpPr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3" name="矩形"/>
              <p:cNvSpPr>
                <a:spLocks/>
              </p:cNvSpPr>
              <p:nvPr/>
            </p:nvSpPr>
            <p:spPr>
              <a:xfrm rot="0">
                <a:off x="114300" y="4763"/>
                <a:ext cx="23813" cy="2181225"/>
              </a:xfrm>
              <a:prstGeom prst="rect"/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w="12700" cmpd="sng" cap="flat">
                <a:noFill/>
                <a:prstDash val="solid"/>
                <a:round/>
              </a:ln>
            </p:spPr>
          </p:sp>
          <p:sp>
            <p:nvSpPr>
              <p:cNvPr id="4" name="曲线"/>
              <p:cNvSpPr>
                <a:spLocks/>
              </p:cNvSpPr>
              <p:nvPr/>
            </p:nvSpPr>
            <p:spPr>
              <a:xfrm rot="0">
                <a:off x="33337" y="2176463"/>
                <a:ext cx="190500" cy="19050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120" y="19440"/>
                      <a:pt x="19440" y="15660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5" name="曲线"/>
              <p:cNvSpPr>
                <a:spLocks/>
              </p:cNvSpPr>
              <p:nvPr/>
            </p:nvSpPr>
            <p:spPr>
              <a:xfrm rot="0">
                <a:off x="28575" y="4021138"/>
                <a:ext cx="190500" cy="188912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39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39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6480" y="2160"/>
                      <a:pt x="2160" y="5939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39"/>
                      <a:pt x="15660" y="2160"/>
                      <a:pt x="10800" y="21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6" name="曲线"/>
              <p:cNvSpPr>
                <a:spLocks/>
              </p:cNvSpPr>
              <p:nvPr/>
            </p:nvSpPr>
            <p:spPr>
              <a:xfrm rot="0">
                <a:off x="200025" y="4763"/>
                <a:ext cx="369888" cy="1811337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0209" y="21600"/>
                    </a:moveTo>
                    <a:lnTo>
                      <a:pt x="0" y="11850"/>
                    </a:lnTo>
                    <a:lnTo>
                      <a:pt x="0" y="0"/>
                    </a:lnTo>
                    <a:lnTo>
                      <a:pt x="1390" y="0"/>
                    </a:lnTo>
                    <a:lnTo>
                      <a:pt x="1390" y="11793"/>
                    </a:lnTo>
                    <a:lnTo>
                      <a:pt x="21600" y="21486"/>
                    </a:lnTo>
                    <a:lnTo>
                      <a:pt x="20209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7" name="曲线"/>
              <p:cNvSpPr>
                <a:spLocks/>
              </p:cNvSpPr>
              <p:nvPr/>
            </p:nvSpPr>
            <p:spPr>
              <a:xfrm rot="0">
                <a:off x="503237" y="1801813"/>
                <a:ext cx="190500" cy="188913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59"/>
                      <a:pt x="4860" y="0"/>
                      <a:pt x="10800" y="0"/>
                    </a:cubicBezTo>
                    <a:cubicBezTo>
                      <a:pt x="17820" y="0"/>
                      <a:pt x="21600" y="3239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59"/>
                    </a:moveTo>
                    <a:cubicBezTo>
                      <a:pt x="5940" y="2159"/>
                      <a:pt x="2160" y="5940"/>
                      <a:pt x="2160" y="10800"/>
                    </a:cubicBezTo>
                    <a:cubicBezTo>
                      <a:pt x="2160" y="15659"/>
                      <a:pt x="5940" y="19440"/>
                      <a:pt x="10800" y="19440"/>
                    </a:cubicBezTo>
                    <a:cubicBezTo>
                      <a:pt x="15120" y="19440"/>
                      <a:pt x="19440" y="15659"/>
                      <a:pt x="19440" y="10800"/>
                    </a:cubicBezTo>
                    <a:cubicBezTo>
                      <a:pt x="19440" y="4859"/>
                      <a:pt x="16740" y="2159"/>
                      <a:pt x="10800" y="215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8" name="曲线"/>
              <p:cNvSpPr>
                <a:spLocks/>
              </p:cNvSpPr>
              <p:nvPr/>
            </p:nvSpPr>
            <p:spPr>
              <a:xfrm rot="0">
                <a:off x="285750" y="4763"/>
                <a:ext cx="369888" cy="1430338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0487" y="21600"/>
                    </a:moveTo>
                    <a:lnTo>
                      <a:pt x="0" y="9181"/>
                    </a:lnTo>
                    <a:lnTo>
                      <a:pt x="0" y="0"/>
                    </a:lnTo>
                    <a:lnTo>
                      <a:pt x="1668" y="0"/>
                    </a:lnTo>
                    <a:lnTo>
                      <a:pt x="1668" y="9109"/>
                    </a:lnTo>
                    <a:lnTo>
                      <a:pt x="21600" y="21456"/>
                    </a:lnTo>
                    <a:lnTo>
                      <a:pt x="20487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9" name="曲线"/>
              <p:cNvSpPr>
                <a:spLocks/>
              </p:cNvSpPr>
              <p:nvPr/>
            </p:nvSpPr>
            <p:spPr>
              <a:xfrm rot="0">
                <a:off x="546100" y="0"/>
                <a:ext cx="152400" cy="912813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1600" y="21600"/>
                    </a:moveTo>
                    <a:lnTo>
                      <a:pt x="17550" y="21600"/>
                    </a:lnTo>
                    <a:lnTo>
                      <a:pt x="17550" y="7212"/>
                    </a:lnTo>
                    <a:lnTo>
                      <a:pt x="0" y="225"/>
                    </a:lnTo>
                    <a:lnTo>
                      <a:pt x="3374" y="0"/>
                    </a:lnTo>
                    <a:lnTo>
                      <a:pt x="21600" y="7099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10" name="曲线"/>
              <p:cNvSpPr>
                <a:spLocks/>
              </p:cNvSpPr>
              <p:nvPr/>
            </p:nvSpPr>
            <p:spPr>
              <a:xfrm rot="0">
                <a:off x="588962" y="1420813"/>
                <a:ext cx="190500" cy="19050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7820" y="0"/>
                      <a:pt x="21600" y="378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4860"/>
                      <a:pt x="16740" y="2160"/>
                      <a:pt x="10800" y="21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11" name="曲线"/>
              <p:cNvSpPr>
                <a:spLocks/>
              </p:cNvSpPr>
              <p:nvPr/>
            </p:nvSpPr>
            <p:spPr>
              <a:xfrm rot="0">
                <a:off x="588962" y="903288"/>
                <a:ext cx="190500" cy="19050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60"/>
                      <a:pt x="4860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60"/>
                      <a:pt x="594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12" name="曲线"/>
              <p:cNvSpPr>
                <a:spLocks/>
              </p:cNvSpPr>
              <p:nvPr/>
            </p:nvSpPr>
            <p:spPr>
              <a:xfrm rot="0">
                <a:off x="641350" y="0"/>
                <a:ext cx="422274" cy="52705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0869" y="21600"/>
                    </a:moveTo>
                    <a:lnTo>
                      <a:pt x="3897" y="8002"/>
                    </a:lnTo>
                    <a:lnTo>
                      <a:pt x="0" y="390"/>
                    </a:lnTo>
                    <a:lnTo>
                      <a:pt x="1218" y="0"/>
                    </a:lnTo>
                    <a:lnTo>
                      <a:pt x="5115" y="7416"/>
                    </a:lnTo>
                    <a:lnTo>
                      <a:pt x="21600" y="20819"/>
                    </a:lnTo>
                    <a:lnTo>
                      <a:pt x="20869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13" name="曲线"/>
              <p:cNvSpPr>
                <a:spLocks/>
              </p:cNvSpPr>
              <p:nvPr/>
            </p:nvSpPr>
            <p:spPr>
              <a:xfrm rot="0">
                <a:off x="1020762" y="488950"/>
                <a:ext cx="161925" cy="147638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8258" y="21600"/>
                      <a:pt x="5717" y="20903"/>
                      <a:pt x="3811" y="18812"/>
                    </a:cubicBezTo>
                    <a:cubicBezTo>
                      <a:pt x="0" y="13935"/>
                      <a:pt x="0" y="6967"/>
                      <a:pt x="3811" y="2787"/>
                    </a:cubicBezTo>
                    <a:cubicBezTo>
                      <a:pt x="5717" y="696"/>
                      <a:pt x="8258" y="0"/>
                      <a:pt x="10800" y="0"/>
                    </a:cubicBezTo>
                    <a:cubicBezTo>
                      <a:pt x="13341" y="0"/>
                      <a:pt x="15882" y="696"/>
                      <a:pt x="17788" y="2787"/>
                    </a:cubicBezTo>
                    <a:cubicBezTo>
                      <a:pt x="21600" y="6967"/>
                      <a:pt x="21600" y="13935"/>
                      <a:pt x="17788" y="18812"/>
                    </a:cubicBezTo>
                    <a:cubicBezTo>
                      <a:pt x="15882" y="20903"/>
                      <a:pt x="13341" y="21600"/>
                      <a:pt x="10800" y="21600"/>
                    </a:cubicBezTo>
                  </a:path>
                  <a:path w="21600" h="21600">
                    <a:moveTo>
                      <a:pt x="10800" y="2787"/>
                    </a:moveTo>
                    <a:cubicBezTo>
                      <a:pt x="8894" y="2787"/>
                      <a:pt x="6988" y="3483"/>
                      <a:pt x="5717" y="4877"/>
                    </a:cubicBezTo>
                    <a:cubicBezTo>
                      <a:pt x="2541" y="8361"/>
                      <a:pt x="2541" y="13238"/>
                      <a:pt x="5717" y="16722"/>
                    </a:cubicBezTo>
                    <a:cubicBezTo>
                      <a:pt x="6988" y="18116"/>
                      <a:pt x="8894" y="18812"/>
                      <a:pt x="10800" y="18812"/>
                    </a:cubicBezTo>
                    <a:cubicBezTo>
                      <a:pt x="12705" y="18812"/>
                      <a:pt x="14611" y="18116"/>
                      <a:pt x="15882" y="16722"/>
                    </a:cubicBezTo>
                    <a:cubicBezTo>
                      <a:pt x="19058" y="13238"/>
                      <a:pt x="19058" y="8361"/>
                      <a:pt x="15882" y="4877"/>
                    </a:cubicBezTo>
                    <a:cubicBezTo>
                      <a:pt x="14611" y="3483"/>
                      <a:pt x="12705" y="2787"/>
                      <a:pt x="10800" y="27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14" name="直线"/>
              <p:cNvSpPr>
                <a:spLocks/>
              </p:cNvSpPr>
              <p:nvPr/>
            </p:nvSpPr>
            <p:spPr>
              <a:xfrm rot="0">
                <a:off x="-4763" y="9525"/>
                <a:ext cx="0" cy="0"/>
              </a:xfrm>
              <a:prstGeom prst="line"/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w="15" cmpd="sng" cap="flat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15" name="曲线"/>
              <p:cNvSpPr>
                <a:spLocks/>
              </p:cNvSpPr>
              <p:nvPr/>
            </p:nvSpPr>
            <p:spPr>
              <a:xfrm rot="0">
                <a:off x="9525" y="1801813"/>
                <a:ext cx="123825" cy="12700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661" y="21600"/>
                    </a:moveTo>
                    <a:lnTo>
                      <a:pt x="0" y="19169"/>
                    </a:lnTo>
                    <a:lnTo>
                      <a:pt x="19107" y="0"/>
                    </a:lnTo>
                    <a:lnTo>
                      <a:pt x="21600" y="2430"/>
                    </a:lnTo>
                    <a:lnTo>
                      <a:pt x="1661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16" name="曲线"/>
              <p:cNvSpPr>
                <a:spLocks/>
              </p:cNvSpPr>
              <p:nvPr/>
            </p:nvSpPr>
            <p:spPr>
              <a:xfrm rot="0">
                <a:off x="-9525" y="3549649"/>
                <a:ext cx="147638" cy="481013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1600" y="21600"/>
                    </a:moveTo>
                    <a:lnTo>
                      <a:pt x="18116" y="21600"/>
                    </a:lnTo>
                    <a:lnTo>
                      <a:pt x="18116" y="5560"/>
                    </a:lnTo>
                    <a:lnTo>
                      <a:pt x="0" y="855"/>
                    </a:lnTo>
                    <a:lnTo>
                      <a:pt x="2787" y="0"/>
                    </a:lnTo>
                    <a:lnTo>
                      <a:pt x="21600" y="4918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17" name="曲线"/>
              <p:cNvSpPr>
                <a:spLocks/>
              </p:cNvSpPr>
              <p:nvPr/>
            </p:nvSpPr>
            <p:spPr>
              <a:xfrm rot="0">
                <a:off x="128586" y="1382713"/>
                <a:ext cx="142875" cy="47625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1600" y="21600"/>
                    </a:moveTo>
                    <a:lnTo>
                      <a:pt x="18720" y="21600"/>
                    </a:lnTo>
                    <a:lnTo>
                      <a:pt x="18720" y="6048"/>
                    </a:lnTo>
                    <a:lnTo>
                      <a:pt x="0" y="648"/>
                    </a:lnTo>
                    <a:lnTo>
                      <a:pt x="2160" y="0"/>
                    </a:lnTo>
                    <a:lnTo>
                      <a:pt x="21600" y="5832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18" name="曲线"/>
              <p:cNvSpPr>
                <a:spLocks/>
              </p:cNvSpPr>
              <p:nvPr/>
            </p:nvSpPr>
            <p:spPr>
              <a:xfrm rot="0">
                <a:off x="204787" y="1849438"/>
                <a:ext cx="114300" cy="10795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5400" y="21600"/>
                      <a:pt x="0" y="16904"/>
                      <a:pt x="0" y="11269"/>
                    </a:cubicBezTo>
                    <a:cubicBezTo>
                      <a:pt x="0" y="4695"/>
                      <a:pt x="5400" y="0"/>
                      <a:pt x="10800" y="0"/>
                    </a:cubicBezTo>
                    <a:cubicBezTo>
                      <a:pt x="16200" y="0"/>
                      <a:pt x="21600" y="4695"/>
                      <a:pt x="21600" y="11269"/>
                    </a:cubicBezTo>
                    <a:cubicBezTo>
                      <a:pt x="21600" y="16904"/>
                      <a:pt x="16200" y="21600"/>
                      <a:pt x="10800" y="21600"/>
                    </a:cubicBezTo>
                  </a:path>
                  <a:path w="21600" h="21600">
                    <a:moveTo>
                      <a:pt x="10800" y="3756"/>
                    </a:moveTo>
                    <a:cubicBezTo>
                      <a:pt x="7200" y="3756"/>
                      <a:pt x="3600" y="7513"/>
                      <a:pt x="3600" y="11269"/>
                    </a:cubicBezTo>
                    <a:cubicBezTo>
                      <a:pt x="3600" y="15026"/>
                      <a:pt x="7200" y="17843"/>
                      <a:pt x="10800" y="17843"/>
                    </a:cubicBezTo>
                    <a:cubicBezTo>
                      <a:pt x="14400" y="17843"/>
                      <a:pt x="18000" y="15026"/>
                      <a:pt x="18000" y="11269"/>
                    </a:cubicBezTo>
                    <a:cubicBezTo>
                      <a:pt x="18000" y="7513"/>
                      <a:pt x="14400" y="3756"/>
                      <a:pt x="10800" y="37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19" name="矩形"/>
              <p:cNvSpPr>
                <a:spLocks/>
              </p:cNvSpPr>
              <p:nvPr/>
            </p:nvSpPr>
            <p:spPr>
              <a:xfrm rot="0">
                <a:off x="133350" y="4662488"/>
                <a:ext cx="23813" cy="2181225"/>
              </a:xfrm>
              <a:prstGeom prst="rect"/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w="12700" cmpd="sng" cap="flat">
                <a:noFill/>
                <a:prstDash val="solid"/>
                <a:round/>
              </a:ln>
            </p:spPr>
          </p:sp>
          <p:sp>
            <p:nvSpPr>
              <p:cNvPr id="20" name="曲线"/>
              <p:cNvSpPr>
                <a:spLocks/>
              </p:cNvSpPr>
              <p:nvPr/>
            </p:nvSpPr>
            <p:spPr>
              <a:xfrm rot="0">
                <a:off x="223837" y="5041900"/>
                <a:ext cx="369888" cy="1801813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390" y="21600"/>
                    </a:moveTo>
                    <a:lnTo>
                      <a:pt x="0" y="21600"/>
                    </a:lnTo>
                    <a:lnTo>
                      <a:pt x="0" y="9800"/>
                    </a:lnTo>
                    <a:lnTo>
                      <a:pt x="0" y="9743"/>
                    </a:lnTo>
                    <a:lnTo>
                      <a:pt x="20209" y="0"/>
                    </a:lnTo>
                    <a:lnTo>
                      <a:pt x="21600" y="114"/>
                    </a:lnTo>
                    <a:lnTo>
                      <a:pt x="1390" y="9857"/>
                    </a:lnTo>
                    <a:lnTo>
                      <a:pt x="1390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21" name="曲线"/>
              <p:cNvSpPr>
                <a:spLocks/>
              </p:cNvSpPr>
              <p:nvPr/>
            </p:nvSpPr>
            <p:spPr>
              <a:xfrm rot="0">
                <a:off x="52387" y="4481513"/>
                <a:ext cx="190500" cy="19050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59"/>
                      <a:pt x="4860" y="0"/>
                      <a:pt x="10800" y="0"/>
                    </a:cubicBezTo>
                    <a:cubicBezTo>
                      <a:pt x="16740" y="0"/>
                      <a:pt x="21600" y="4859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5940" y="2160"/>
                      <a:pt x="2160" y="5940"/>
                      <a:pt x="2160" y="10800"/>
                    </a:cubicBezTo>
                    <a:cubicBezTo>
                      <a:pt x="2160" y="15659"/>
                      <a:pt x="5940" y="19440"/>
                      <a:pt x="10800" y="19440"/>
                    </a:cubicBezTo>
                    <a:cubicBezTo>
                      <a:pt x="15120" y="19440"/>
                      <a:pt x="19440" y="15659"/>
                      <a:pt x="19440" y="10800"/>
                    </a:cubicBezTo>
                    <a:cubicBezTo>
                      <a:pt x="19440" y="5940"/>
                      <a:pt x="15120" y="2160"/>
                      <a:pt x="10800" y="21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22" name="曲线"/>
              <p:cNvSpPr>
                <a:spLocks/>
              </p:cNvSpPr>
              <p:nvPr/>
            </p:nvSpPr>
            <p:spPr>
              <a:xfrm rot="0">
                <a:off x="-14288" y="5627688"/>
                <a:ext cx="85725" cy="1216024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1600" y="21600"/>
                    </a:moveTo>
                    <a:lnTo>
                      <a:pt x="14400" y="21600"/>
                    </a:lnTo>
                    <a:lnTo>
                      <a:pt x="14400" y="4201"/>
                    </a:lnTo>
                    <a:lnTo>
                      <a:pt x="0" y="84"/>
                    </a:lnTo>
                    <a:lnTo>
                      <a:pt x="7200" y="0"/>
                    </a:lnTo>
                    <a:lnTo>
                      <a:pt x="21600" y="4116"/>
                    </a:lnTo>
                    <a:lnTo>
                      <a:pt x="21600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23" name="曲线"/>
              <p:cNvSpPr>
                <a:spLocks/>
              </p:cNvSpPr>
              <p:nvPr/>
            </p:nvSpPr>
            <p:spPr>
              <a:xfrm rot="0">
                <a:off x="527050" y="4867275"/>
                <a:ext cx="190500" cy="188913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59" y="21600"/>
                      <a:pt x="0" y="16739"/>
                      <a:pt x="0" y="10799"/>
                    </a:cubicBezTo>
                    <a:cubicBezTo>
                      <a:pt x="0" y="4860"/>
                      <a:pt x="4859" y="0"/>
                      <a:pt x="10800" y="0"/>
                    </a:cubicBezTo>
                    <a:cubicBezTo>
                      <a:pt x="16740" y="0"/>
                      <a:pt x="21600" y="4860"/>
                      <a:pt x="21600" y="10799"/>
                    </a:cubicBezTo>
                    <a:cubicBezTo>
                      <a:pt x="21600" y="16739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59"/>
                    </a:moveTo>
                    <a:cubicBezTo>
                      <a:pt x="5939" y="2159"/>
                      <a:pt x="2159" y="5939"/>
                      <a:pt x="2159" y="10799"/>
                    </a:cubicBezTo>
                    <a:cubicBezTo>
                      <a:pt x="2159" y="15659"/>
                      <a:pt x="5939" y="19439"/>
                      <a:pt x="10800" y="19439"/>
                    </a:cubicBezTo>
                    <a:cubicBezTo>
                      <a:pt x="15660" y="19439"/>
                      <a:pt x="19440" y="15659"/>
                      <a:pt x="19440" y="10799"/>
                    </a:cubicBezTo>
                    <a:cubicBezTo>
                      <a:pt x="19440" y="5939"/>
                      <a:pt x="15660" y="2159"/>
                      <a:pt x="10800" y="215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24" name="曲线"/>
              <p:cNvSpPr>
                <a:spLocks/>
              </p:cNvSpPr>
              <p:nvPr/>
            </p:nvSpPr>
            <p:spPr>
              <a:xfrm rot="0">
                <a:off x="309562" y="5422899"/>
                <a:ext cx="374650" cy="1425575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647" y="21600"/>
                    </a:moveTo>
                    <a:lnTo>
                      <a:pt x="0" y="21600"/>
                    </a:lnTo>
                    <a:lnTo>
                      <a:pt x="0" y="12387"/>
                    </a:lnTo>
                    <a:lnTo>
                      <a:pt x="274" y="12315"/>
                    </a:lnTo>
                    <a:lnTo>
                      <a:pt x="20227" y="0"/>
                    </a:lnTo>
                    <a:lnTo>
                      <a:pt x="21600" y="144"/>
                    </a:lnTo>
                    <a:lnTo>
                      <a:pt x="1647" y="12459"/>
                    </a:lnTo>
                    <a:lnTo>
                      <a:pt x="1647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25" name="曲线"/>
              <p:cNvSpPr>
                <a:spLocks/>
              </p:cNvSpPr>
              <p:nvPr/>
            </p:nvSpPr>
            <p:spPr>
              <a:xfrm rot="0">
                <a:off x="569912" y="5945188"/>
                <a:ext cx="152400" cy="912813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3374" y="21600"/>
                    </a:moveTo>
                    <a:lnTo>
                      <a:pt x="0" y="21374"/>
                    </a:lnTo>
                    <a:lnTo>
                      <a:pt x="18225" y="14387"/>
                    </a:lnTo>
                    <a:lnTo>
                      <a:pt x="18225" y="0"/>
                    </a:lnTo>
                    <a:lnTo>
                      <a:pt x="21600" y="0"/>
                    </a:lnTo>
                    <a:lnTo>
                      <a:pt x="21600" y="14500"/>
                    </a:lnTo>
                    <a:lnTo>
                      <a:pt x="3374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26" name="曲线"/>
              <p:cNvSpPr>
                <a:spLocks/>
              </p:cNvSpPr>
              <p:nvPr/>
            </p:nvSpPr>
            <p:spPr>
              <a:xfrm rot="0">
                <a:off x="612775" y="5246688"/>
                <a:ext cx="190500" cy="19050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59"/>
                      <a:pt x="4860" y="0"/>
                      <a:pt x="10800" y="0"/>
                    </a:cubicBezTo>
                    <a:cubicBezTo>
                      <a:pt x="16740" y="0"/>
                      <a:pt x="21600" y="4859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6480" y="2160"/>
                      <a:pt x="2160" y="5939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39"/>
                      <a:pt x="15660" y="2160"/>
                      <a:pt x="10800" y="21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27" name="曲线"/>
              <p:cNvSpPr>
                <a:spLocks/>
              </p:cNvSpPr>
              <p:nvPr/>
            </p:nvSpPr>
            <p:spPr>
              <a:xfrm rot="0">
                <a:off x="612775" y="5764213"/>
                <a:ext cx="190500" cy="19050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60" y="21600"/>
                      <a:pt x="0" y="16740"/>
                      <a:pt x="0" y="10800"/>
                    </a:cubicBezTo>
                    <a:cubicBezTo>
                      <a:pt x="0" y="4859"/>
                      <a:pt x="4860" y="0"/>
                      <a:pt x="10800" y="0"/>
                    </a:cubicBezTo>
                    <a:cubicBezTo>
                      <a:pt x="16740" y="0"/>
                      <a:pt x="21600" y="4859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6480" y="2160"/>
                      <a:pt x="2160" y="5939"/>
                      <a:pt x="2160" y="10800"/>
                    </a:cubicBezTo>
                    <a:cubicBezTo>
                      <a:pt x="2160" y="15660"/>
                      <a:pt x="6480" y="19440"/>
                      <a:pt x="10800" y="19440"/>
                    </a:cubicBezTo>
                    <a:cubicBezTo>
                      <a:pt x="15660" y="19440"/>
                      <a:pt x="19440" y="15660"/>
                      <a:pt x="19440" y="10800"/>
                    </a:cubicBezTo>
                    <a:cubicBezTo>
                      <a:pt x="19440" y="5939"/>
                      <a:pt x="15660" y="2160"/>
                      <a:pt x="10800" y="21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28" name="曲线"/>
              <p:cNvSpPr>
                <a:spLocks/>
              </p:cNvSpPr>
              <p:nvPr/>
            </p:nvSpPr>
            <p:spPr>
              <a:xfrm rot="0">
                <a:off x="669925" y="6330950"/>
                <a:ext cx="417513" cy="517525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231" y="21600"/>
                    </a:moveTo>
                    <a:lnTo>
                      <a:pt x="0" y="21202"/>
                    </a:lnTo>
                    <a:lnTo>
                      <a:pt x="3695" y="13649"/>
                    </a:lnTo>
                    <a:lnTo>
                      <a:pt x="3942" y="13649"/>
                    </a:lnTo>
                    <a:lnTo>
                      <a:pt x="20860" y="0"/>
                    </a:lnTo>
                    <a:lnTo>
                      <a:pt x="21600" y="795"/>
                    </a:lnTo>
                    <a:lnTo>
                      <a:pt x="4927" y="14245"/>
                    </a:lnTo>
                    <a:lnTo>
                      <a:pt x="1231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29" name="曲线"/>
              <p:cNvSpPr>
                <a:spLocks/>
              </p:cNvSpPr>
              <p:nvPr/>
            </p:nvSpPr>
            <p:spPr>
              <a:xfrm rot="0">
                <a:off x="1049337" y="6221413"/>
                <a:ext cx="157163" cy="147638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472" y="21600"/>
                    </a:moveTo>
                    <a:cubicBezTo>
                      <a:pt x="7854" y="21600"/>
                      <a:pt x="5236" y="20206"/>
                      <a:pt x="3272" y="18116"/>
                    </a:cubicBezTo>
                    <a:cubicBezTo>
                      <a:pt x="1309" y="16722"/>
                      <a:pt x="0" y="13935"/>
                      <a:pt x="0" y="10451"/>
                    </a:cubicBezTo>
                    <a:cubicBezTo>
                      <a:pt x="0" y="7664"/>
                      <a:pt x="1309" y="4877"/>
                      <a:pt x="3272" y="2787"/>
                    </a:cubicBezTo>
                    <a:cubicBezTo>
                      <a:pt x="5236" y="696"/>
                      <a:pt x="7854" y="0"/>
                      <a:pt x="10472" y="0"/>
                    </a:cubicBezTo>
                    <a:cubicBezTo>
                      <a:pt x="13090" y="0"/>
                      <a:pt x="15709" y="696"/>
                      <a:pt x="17672" y="2787"/>
                    </a:cubicBezTo>
                    <a:cubicBezTo>
                      <a:pt x="21600" y="6967"/>
                      <a:pt x="21600" y="13935"/>
                      <a:pt x="17672" y="18116"/>
                    </a:cubicBezTo>
                    <a:cubicBezTo>
                      <a:pt x="15709" y="20206"/>
                      <a:pt x="13090" y="21600"/>
                      <a:pt x="10472" y="21600"/>
                    </a:cubicBezTo>
                  </a:path>
                  <a:path w="21600" h="21600">
                    <a:moveTo>
                      <a:pt x="10472" y="2787"/>
                    </a:moveTo>
                    <a:cubicBezTo>
                      <a:pt x="8509" y="2787"/>
                      <a:pt x="6545" y="3483"/>
                      <a:pt x="5236" y="4877"/>
                    </a:cubicBezTo>
                    <a:cubicBezTo>
                      <a:pt x="3927" y="6270"/>
                      <a:pt x="2618" y="8361"/>
                      <a:pt x="2618" y="10451"/>
                    </a:cubicBezTo>
                    <a:cubicBezTo>
                      <a:pt x="2618" y="13238"/>
                      <a:pt x="3927" y="14632"/>
                      <a:pt x="5236" y="16722"/>
                    </a:cubicBezTo>
                    <a:cubicBezTo>
                      <a:pt x="6545" y="18116"/>
                      <a:pt x="8509" y="18812"/>
                      <a:pt x="10472" y="18812"/>
                    </a:cubicBezTo>
                    <a:cubicBezTo>
                      <a:pt x="12436" y="18812"/>
                      <a:pt x="14400" y="18116"/>
                      <a:pt x="15709" y="16722"/>
                    </a:cubicBezTo>
                    <a:cubicBezTo>
                      <a:pt x="18981" y="13238"/>
                      <a:pt x="18981" y="8361"/>
                      <a:pt x="15709" y="4877"/>
                    </a:cubicBezTo>
                    <a:cubicBezTo>
                      <a:pt x="14400" y="3483"/>
                      <a:pt x="12436" y="2787"/>
                      <a:pt x="10472" y="27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/>
                  </a:gs>
                  <a:gs pos="100000">
                    <a:srgbClr val="82FFFF"/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</p:grpSp>
        <p:grpSp>
          <p:nvGrpSpPr>
            <p:cNvPr id="41" name="组合"/>
            <p:cNvGrpSpPr>
              <a:grpSpLocks/>
            </p:cNvGrpSpPr>
            <p:nvPr/>
          </p:nvGrpSpPr>
          <p:grpSpPr>
            <a:xfrm>
              <a:off x="11364912" y="0"/>
              <a:ext cx="674688" cy="6848475"/>
              <a:chOff x="11364912" y="0"/>
              <a:chExt cx="674688" cy="6848475"/>
            </a:xfrm>
          </p:grpSpPr>
          <p:sp>
            <p:nvSpPr>
              <p:cNvPr id="31" name="曲线"/>
              <p:cNvSpPr>
                <a:spLocks/>
              </p:cNvSpPr>
              <p:nvPr/>
            </p:nvSpPr>
            <p:spPr>
              <a:xfrm rot="0">
                <a:off x="11483975" y="0"/>
                <a:ext cx="417513" cy="512763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985" y="21600"/>
                    </a:moveTo>
                    <a:lnTo>
                      <a:pt x="0" y="20998"/>
                    </a:lnTo>
                    <a:lnTo>
                      <a:pt x="16672" y="7222"/>
                    </a:lnTo>
                    <a:lnTo>
                      <a:pt x="20368" y="0"/>
                    </a:lnTo>
                    <a:lnTo>
                      <a:pt x="21600" y="401"/>
                    </a:lnTo>
                    <a:lnTo>
                      <a:pt x="17904" y="7824"/>
                    </a:lnTo>
                    <a:lnTo>
                      <a:pt x="17904" y="7824"/>
                    </a:lnTo>
                    <a:lnTo>
                      <a:pt x="985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32" name="曲线"/>
              <p:cNvSpPr>
                <a:spLocks/>
              </p:cNvSpPr>
              <p:nvPr/>
            </p:nvSpPr>
            <p:spPr>
              <a:xfrm rot="0">
                <a:off x="11364912" y="474663"/>
                <a:ext cx="157162" cy="15240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1127" y="21600"/>
                    </a:moveTo>
                    <a:cubicBezTo>
                      <a:pt x="8509" y="21600"/>
                      <a:pt x="5890" y="20250"/>
                      <a:pt x="3927" y="18225"/>
                    </a:cubicBezTo>
                    <a:cubicBezTo>
                      <a:pt x="0" y="14175"/>
                      <a:pt x="0" y="7425"/>
                      <a:pt x="3927" y="3375"/>
                    </a:cubicBezTo>
                    <a:cubicBezTo>
                      <a:pt x="5890" y="1350"/>
                      <a:pt x="8509" y="0"/>
                      <a:pt x="11127" y="0"/>
                    </a:cubicBezTo>
                    <a:cubicBezTo>
                      <a:pt x="13745" y="0"/>
                      <a:pt x="16363" y="1350"/>
                      <a:pt x="18327" y="3375"/>
                    </a:cubicBezTo>
                    <a:cubicBezTo>
                      <a:pt x="20290" y="5400"/>
                      <a:pt x="21600" y="8100"/>
                      <a:pt x="21600" y="10800"/>
                    </a:cubicBezTo>
                    <a:cubicBezTo>
                      <a:pt x="21600" y="13500"/>
                      <a:pt x="20290" y="16200"/>
                      <a:pt x="18327" y="18225"/>
                    </a:cubicBezTo>
                    <a:cubicBezTo>
                      <a:pt x="16363" y="20250"/>
                      <a:pt x="13745" y="21600"/>
                      <a:pt x="11127" y="21600"/>
                    </a:cubicBezTo>
                  </a:path>
                  <a:path w="21600" h="21600">
                    <a:moveTo>
                      <a:pt x="11127" y="2700"/>
                    </a:moveTo>
                    <a:cubicBezTo>
                      <a:pt x="9163" y="2700"/>
                      <a:pt x="7200" y="4050"/>
                      <a:pt x="5890" y="5400"/>
                    </a:cubicBezTo>
                    <a:cubicBezTo>
                      <a:pt x="2618" y="8100"/>
                      <a:pt x="2618" y="13500"/>
                      <a:pt x="5890" y="16200"/>
                    </a:cubicBezTo>
                    <a:cubicBezTo>
                      <a:pt x="7200" y="18225"/>
                      <a:pt x="9163" y="18900"/>
                      <a:pt x="11127" y="18900"/>
                    </a:cubicBezTo>
                    <a:cubicBezTo>
                      <a:pt x="13090" y="18900"/>
                      <a:pt x="15054" y="18225"/>
                      <a:pt x="17018" y="16200"/>
                    </a:cubicBezTo>
                    <a:cubicBezTo>
                      <a:pt x="19636" y="13500"/>
                      <a:pt x="19636" y="8100"/>
                      <a:pt x="17018" y="5400"/>
                    </a:cubicBezTo>
                    <a:cubicBezTo>
                      <a:pt x="15054" y="4050"/>
                      <a:pt x="13090" y="2700"/>
                      <a:pt x="11127" y="27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33" name="曲线"/>
              <p:cNvSpPr>
                <a:spLocks/>
              </p:cNvSpPr>
              <p:nvPr/>
            </p:nvSpPr>
            <p:spPr>
              <a:xfrm rot="0">
                <a:off x="11631612" y="1539875"/>
                <a:ext cx="188913" cy="190500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59" y="21600"/>
                      <a:pt x="0" y="16740"/>
                      <a:pt x="0" y="10800"/>
                    </a:cubicBezTo>
                    <a:cubicBezTo>
                      <a:pt x="0" y="4860"/>
                      <a:pt x="4859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40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5939" y="2160"/>
                      <a:pt x="2160" y="5940"/>
                      <a:pt x="2160" y="10800"/>
                    </a:cubicBezTo>
                    <a:cubicBezTo>
                      <a:pt x="2160" y="15660"/>
                      <a:pt x="5939" y="19440"/>
                      <a:pt x="10800" y="19440"/>
                    </a:cubicBezTo>
                    <a:cubicBezTo>
                      <a:pt x="15660" y="19440"/>
                      <a:pt x="19439" y="15660"/>
                      <a:pt x="19439" y="10800"/>
                    </a:cubicBezTo>
                    <a:cubicBezTo>
                      <a:pt x="19439" y="5940"/>
                      <a:pt x="15660" y="2160"/>
                      <a:pt x="10800" y="21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34" name="曲线"/>
              <p:cNvSpPr>
                <a:spLocks/>
              </p:cNvSpPr>
              <p:nvPr/>
            </p:nvSpPr>
            <p:spPr>
              <a:xfrm rot="0">
                <a:off x="11531599" y="5694363"/>
                <a:ext cx="298450" cy="1154113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723" y="21600"/>
                    </a:moveTo>
                    <a:lnTo>
                      <a:pt x="0" y="21600"/>
                    </a:lnTo>
                    <a:lnTo>
                      <a:pt x="0" y="12092"/>
                    </a:lnTo>
                    <a:lnTo>
                      <a:pt x="0" y="12092"/>
                    </a:lnTo>
                    <a:lnTo>
                      <a:pt x="20221" y="0"/>
                    </a:lnTo>
                    <a:lnTo>
                      <a:pt x="21600" y="178"/>
                    </a:lnTo>
                    <a:lnTo>
                      <a:pt x="1723" y="12181"/>
                    </a:lnTo>
                    <a:lnTo>
                      <a:pt x="1723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35" name="曲线"/>
              <p:cNvSpPr>
                <a:spLocks/>
              </p:cNvSpPr>
              <p:nvPr/>
            </p:nvSpPr>
            <p:spPr>
              <a:xfrm rot="0">
                <a:off x="11772900" y="5551487"/>
                <a:ext cx="157162" cy="155574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1127" y="21600"/>
                    </a:moveTo>
                    <a:cubicBezTo>
                      <a:pt x="5236" y="21600"/>
                      <a:pt x="0" y="16363"/>
                      <a:pt x="0" y="10472"/>
                    </a:cubicBezTo>
                    <a:cubicBezTo>
                      <a:pt x="0" y="4581"/>
                      <a:pt x="5236" y="0"/>
                      <a:pt x="11127" y="0"/>
                    </a:cubicBezTo>
                    <a:cubicBezTo>
                      <a:pt x="17018" y="0"/>
                      <a:pt x="21600" y="4581"/>
                      <a:pt x="21600" y="10472"/>
                    </a:cubicBezTo>
                    <a:cubicBezTo>
                      <a:pt x="21600" y="16363"/>
                      <a:pt x="17018" y="21600"/>
                      <a:pt x="11127" y="21600"/>
                    </a:cubicBezTo>
                  </a:path>
                  <a:path w="21600" h="21600">
                    <a:moveTo>
                      <a:pt x="11127" y="2618"/>
                    </a:moveTo>
                    <a:cubicBezTo>
                      <a:pt x="6545" y="2618"/>
                      <a:pt x="2618" y="5890"/>
                      <a:pt x="2618" y="10472"/>
                    </a:cubicBezTo>
                    <a:cubicBezTo>
                      <a:pt x="2618" y="15054"/>
                      <a:pt x="6545" y="18981"/>
                      <a:pt x="11127" y="18981"/>
                    </a:cubicBezTo>
                    <a:cubicBezTo>
                      <a:pt x="15054" y="18981"/>
                      <a:pt x="18981" y="15054"/>
                      <a:pt x="18981" y="10472"/>
                    </a:cubicBezTo>
                    <a:cubicBezTo>
                      <a:pt x="18981" y="5890"/>
                      <a:pt x="15054" y="2618"/>
                      <a:pt x="11127" y="26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36" name="曲线"/>
              <p:cNvSpPr>
                <a:spLocks/>
              </p:cNvSpPr>
              <p:nvPr/>
            </p:nvSpPr>
            <p:spPr>
              <a:xfrm rot="0">
                <a:off x="11710987" y="4763"/>
                <a:ext cx="304800" cy="1544638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687" y="21600"/>
                    </a:moveTo>
                    <a:lnTo>
                      <a:pt x="0" y="21600"/>
                    </a:lnTo>
                    <a:lnTo>
                      <a:pt x="0" y="17537"/>
                    </a:lnTo>
                    <a:lnTo>
                      <a:pt x="19575" y="13630"/>
                    </a:lnTo>
                    <a:lnTo>
                      <a:pt x="19575" y="0"/>
                    </a:lnTo>
                    <a:lnTo>
                      <a:pt x="21600" y="0"/>
                    </a:lnTo>
                    <a:lnTo>
                      <a:pt x="21600" y="13763"/>
                    </a:lnTo>
                    <a:lnTo>
                      <a:pt x="1687" y="17670"/>
                    </a:lnTo>
                    <a:lnTo>
                      <a:pt x="1687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37" name="曲线"/>
              <p:cNvSpPr>
                <a:spLocks/>
              </p:cNvSpPr>
              <p:nvPr/>
            </p:nvSpPr>
            <p:spPr>
              <a:xfrm rot="0">
                <a:off x="11636375" y="4867275"/>
                <a:ext cx="188913" cy="188913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59" y="21600"/>
                      <a:pt x="0" y="16739"/>
                      <a:pt x="0" y="10799"/>
                    </a:cubicBezTo>
                    <a:cubicBezTo>
                      <a:pt x="0" y="4860"/>
                      <a:pt x="4859" y="0"/>
                      <a:pt x="10800" y="0"/>
                    </a:cubicBezTo>
                    <a:cubicBezTo>
                      <a:pt x="16740" y="0"/>
                      <a:pt x="21600" y="4860"/>
                      <a:pt x="21600" y="10799"/>
                    </a:cubicBezTo>
                    <a:cubicBezTo>
                      <a:pt x="21600" y="16739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59"/>
                    </a:moveTo>
                    <a:cubicBezTo>
                      <a:pt x="5939" y="2159"/>
                      <a:pt x="2160" y="5939"/>
                      <a:pt x="2160" y="10799"/>
                    </a:cubicBezTo>
                    <a:cubicBezTo>
                      <a:pt x="2160" y="15659"/>
                      <a:pt x="5939" y="19439"/>
                      <a:pt x="10800" y="19439"/>
                    </a:cubicBezTo>
                    <a:cubicBezTo>
                      <a:pt x="15660" y="19439"/>
                      <a:pt x="19439" y="15659"/>
                      <a:pt x="19439" y="10799"/>
                    </a:cubicBezTo>
                    <a:cubicBezTo>
                      <a:pt x="19439" y="5939"/>
                      <a:pt x="15660" y="2159"/>
                      <a:pt x="10800" y="2159"/>
                    </a:cubicBezTo>
                    <a:close/>
                  </a:path>
                </a:pathLst>
              </a:custGeom>
              <a:gradFill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38" name="曲线"/>
              <p:cNvSpPr>
                <a:spLocks/>
              </p:cNvSpPr>
              <p:nvPr/>
            </p:nvSpPr>
            <p:spPr>
              <a:xfrm rot="0">
                <a:off x="11441113" y="5046662"/>
                <a:ext cx="307975" cy="1801813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2004" y="21600"/>
                    </a:moveTo>
                    <a:lnTo>
                      <a:pt x="0" y="21600"/>
                    </a:lnTo>
                    <a:lnTo>
                      <a:pt x="0" y="6736"/>
                    </a:lnTo>
                    <a:lnTo>
                      <a:pt x="19595" y="3368"/>
                    </a:lnTo>
                    <a:lnTo>
                      <a:pt x="19595" y="0"/>
                    </a:lnTo>
                    <a:lnTo>
                      <a:pt x="21600" y="0"/>
                    </a:lnTo>
                    <a:lnTo>
                      <a:pt x="21600" y="3482"/>
                    </a:lnTo>
                    <a:lnTo>
                      <a:pt x="2004" y="6851"/>
                    </a:lnTo>
                    <a:lnTo>
                      <a:pt x="2004" y="21600"/>
                    </a:lnTo>
                    <a:close/>
                  </a:path>
                </a:pathLst>
              </a:custGeom>
              <a:gradFill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39" name="曲线"/>
              <p:cNvSpPr>
                <a:spLocks/>
              </p:cNvSpPr>
              <p:nvPr/>
            </p:nvSpPr>
            <p:spPr>
              <a:xfrm rot="0">
                <a:off x="11849100" y="6416675"/>
                <a:ext cx="190500" cy="188912"/>
              </a:xfrm>
              <a:custGeom>
                <a:gdLst>
                  <a:gd name="T1" fmla="*/ 0 w 21600"/>
                  <a:gd name="T2" fmla="*/ 0 h 21600"/>
                  <a:gd name="T3" fmla="*/ 21600 w 21600"/>
                  <a:gd name="T4" fmla="*/ 21600 h 21600"/>
                </a:gdLst>
                <a:rect l="T1" t="T2" r="T3" b="T4"/>
                <a:pathLst>
                  <a:path w="21600" h="21600">
                    <a:moveTo>
                      <a:pt x="10800" y="21600"/>
                    </a:moveTo>
                    <a:cubicBezTo>
                      <a:pt x="4859" y="21600"/>
                      <a:pt x="0" y="16739"/>
                      <a:pt x="0" y="10800"/>
                    </a:cubicBezTo>
                    <a:cubicBezTo>
                      <a:pt x="0" y="4860"/>
                      <a:pt x="4859" y="0"/>
                      <a:pt x="10800" y="0"/>
                    </a:cubicBezTo>
                    <a:cubicBezTo>
                      <a:pt x="16740" y="0"/>
                      <a:pt x="21600" y="4860"/>
                      <a:pt x="21600" y="10800"/>
                    </a:cubicBezTo>
                    <a:cubicBezTo>
                      <a:pt x="21600" y="16739"/>
                      <a:pt x="16740" y="21600"/>
                      <a:pt x="10800" y="21600"/>
                    </a:cubicBezTo>
                  </a:path>
                  <a:path w="21600" h="21600">
                    <a:moveTo>
                      <a:pt x="10800" y="2160"/>
                    </a:moveTo>
                    <a:cubicBezTo>
                      <a:pt x="6480" y="2160"/>
                      <a:pt x="2159" y="5939"/>
                      <a:pt x="2159" y="10800"/>
                    </a:cubicBezTo>
                    <a:cubicBezTo>
                      <a:pt x="2159" y="15660"/>
                      <a:pt x="6480" y="19439"/>
                      <a:pt x="10800" y="19439"/>
                    </a:cubicBezTo>
                    <a:cubicBezTo>
                      <a:pt x="15659" y="19439"/>
                      <a:pt x="19440" y="15660"/>
                      <a:pt x="19440" y="10800"/>
                    </a:cubicBezTo>
                    <a:cubicBezTo>
                      <a:pt x="19440" y="5939"/>
                      <a:pt x="15659" y="2160"/>
                      <a:pt x="10800" y="21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cmpd="sng" cap="flat">
                <a:noFill/>
                <a:prstDash val="solid"/>
                <a:round/>
              </a:ln>
            </p:spPr>
          </p:sp>
          <p:sp>
            <p:nvSpPr>
              <p:cNvPr id="40" name="矩形"/>
              <p:cNvSpPr>
                <a:spLocks/>
              </p:cNvSpPr>
              <p:nvPr/>
            </p:nvSpPr>
            <p:spPr>
              <a:xfrm rot="0">
                <a:off x="11939587" y="6596063"/>
                <a:ext cx="23813" cy="252412"/>
              </a:xfrm>
              <a:prstGeom prst="rect"/>
              <a:gradFill>
                <a:gsLst>
                  <a:gs pos="0">
                    <a:srgbClr val="3B95DF">
                      <a:alpha val="60000"/>
                    </a:srgbClr>
                  </a:gs>
                  <a:gs pos="100000">
                    <a:srgbClr val="82FFFF">
                      <a:alpha val="60000"/>
                    </a:srgbClr>
                  </a:gs>
                </a:gsLst>
                <a:lin ang="5400000" scaled="1"/>
              </a:gradFill>
              <a:ln w="12700" cmpd="sng" cap="flat">
                <a:noFill/>
                <a:prstDash val="solid"/>
                <a:round/>
              </a:ln>
            </p:spPr>
          </p:sp>
        </p:grpSp>
      </p:grpSp>
      <p:sp>
        <p:nvSpPr>
          <p:cNvPr id="43" name="文本框"/>
          <p:cNvSpPr>
            <a:spLocks noGrp="1"/>
          </p:cNvSpPr>
          <p:nvPr>
            <p:ph type="title"/>
          </p:nvPr>
        </p:nvSpPr>
        <p:spPr>
          <a:xfrm rot="0">
            <a:off x="1141413" y="618518"/>
            <a:ext cx="9905998" cy="14785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1141412" y="2249487"/>
            <a:ext cx="9905999" cy="35417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5" name="文本框"/>
          <p:cNvSpPr>
            <a:spLocks noGrp="1"/>
          </p:cNvSpPr>
          <p:nvPr>
            <p:ph type="dt" idx="2"/>
          </p:nvPr>
        </p:nvSpPr>
        <p:spPr>
          <a:xfrm rot="0">
            <a:off x="7456921" y="5883276"/>
            <a:ext cx="2743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05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6/28/2025</a:t>
            </a:fld>
            <a:endParaRPr lang="zh-CN" altLang="en-US" sz="105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ftr" idx="3"/>
          </p:nvPr>
        </p:nvSpPr>
        <p:spPr>
          <a:xfrm rot="0">
            <a:off x="1141411" y="5883275"/>
            <a:ext cx="623930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1050" cap="all" baseline="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sldNum" idx="4"/>
          </p:nvPr>
        </p:nvSpPr>
        <p:spPr>
          <a:xfrm rot="0">
            <a:off x="10276321" y="5883274"/>
            <a:ext cx="771088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050" b="0" i="0" u="none" strike="noStrike" kern="1200" cap="none" spc="0" baseline="0">
                <a:solidFill>
                  <a:srgbClr val="FFFFFF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&lt;#&gt;</a:t>
            </a:fld>
            <a:endParaRPr lang="zh-CN" altLang="en-US" sz="1050">
              <a:solidFill>
                <a:srgbClr val="FFFFFF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5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3600" kern="1200" cap="all" baseline="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120000"/>
        </a:lnSpc>
        <a:spcBef>
          <a:spcPts val="1000"/>
        </a:spcBef>
        <a:buSzPct val="125000"/>
        <a:buFont typeface="Arial" pitchFamily="34" charset="0"/>
        <a:buChar char="•"/>
        <a:defRPr sz="2400" kern="120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1pPr>
      <a:lvl2pPr marL="685800" indent="-228600" algn="l" defTabSz="914400" eaLnBrk="1" fontAlgn="auto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2000" kern="120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2pPr>
      <a:lvl3pPr marL="1143000" indent="-228600" algn="l" defTabSz="914400" eaLnBrk="1" fontAlgn="auto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800" kern="120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3pPr>
      <a:lvl4pPr marL="1600200" indent="-228600" algn="l" defTabSz="914400" eaLnBrk="1" fontAlgn="auto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600" kern="120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4pPr>
      <a:lvl5pPr marL="2057400" indent="-228600" algn="l" defTabSz="914400" eaLnBrk="1" fontAlgn="auto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600" kern="120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5pPr>
      <a:lvl6pPr marL="2514600" indent="-228600" algn="l" defTabSz="914400" eaLnBrk="1" fontAlgn="auto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400" kern="120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6pPr>
      <a:lvl7pPr marL="2971800" indent="-228600" algn="l" defTabSz="914400" eaLnBrk="1" fontAlgn="auto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400" kern="120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7pPr>
      <a:lvl8pPr marL="3429000" indent="-228600" algn="l" defTabSz="914400" eaLnBrk="1" fontAlgn="auto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400" kern="120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8pPr>
      <a:lvl9pPr marL="3429000" indent="-228600" algn="l" defTabSz="914400" eaLnBrk="1" fontAlgn="auto" latinLnBrk="0" hangingPunct="1">
        <a:lnSpc>
          <a:spcPct val="120000"/>
        </a:lnSpc>
        <a:spcBef>
          <a:spcPts val="500"/>
        </a:spcBef>
        <a:buSzPct val="125000"/>
        <a:buFont typeface="Arial" pitchFamily="34" charset="0"/>
        <a:buChar char="•"/>
        <a:defRPr sz="1400" kern="1200">
          <a:solidFill>
            <a:schemeClr val="tx1"/>
          </a:solidFill>
          <a:latin typeface="Tw Cen MT" pitchFamily="0" charset="0"/>
          <a:ea typeface="宋体" pitchFamily="0" charset="0"/>
          <a:cs typeface="Tw Cen MT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image" Target="../media/12.png"/><Relationship Id="rId3" Type="http://schemas.openxmlformats.org/officeDocument/2006/relationships/image" Target="../media/13.png"/><Relationship Id="rId4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14.png"/><Relationship Id="rId2" Type="http://schemas.openxmlformats.org/officeDocument/2006/relationships/image" Target="../media/15.png"/><Relationship Id="rId3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16.png"/><Relationship Id="rId2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17.png"/><Relationship Id="rId2" Type="http://schemas.openxmlformats.org/officeDocument/2006/relationships/image" Target="../media/18.png"/><Relationship Id="rId3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19.png"/><Relationship Id="rId2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tmp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1D8099"/>
            </a:gs>
            <a:gs pos="0">
              <a:srgbClr val="1D8099"/>
            </a:gs>
            <a:gs pos="23000">
              <a:srgbClr val="00B8B4"/>
            </a:gs>
            <a:gs pos="56000">
              <a:srgbClr val="1294A4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" descr="Embedded Systems Course Frequently Asked Questions | Emertxe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030922" y="197360"/>
            <a:ext cx="3686175" cy="12573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5" name="矩形"/>
          <p:cNvSpPr>
            <a:spLocks/>
          </p:cNvSpPr>
          <p:nvPr/>
        </p:nvSpPr>
        <p:spPr>
          <a:xfrm rot="0">
            <a:off x="3211436" y="1241257"/>
            <a:ext cx="5310554" cy="5677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b="1" i="0" u="none" strike="noStrike" kern="1200" cap="all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EMERTXE INFORMATION TECHNOLOGIES</a:t>
            </a:r>
            <a:endParaRPr lang="zh-CN" altLang="en-US" sz="2300" b="1" i="0" u="none" strike="noStrike" kern="1200" cap="all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1890025" y="3299366"/>
            <a:ext cx="7953375" cy="6710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Project : Simulation of Washing Machine Using PICSIMLAB</a:t>
            </a:r>
            <a:endParaRPr lang="zh-CN" altLang="en-US" sz="24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97" name="矩形"/>
          <p:cNvSpPr>
            <a:spLocks/>
          </p:cNvSpPr>
          <p:nvPr/>
        </p:nvSpPr>
        <p:spPr>
          <a:xfrm rot="0">
            <a:off x="1075094" y="2498556"/>
            <a:ext cx="10251829" cy="5232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bg1"/>
                </a:solidFill>
                <a:latin typeface="Algerian" pitchFamily="82" charset="0"/>
                <a:ea typeface="宋体" pitchFamily="0" charset="0"/>
                <a:cs typeface="Tw Cen MT" pitchFamily="0" charset="0"/>
              </a:rPr>
              <a:t>Embedded Systems Internship Project Presentation</a:t>
            </a:r>
            <a:endParaRPr lang="zh-CN" altLang="en-US" sz="2800" b="1" i="0" u="none" strike="noStrike" kern="1200" cap="none" spc="0" baseline="0">
              <a:solidFill>
                <a:schemeClr val="bg1"/>
              </a:solidFill>
              <a:latin typeface="Algerian" pitchFamily="82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98" name="矩形"/>
          <p:cNvSpPr>
            <a:spLocks/>
          </p:cNvSpPr>
          <p:nvPr/>
        </p:nvSpPr>
        <p:spPr>
          <a:xfrm rot="0">
            <a:off x="6661951" y="4385637"/>
            <a:ext cx="4792630" cy="21345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-By</a:t>
            </a:r>
            <a:endParaRPr lang="en-US" altLang="zh-CN" sz="1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Name : shradha Sangave </a:t>
            </a:r>
            <a:endParaRPr lang="en-US" altLang="zh-CN" sz="20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College : SGGSIE &amp;T, NANDED</a:t>
            </a:r>
            <a:endParaRPr lang="en-US" altLang="zh-CN" sz="1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413544</a:t>
            </a:r>
            <a:endParaRPr lang="en-US" altLang="zh-CN" sz="1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4770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1D8099"/>
            </a:gs>
            <a:gs pos="0">
              <a:srgbClr val="1D8099"/>
            </a:gs>
            <a:gs pos="23000">
              <a:srgbClr val="00B8B4"/>
            </a:gs>
            <a:gs pos="56000">
              <a:srgbClr val="1294A4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 rot="0">
            <a:off x="1141413" y="618518"/>
            <a:ext cx="9905998" cy="14785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PROJECT REQUIRMENTS</a:t>
            </a:r>
            <a:endParaRPr lang="zh-CN" altLang="en-US" sz="3600" b="0" i="0" u="none" strike="noStrike" kern="1200" cap="all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1141412" y="1916724"/>
            <a:ext cx="9905999" cy="38744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Goal : Simulating a washing machine using Picsimlab replicating a real-world                               washing machine.</a:t>
            </a:r>
            <a:endParaRPr lang="en-US" altLang="zh-CN" sz="24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  <a:p>
            <a:pPr marL="22860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Microcontroller Used : PIC16F877A</a:t>
            </a:r>
            <a:endParaRPr lang="en-US" altLang="zh-CN" sz="24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  <a:p>
            <a:pPr marL="22860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Software Used : </a:t>
            </a:r>
            <a:endParaRPr lang="en-US" altLang="zh-CN" sz="24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  <a:p>
            <a:pPr lvl="1" marL="457200" indent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 1. MP Lab X IDE</a:t>
            </a:r>
            <a:endParaRPr lang="en-US" altLang="zh-CN" sz="20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  <a:p>
            <a:pPr lvl="1" marL="457200" indent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 2. PICSIMLAB</a:t>
            </a:r>
            <a:endParaRPr lang="en-US" altLang="zh-CN" sz="20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  <a:p>
            <a:pPr lvl="1" marL="457200" indent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 3.XC8 Compiler</a:t>
            </a:r>
            <a:endParaRPr lang="zh-CN" altLang="en-US" sz="20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124" name="图片" descr="MPLAB® X IDE | Microchip Technology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327904" y="4526280"/>
            <a:ext cx="1392935" cy="139293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25" name="图片" descr="PICSimLab 0.9.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491189" y="4526280"/>
            <a:ext cx="1264922" cy="126492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4005654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1D8099"/>
            </a:gs>
            <a:gs pos="0">
              <a:srgbClr val="1D8099"/>
            </a:gs>
            <a:gs pos="23000">
              <a:srgbClr val="00B8B4"/>
            </a:gs>
            <a:gs pos="56000">
              <a:srgbClr val="1294A4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1141412" y="637030"/>
            <a:ext cx="5213666" cy="10302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bg1"/>
                </a:solidFill>
                <a:latin typeface="Algerian" pitchFamily="82" charset="0"/>
                <a:ea typeface="宋体" pitchFamily="0" charset="0"/>
                <a:cs typeface="Lucida Sans"/>
              </a:rPr>
              <a:t>PROJECT REQUIRMENTS</a:t>
            </a:r>
            <a:endParaRPr lang="zh-CN" altLang="en-US" sz="3600" b="0" i="0" u="none" strike="noStrike" kern="1200" cap="all" spc="0" baseline="0">
              <a:solidFill>
                <a:schemeClr val="bg1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  <p:sp>
        <p:nvSpPr>
          <p:cNvPr id="127" name="文本框"/>
          <p:cNvSpPr>
            <a:spLocks noGrp="1"/>
          </p:cNvSpPr>
          <p:nvPr>
            <p:ph type="body" idx="1"/>
          </p:nvPr>
        </p:nvSpPr>
        <p:spPr>
          <a:xfrm rot="0">
            <a:off x="1143000" y="1915134"/>
            <a:ext cx="3232640" cy="6959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MP Lab X IDE :</a:t>
            </a:r>
            <a:endParaRPr lang="zh-CN" altLang="en-US" sz="32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1758462" y="2734161"/>
            <a:ext cx="5750168" cy="284892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400" b="0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MP Lab is a proprietary freeware IDE</a:t>
            </a:r>
            <a:endParaRPr lang="en-US" altLang="zh-CN" sz="20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 It is developed by Microchip  Technologies</a:t>
            </a:r>
            <a:endParaRPr lang="en-US" altLang="zh-CN" sz="20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 it is being used for programming and development purpose for embedded systems </a:t>
            </a:r>
            <a:endParaRPr lang="en-US" altLang="zh-CN" sz="20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The version which we have used for our project is v5.35</a:t>
            </a:r>
            <a:endParaRPr lang="zh-CN" altLang="en-US" sz="20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pic>
        <p:nvPicPr>
          <p:cNvPr id="129" name="图片" descr="MPLAB® X IDE | Microchip Technology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816360" y="2517530"/>
            <a:ext cx="2617177" cy="26171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9366540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1D8099"/>
            </a:gs>
            <a:gs pos="0">
              <a:srgbClr val="1D8099"/>
            </a:gs>
            <a:gs pos="23000">
              <a:srgbClr val="00B8B4"/>
            </a:gs>
            <a:gs pos="56000">
              <a:srgbClr val="1294A4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1141413" y="618518"/>
            <a:ext cx="9905998" cy="14785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bg1"/>
                </a:solidFill>
                <a:latin typeface="Algerian" pitchFamily="82" charset="0"/>
                <a:ea typeface="宋体" pitchFamily="0" charset="0"/>
                <a:cs typeface="Lucida Sans"/>
              </a:rPr>
              <a:t>Project requirements</a:t>
            </a:r>
            <a:endParaRPr lang="zh-CN" altLang="en-US" sz="3600" b="0" i="0" u="none" strike="noStrike" kern="1200" cap="all" spc="0" baseline="0">
              <a:solidFill>
                <a:schemeClr val="bg1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141413" y="2249487"/>
            <a:ext cx="2150427" cy="5934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PICSIMLab</a:t>
            </a:r>
            <a:endParaRPr lang="zh-CN" altLang="en-US" sz="28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1745673" y="3137885"/>
            <a:ext cx="5249487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PICSIMLab is a proprietary free software for simulation of various microcontroller boards available</a:t>
            </a:r>
            <a:endParaRPr lang="en-US" altLang="zh-CN" sz="1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It can simulate most of the widely used microcontroller boards like PIC, Arduino, STM32, ESP32, etc.</a:t>
            </a:r>
            <a:endParaRPr lang="zh-CN" altLang="en-US" sz="1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pic>
        <p:nvPicPr>
          <p:cNvPr id="133" name="图片" descr="PICSimLab 0.9.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424928" y="2447317"/>
            <a:ext cx="2743200" cy="27431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1149386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1D8099"/>
            </a:gs>
            <a:gs pos="0">
              <a:srgbClr val="1D8099"/>
            </a:gs>
            <a:gs pos="23000">
              <a:srgbClr val="00B8B4"/>
            </a:gs>
            <a:gs pos="56000">
              <a:srgbClr val="1294A4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1141413" y="618518"/>
            <a:ext cx="9905998" cy="14785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bg1"/>
                </a:solidFill>
                <a:latin typeface="Algerian" pitchFamily="82" charset="0"/>
                <a:ea typeface="宋体" pitchFamily="0" charset="0"/>
                <a:cs typeface="Lucida Sans"/>
              </a:rPr>
              <a:t>Block diagram </a:t>
            </a:r>
            <a:endParaRPr lang="zh-CN" altLang="en-US" sz="3600" b="0" i="0" u="none" strike="noStrike" kern="1200" cap="all" spc="0" baseline="0">
              <a:solidFill>
                <a:schemeClr val="bg1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  <p:pic>
        <p:nvPicPr>
          <p:cNvPr id="13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11828" y="2097088"/>
            <a:ext cx="7352796" cy="389863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87525478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1D8099"/>
            </a:gs>
            <a:gs pos="0">
              <a:srgbClr val="1D8099"/>
            </a:gs>
            <a:gs pos="23000">
              <a:srgbClr val="00B8B4"/>
            </a:gs>
            <a:gs pos="56000">
              <a:srgbClr val="1294A4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1141412" y="411697"/>
            <a:ext cx="4257064" cy="14785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bg1"/>
                </a:solidFill>
                <a:latin typeface="Algerian" pitchFamily="82" charset="0"/>
                <a:ea typeface="宋体" pitchFamily="0" charset="0"/>
                <a:cs typeface="Lucida Sans"/>
              </a:rPr>
              <a:t>Component used </a:t>
            </a:r>
            <a:endParaRPr lang="zh-CN" altLang="en-US" sz="3600" b="0" i="0" u="none" strike="noStrike" kern="1200" cap="all" spc="0" baseline="0">
              <a:solidFill>
                <a:schemeClr val="bg1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246919" y="1591010"/>
            <a:ext cx="3342665" cy="598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Tactile Switches :</a:t>
            </a:r>
            <a:endParaRPr lang="en-US" altLang="zh-CN" sz="24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  <a:p>
            <a:pPr marL="22860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Arial" pitchFamily="34" charset="0"/>
              <a:buChar char="•"/>
            </a:pPr>
            <a:endParaRPr lang="zh-CN" altLang="en-US" sz="24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1560875" y="2189526"/>
            <a:ext cx="5666401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These are the Switches which will be ON mode only when the switches is pressed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Here, the RB3 is used as switch 4 _ Navigation (scrolling) between Options.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The RB4 is used as switch 5_ powering on the washing machine and resume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The RB5 is used as switch 6 – stop and pause the ongoing program.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The RB0 is used as Switch to indicate door status of washing machine 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pic>
        <p:nvPicPr>
          <p:cNvPr id="13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41232" y="2065732"/>
            <a:ext cx="1390020" cy="157956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4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168200" y="1678401"/>
            <a:ext cx="1776881" cy="209084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41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455041" y="3882100"/>
            <a:ext cx="3640851" cy="243438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95783763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1D8099"/>
            </a:gs>
            <a:gs pos="0">
              <a:srgbClr val="1D8099"/>
            </a:gs>
            <a:gs pos="23000">
              <a:srgbClr val="00B8B4"/>
            </a:gs>
            <a:gs pos="56000">
              <a:srgbClr val="1294A4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1141413" y="618518"/>
            <a:ext cx="9905998" cy="14785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bg1"/>
                </a:solidFill>
                <a:latin typeface="Algerian" pitchFamily="82" charset="0"/>
                <a:ea typeface="宋体" pitchFamily="0" charset="0"/>
                <a:cs typeface="Lucida Sans"/>
              </a:rPr>
              <a:t>Components used </a:t>
            </a:r>
            <a:endParaRPr lang="zh-CN" altLang="en-US" sz="3600" b="0" i="0" u="none" strike="noStrike" kern="1200" cap="all" spc="0" baseline="0">
              <a:solidFill>
                <a:schemeClr val="bg1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body" idx="1"/>
          </p:nvPr>
        </p:nvSpPr>
        <p:spPr>
          <a:xfrm rot="0">
            <a:off x="1141412" y="2249487"/>
            <a:ext cx="1585162" cy="7098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CLCD :</a:t>
            </a:r>
            <a:endParaRPr lang="zh-CN" altLang="en-US" sz="28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1429789" y="3111730"/>
            <a:ext cx="5437003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The CLCD in Washing machine used for displaying the current status of the machine.</a:t>
            </a:r>
            <a:endParaRPr lang="en-US" altLang="zh-CN" sz="1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It is also used to show Various Options and to Navigate through them using switches.</a:t>
            </a:r>
            <a:endParaRPr lang="en-US" altLang="zh-CN" sz="1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It is also showing the time remaining to finish the program and also shows the wash mode</a:t>
            </a:r>
            <a:endParaRPr lang="zh-CN" altLang="en-US" sz="1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pic>
        <p:nvPicPr>
          <p:cNvPr id="14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75259" y="3409871"/>
            <a:ext cx="2690872" cy="270208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46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749863" y="1523764"/>
            <a:ext cx="2330645" cy="158796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91681798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1D8099"/>
            </a:gs>
            <a:gs pos="0">
              <a:srgbClr val="1D8099"/>
            </a:gs>
            <a:gs pos="23000">
              <a:srgbClr val="00B8B4"/>
            </a:gs>
            <a:gs pos="56000">
              <a:srgbClr val="1294A4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1141413" y="618518"/>
            <a:ext cx="9905998" cy="14785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bg1"/>
                </a:solidFill>
                <a:latin typeface="Algerian" pitchFamily="82" charset="0"/>
                <a:ea typeface="宋体" pitchFamily="0" charset="0"/>
                <a:cs typeface="Lucida Sans"/>
              </a:rPr>
              <a:t>Components used</a:t>
            </a:r>
            <a:endParaRPr lang="zh-CN" altLang="en-US" sz="3600" b="0" i="0" u="none" strike="noStrike" kern="1200" cap="all" spc="0" baseline="0">
              <a:solidFill>
                <a:schemeClr val="bg1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29336" y="2097088"/>
            <a:ext cx="1418907" cy="7597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r>
              <a:rPr lang="en-US" altLang="zh-CN" sz="2600" b="0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Timers</a:t>
            </a:r>
            <a:endParaRPr lang="zh-CN" altLang="en-US" sz="26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539133" y="2985529"/>
            <a:ext cx="5433167" cy="2891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The timer in Washing machine is used to keep in track of the washing timers</a:t>
            </a:r>
            <a:endParaRPr lang="en-US" altLang="zh-CN" sz="1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In the normal Washing Mode, the time is spilt into three washing mode, Wash , Rinse and Spin.</a:t>
            </a:r>
            <a:endParaRPr lang="en-US" altLang="zh-CN" sz="1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The timer for each is spilt into certain interval and the same is displayed in CLCD</a:t>
            </a:r>
            <a:endParaRPr lang="en-US" altLang="zh-CN" sz="1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pic>
        <p:nvPicPr>
          <p:cNvPr id="15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44388" y="2294307"/>
            <a:ext cx="3408478" cy="350604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74894569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1D8099"/>
            </a:gs>
            <a:gs pos="0">
              <a:srgbClr val="1D8099"/>
            </a:gs>
            <a:gs pos="23000">
              <a:srgbClr val="00B8B4"/>
            </a:gs>
            <a:gs pos="56000">
              <a:srgbClr val="1294A4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1141413" y="618518"/>
            <a:ext cx="9905998" cy="14785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Components used </a:t>
            </a:r>
            <a:endParaRPr lang="zh-CN" altLang="en-US" sz="3600" b="0" i="0" u="none" strike="noStrike" kern="1200" cap="all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141413" y="1980710"/>
            <a:ext cx="9905999" cy="35417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BUZZER</a:t>
            </a:r>
            <a:endParaRPr lang="zh-CN" altLang="en-US" sz="24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623540" y="2859738"/>
            <a:ext cx="5322384" cy="2891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The Buzzer in washing machine is used to keep in track of the washing machine cycle.</a:t>
            </a:r>
            <a:endParaRPr lang="en-US" altLang="zh-CN" sz="1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The buzzer alarm activates when the door of the washing machine is opened , which is opened , which  is represented by clicking the RB0 buttons</a:t>
            </a:r>
            <a:endParaRPr lang="en-US" altLang="zh-CN" sz="1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It also activates for 3 seconds when the washing is completely successfully</a:t>
            </a:r>
            <a:endParaRPr lang="zh-CN" altLang="en-US" sz="1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pic>
        <p:nvPicPr>
          <p:cNvPr id="15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52427" y="3987939"/>
            <a:ext cx="3488481" cy="168123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5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204579" y="2335989"/>
            <a:ext cx="3536329" cy="154714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87310983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1D8099"/>
            </a:gs>
            <a:gs pos="0">
              <a:srgbClr val="1D8099"/>
            </a:gs>
            <a:gs pos="23000">
              <a:srgbClr val="00B8B4"/>
            </a:gs>
            <a:gs pos="56000">
              <a:srgbClr val="1294A4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1141413" y="618518"/>
            <a:ext cx="9905998" cy="14785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Components used </a:t>
            </a:r>
            <a:endParaRPr lang="zh-CN" altLang="en-US" sz="3600" b="0" i="0" u="none" strike="noStrike" kern="1200" cap="all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90881" y="2097088"/>
            <a:ext cx="1502035" cy="7264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FAN</a:t>
            </a:r>
            <a:endParaRPr lang="zh-CN" altLang="en-US" sz="28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1527121" y="2824030"/>
            <a:ext cx="5393042" cy="28917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The fan in the project is used to represent the working of Washing Machine </a:t>
            </a:r>
            <a:endParaRPr lang="en-US" altLang="zh-CN" sz="1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The spin of the motor starts when any washing mode is selected and continues till the end of the washing cycle.</a:t>
            </a:r>
            <a:endParaRPr lang="en-US" altLang="zh-CN" sz="1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The motor stops When it detects door is opened, and starts again when the door is closed</a:t>
            </a:r>
            <a:endParaRPr lang="zh-CN" altLang="en-US" sz="1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pic>
        <p:nvPicPr>
          <p:cNvPr id="15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346010" y="2578770"/>
            <a:ext cx="3701400" cy="306239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84266083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1D8099"/>
            </a:gs>
            <a:gs pos="0">
              <a:srgbClr val="1D8099"/>
            </a:gs>
            <a:gs pos="23000">
              <a:srgbClr val="00B8B4"/>
            </a:gs>
            <a:gs pos="56000">
              <a:srgbClr val="1294A4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1141413" y="618518"/>
            <a:ext cx="9905998" cy="14785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bg1"/>
                </a:solidFill>
                <a:latin typeface="Algerian" pitchFamily="82" charset="0"/>
                <a:ea typeface="宋体" pitchFamily="0" charset="0"/>
                <a:cs typeface="Lucida Sans"/>
              </a:rPr>
              <a:t>conclusion</a:t>
            </a:r>
            <a:endParaRPr lang="zh-CN" altLang="en-US" sz="3600" b="0" i="0" u="none" strike="noStrike" kern="1200" cap="all" spc="0" baseline="0">
              <a:solidFill>
                <a:schemeClr val="bg1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141412" y="2249487"/>
            <a:ext cx="9905999" cy="35417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r>
              <a:rPr lang="en-US" altLang="zh-CN" sz="2200" b="0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In conclusion, our washing machine simulation using the PIC16F877A microcontroller demonstrates not only the practical application of embedded systems in household appliances but also the versatility of microcontroller-based designs.</a:t>
            </a:r>
            <a:endParaRPr lang="en-US" altLang="zh-CN" sz="22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  <a:p>
            <a:pPr marL="22860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r>
              <a:rPr lang="en-US" altLang="zh-CN" sz="2200" b="0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The ease of programming the microcontroller increases the efficiency and can be very handy to create and develop advanced machines using microcontrollers.</a:t>
            </a:r>
            <a:endParaRPr lang="en-US" altLang="zh-CN" sz="22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  <a:p>
            <a:pPr marL="22860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r>
              <a:rPr lang="en-US" altLang="zh-CN" sz="2200" b="0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They also play a vital role in the development of technology.</a:t>
            </a:r>
            <a:endParaRPr lang="zh-CN" altLang="en-US" sz="22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6956575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1D8099"/>
            </a:gs>
            <a:gs pos="0">
              <a:srgbClr val="1D8099"/>
            </a:gs>
            <a:gs pos="23000">
              <a:srgbClr val="00B8B4"/>
            </a:gs>
            <a:gs pos="56000">
              <a:srgbClr val="1294A4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1141413" y="618518"/>
            <a:ext cx="9905998" cy="14785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141412" y="2249487"/>
            <a:ext cx="9905999" cy="35417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795120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1D8099"/>
            </a:gs>
            <a:gs pos="0">
              <a:srgbClr val="1D8099"/>
            </a:gs>
            <a:gs pos="23000">
              <a:srgbClr val="00B8B4"/>
            </a:gs>
            <a:gs pos="56000">
              <a:srgbClr val="1294A4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2381129" y="2552826"/>
            <a:ext cx="9905998" cy="14785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600" b="0" i="0" u="none" strike="noStrike" kern="1200" cap="all" spc="0" baseline="0">
                <a:solidFill>
                  <a:schemeClr val="bg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odoni MT" pitchFamily="18" charset="0"/>
                <a:ea typeface="宋体" pitchFamily="0" charset="0"/>
                <a:cs typeface="Lucida Sans"/>
              </a:rPr>
              <a:t>Thank you</a:t>
            </a:r>
            <a:endParaRPr lang="zh-CN" altLang="en-US" sz="9600" b="0" i="0" u="none" strike="noStrike" kern="1200" cap="all" spc="0" baseline="0">
              <a:solidFill>
                <a:schemeClr val="bg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Bodoni MT" pitchFamily="18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1485508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1D8099"/>
            </a:gs>
            <a:gs pos="0">
              <a:srgbClr val="1D8099"/>
            </a:gs>
            <a:gs pos="23000">
              <a:srgbClr val="00B8B4"/>
            </a:gs>
            <a:gs pos="56000">
              <a:srgbClr val="1294A4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文本框"/>
          <p:cNvSpPr>
            <a:spLocks noGrp="1"/>
          </p:cNvSpPr>
          <p:nvPr>
            <p:ph type="title"/>
          </p:nvPr>
        </p:nvSpPr>
        <p:spPr>
          <a:xfrm rot="0">
            <a:off x="1141413" y="618518"/>
            <a:ext cx="9905998" cy="14785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all" spc="0" baseline="0">
                <a:solidFill>
                  <a:schemeClr val="bg1"/>
                </a:solidFill>
                <a:latin typeface="Algerian" pitchFamily="82" charset="0"/>
                <a:ea typeface="宋体" pitchFamily="0" charset="0"/>
                <a:cs typeface="Lucida Sans"/>
              </a:rPr>
              <a:t>Things learnt in internship</a:t>
            </a:r>
            <a:endParaRPr lang="zh-CN" altLang="en-US" sz="4000" b="0" i="0" u="none" strike="noStrike" kern="1200" cap="all" spc="0" baseline="0">
              <a:solidFill>
                <a:schemeClr val="bg1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  <p:sp>
        <p:nvSpPr>
          <p:cNvPr id="100" name="文本框"/>
          <p:cNvSpPr>
            <a:spLocks noGrp="1"/>
          </p:cNvSpPr>
          <p:nvPr>
            <p:ph type="body" idx="1"/>
          </p:nvPr>
        </p:nvSpPr>
        <p:spPr>
          <a:xfrm rot="0">
            <a:off x="1141412" y="2249487"/>
            <a:ext cx="9905999" cy="35417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Introduction to Embedded system</a:t>
            </a:r>
            <a:endParaRPr lang="en-US" altLang="zh-CN" sz="2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  <a:p>
            <a:pPr marL="22860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Basics of Embedded C</a:t>
            </a:r>
            <a:endParaRPr lang="en-US" altLang="zh-CN" sz="2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  <a:p>
            <a:pPr marL="22860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Introduction  to Microcontroller and Microprocessor </a:t>
            </a:r>
            <a:endParaRPr lang="en-US" altLang="zh-CN" sz="2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  <a:p>
            <a:pPr marL="22860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Introduction and Project Requirements</a:t>
            </a:r>
            <a:endParaRPr lang="en-US" altLang="zh-CN" sz="2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  <a:p>
            <a:pPr marL="22860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Lucida Sans"/>
              </a:rPr>
              <a:t>Implementation Using MP Lab X IDE and PICSMLab</a:t>
            </a:r>
            <a:endParaRPr lang="zh-CN" altLang="en-US" sz="28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4604311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1D8099"/>
            </a:gs>
            <a:gs pos="0">
              <a:srgbClr val="1D8099"/>
            </a:gs>
            <a:gs pos="23000">
              <a:srgbClr val="00B8B4"/>
            </a:gs>
            <a:gs pos="56000">
              <a:srgbClr val="1294A4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"/>
          <p:cNvSpPr>
            <a:spLocks noGrp="1"/>
          </p:cNvSpPr>
          <p:nvPr>
            <p:ph type="title"/>
          </p:nvPr>
        </p:nvSpPr>
        <p:spPr>
          <a:xfrm rot="0">
            <a:off x="1265238" y="828674"/>
            <a:ext cx="4821237" cy="9636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bg1"/>
                </a:solidFill>
                <a:latin typeface="Algerian" pitchFamily="82" charset="0"/>
                <a:ea typeface="宋体" pitchFamily="0" charset="0"/>
                <a:cs typeface="Lucida Sans"/>
              </a:rPr>
              <a:t>EMBEDDED SYSTEMS</a:t>
            </a:r>
            <a:endParaRPr lang="zh-CN" altLang="en-US" sz="3600" b="0" i="0" u="none" strike="noStrike" kern="1200" cap="all" spc="0" baseline="0">
              <a:solidFill>
                <a:schemeClr val="bg1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1747838" y="1727199"/>
            <a:ext cx="6105524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C</a:t>
            </a:r>
            <a:r>
              <a:rPr lang="en-US" altLang="zh-CN" sz="24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ombination of Hardware and Software </a:t>
            </a:r>
            <a:endParaRPr lang="en-US" altLang="zh-CN" sz="24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Programming Using Embedded C</a:t>
            </a:r>
            <a:endParaRPr lang="en-US" altLang="zh-CN" sz="24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Eg. Washing Machines, Microwave oven, AC, Refrigerator, etc </a:t>
            </a:r>
            <a:endParaRPr lang="zh-CN" altLang="en-US" sz="24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pic>
        <p:nvPicPr>
          <p:cNvPr id="103" name="图片"/>
          <p:cNvPicPr>
            <a:picLocks noChangeAspect="1"/>
          </p:cNvPicPr>
          <p:nvPr/>
        </p:nvPicPr>
        <p:blipFill>
          <a:blip r:embed="rId1" cstate="print"/>
          <a:srcRect t="42819" b="33077" l="33678" r="33437"/>
          <a:stretch>
            <a:fillRect/>
          </a:stretch>
        </p:blipFill>
        <p:spPr>
          <a:xfrm rot="0">
            <a:off x="2849924" y="3561142"/>
            <a:ext cx="7174774" cy="2866292"/>
          </a:xfrm>
          <a:prstGeom prst="rect"/>
          <a:solidFill>
            <a:srgbClr val="EDEDED"/>
          </a:solidFill>
          <a:ln w="88900" cmpd="sng" cap="sq">
            <a:solidFill>
              <a:srgbClr val="FFFFFF"/>
            </a:solidFill>
            <a:prstDash val="solid"/>
            <a:miter/>
          </a:ln>
          <a:effectLst>
            <a:outerShdw sx="100000" sy="100000" algn="tl" rotWithShape="0" blurRad="54999" dist="18000" dir="540000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17596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1D8099"/>
            </a:gs>
            <a:gs pos="0">
              <a:srgbClr val="1D8099"/>
            </a:gs>
            <a:gs pos="23000">
              <a:srgbClr val="00B8B4"/>
            </a:gs>
            <a:gs pos="56000">
              <a:srgbClr val="1294A4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1141413" y="618518"/>
            <a:ext cx="9905998" cy="7179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all" spc="0" baseline="0">
                <a:solidFill>
                  <a:schemeClr val="bg1"/>
                </a:solidFill>
                <a:latin typeface="Algerian" pitchFamily="82" charset="0"/>
                <a:ea typeface="宋体" pitchFamily="0" charset="0"/>
                <a:cs typeface="Lucida Sans"/>
              </a:rPr>
              <a:t>Embedded systems</a:t>
            </a:r>
            <a:endParaRPr lang="zh-CN" altLang="en-US" sz="4000" b="0" i="0" u="none" strike="noStrike" kern="1200" cap="all" spc="0" baseline="0">
              <a:solidFill>
                <a:schemeClr val="bg1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  <p:pic>
        <p:nvPicPr>
          <p:cNvPr id="10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066191" y="1585423"/>
            <a:ext cx="8255978" cy="475492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039006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1D8099"/>
            </a:gs>
            <a:gs pos="0">
              <a:srgbClr val="1D8099"/>
            </a:gs>
            <a:gs pos="23000">
              <a:srgbClr val="00B8B4"/>
            </a:gs>
            <a:gs pos="56000">
              <a:srgbClr val="1294A4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"/>
          <p:cNvSpPr>
            <a:spLocks/>
          </p:cNvSpPr>
          <p:nvPr/>
        </p:nvSpPr>
        <p:spPr>
          <a:xfrm rot="0">
            <a:off x="1533524" y="478553"/>
            <a:ext cx="8791576" cy="8295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all" spc="0" baseline="0">
                <a:solidFill>
                  <a:schemeClr val="bg1"/>
                </a:solidFill>
                <a:latin typeface="Algerian" pitchFamily="82" charset="0"/>
                <a:ea typeface="宋体" pitchFamily="0" charset="0"/>
                <a:cs typeface="Tw Cen MT" pitchFamily="0" charset="0"/>
              </a:rPr>
              <a:t>Basics of embedded c</a:t>
            </a:r>
            <a:endParaRPr lang="zh-CN" altLang="en-US" sz="4000" b="0" i="0" u="none" strike="noStrike" kern="1200" cap="all" spc="0" baseline="0">
              <a:solidFill>
                <a:schemeClr val="bg1"/>
              </a:solidFill>
              <a:latin typeface="Algerian" pitchFamily="82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1799463" y="1432514"/>
            <a:ext cx="9945462" cy="48186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r>
              <a:rPr lang="en-US" altLang="zh-CN" sz="22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Usages of Embedded C</a:t>
            </a:r>
            <a:endParaRPr lang="en-US" altLang="zh-CN" sz="22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228600" indent="-228600" algn="l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Arial" pitchFamily="34" charset="0"/>
              <a:buChar char="•"/>
            </a:pPr>
            <a:endParaRPr lang="en-US" altLang="zh-CN" sz="22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342900" indent="-342900" algn="l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r>
              <a:rPr lang="en-US" altLang="zh-CN" sz="22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Characteristics of Embedded C</a:t>
            </a:r>
            <a:endParaRPr lang="en-US" altLang="zh-CN" sz="22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l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            </a:t>
            </a:r>
            <a:endParaRPr lang="en-US" altLang="zh-CN" sz="22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342900" indent="-342900" algn="l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r>
              <a:rPr lang="en-US" altLang="zh-CN" sz="22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Code format</a:t>
            </a:r>
            <a:endParaRPr lang="en-US" altLang="zh-CN" sz="22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342900" indent="-342900" algn="l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endParaRPr lang="en-US" altLang="zh-CN" sz="22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342900" indent="-342900" algn="l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r>
              <a:rPr lang="en-US" altLang="zh-CN" sz="22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Data Types &amp; Number Systems</a:t>
            </a:r>
            <a:endParaRPr lang="en-US" altLang="zh-CN" sz="22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342900" indent="-342900" algn="l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Courier New" pitchFamily="49" charset="0"/>
              <a:buChar char="o"/>
            </a:pPr>
            <a:endParaRPr lang="en-US" altLang="zh-CN" sz="22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342900" indent="-342900" algn="l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Wingdings" pitchFamily="2" charset="2"/>
              <a:buChar char="Ø"/>
            </a:pPr>
            <a:r>
              <a:rPr lang="en-US" altLang="zh-CN" sz="22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Conditional Constructs</a:t>
            </a:r>
            <a:endParaRPr lang="en-US" altLang="zh-CN" sz="22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0" indent="0" algn="l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bg1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         </a:t>
            </a:r>
            <a:endParaRPr lang="en-US" altLang="zh-CN" sz="22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228600" indent="-228600" algn="l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25000"/>
              <a:buFont typeface="Arial" pitchFamily="34" charset="0"/>
              <a:buChar char="•"/>
            </a:pPr>
            <a:endParaRPr lang="zh-CN" altLang="en-US" sz="2200" b="1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2551888" y="1900768"/>
            <a:ext cx="8594534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1" i="0" u="none" strike="noStrike" kern="1200" cap="none" spc="0" baseline="0">
                <a:solidFill>
                  <a:srgbClr val="262626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Used in System Software, Embedded Software, OS Kernal development and more </a:t>
            </a:r>
            <a:endParaRPr lang="zh-CN" altLang="en-US" sz="1800" b="1" i="0" u="none" strike="noStrike" kern="1200" cap="none" spc="0" baseline="0">
              <a:solidFill>
                <a:srgbClr val="262626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 rot="0">
            <a:off x="2551888" y="2857610"/>
            <a:ext cx="7913077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1" i="0" u="none" strike="noStrike" kern="1200" cap="none" spc="0" baseline="0">
                <a:solidFill>
                  <a:srgbClr val="262626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General Purpose Language and has Library Facilities </a:t>
            </a:r>
            <a:endParaRPr lang="zh-CN" altLang="en-US" sz="1800" b="1" i="0" u="none" strike="noStrike" kern="1200" cap="none" spc="0" baseline="0">
              <a:solidFill>
                <a:srgbClr val="262626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2551888" y="3841839"/>
            <a:ext cx="8169310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1" i="0" u="none" strike="noStrike" kern="1200" cap="none" spc="0" baseline="0">
                <a:solidFill>
                  <a:srgbClr val="262626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Documentations, Preprocessor language and has Library facilities</a:t>
            </a:r>
            <a:endParaRPr lang="zh-CN" altLang="en-US" sz="1800" b="1" i="0" u="none" strike="noStrike" kern="1200" cap="none" spc="0" baseline="0">
              <a:solidFill>
                <a:srgbClr val="262626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111" name="矩形"/>
          <p:cNvSpPr>
            <a:spLocks/>
          </p:cNvSpPr>
          <p:nvPr/>
        </p:nvSpPr>
        <p:spPr>
          <a:xfrm rot="0">
            <a:off x="2551888" y="4712938"/>
            <a:ext cx="8440615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1" i="0" u="none" strike="noStrike" kern="1200" cap="none" spc="0" baseline="0">
                <a:solidFill>
                  <a:srgbClr val="262626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integral and floating point ; Decimal, Octal, Hexadecimal, Binary</a:t>
            </a:r>
            <a:endParaRPr lang="zh-CN" altLang="en-US" sz="1800" b="1" i="0" u="none" strike="noStrike" kern="1200" cap="none" spc="0" baseline="0">
              <a:solidFill>
                <a:srgbClr val="262626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112" name="矩形"/>
          <p:cNvSpPr>
            <a:spLocks/>
          </p:cNvSpPr>
          <p:nvPr/>
        </p:nvSpPr>
        <p:spPr>
          <a:xfrm rot="0">
            <a:off x="2551888" y="5782910"/>
            <a:ext cx="3725821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1" i="0" u="none" strike="noStrike" kern="1200" cap="none" spc="0" baseline="0">
                <a:solidFill>
                  <a:srgbClr val="262626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Looping : For , While &lt; Do While</a:t>
            </a:r>
            <a:endParaRPr lang="zh-CN" altLang="en-US" sz="1800" b="1" i="0" u="none" strike="noStrike" kern="1200" cap="none" spc="0" baseline="0">
              <a:solidFill>
                <a:srgbClr val="262626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968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1D8099"/>
            </a:gs>
            <a:gs pos="0">
              <a:srgbClr val="1D8099"/>
            </a:gs>
            <a:gs pos="23000">
              <a:srgbClr val="00B8B4"/>
            </a:gs>
            <a:gs pos="56000">
              <a:srgbClr val="1294A4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1141413" y="618518"/>
            <a:ext cx="9905998" cy="665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all" spc="0" baseline="0">
                <a:solidFill>
                  <a:schemeClr val="bg1"/>
                </a:solidFill>
                <a:latin typeface="Algerian" pitchFamily="82" charset="0"/>
                <a:ea typeface="宋体" pitchFamily="0" charset="0"/>
                <a:cs typeface="Lucida Sans"/>
              </a:rPr>
              <a:t>Blocks of embedded systems</a:t>
            </a:r>
            <a:endParaRPr lang="zh-CN" altLang="en-US" sz="4000" b="0" i="0" u="none" strike="noStrike" kern="1200" cap="all" spc="0" baseline="0">
              <a:solidFill>
                <a:schemeClr val="bg1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  <p:pic>
        <p:nvPicPr>
          <p:cNvPr id="114" name="图片"/>
          <p:cNvPicPr>
            <a:picLocks noChangeAspect="1"/>
          </p:cNvPicPr>
          <p:nvPr/>
        </p:nvPicPr>
        <p:blipFill>
          <a:blip r:embed="rId1" cstate="print"/>
          <a:srcRect t="18905" b="19033" r="2692"/>
          <a:stretch>
            <a:fillRect/>
          </a:stretch>
        </p:blipFill>
        <p:spPr>
          <a:xfrm rot="0">
            <a:off x="1995854" y="1685066"/>
            <a:ext cx="7983414" cy="427306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3544753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1D8099"/>
            </a:gs>
            <a:gs pos="0">
              <a:srgbClr val="1D8099"/>
            </a:gs>
            <a:gs pos="23000">
              <a:srgbClr val="00B8B4"/>
            </a:gs>
            <a:gs pos="56000">
              <a:srgbClr val="1294A4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925417" y="596586"/>
            <a:ext cx="4758225" cy="8557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all" spc="0" baseline="0">
                <a:solidFill>
                  <a:schemeClr val="bg1"/>
                </a:solidFill>
                <a:latin typeface="Algerian" pitchFamily="82" charset="0"/>
                <a:ea typeface="宋体" pitchFamily="0" charset="0"/>
                <a:cs typeface="Lucida Sans"/>
              </a:rPr>
              <a:t>microcontroller</a:t>
            </a:r>
            <a:endParaRPr lang="zh-CN" altLang="en-US" sz="4000" b="0" i="0" u="none" strike="noStrike" kern="1200" cap="all" spc="0" baseline="0">
              <a:solidFill>
                <a:schemeClr val="bg1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body" idx="1"/>
          </p:nvPr>
        </p:nvSpPr>
        <p:spPr>
          <a:xfrm rot="0">
            <a:off x="925417" y="3254392"/>
            <a:ext cx="4954587" cy="5816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all" spc="0" baseline="0">
                <a:solidFill>
                  <a:schemeClr val="bg1"/>
                </a:solidFill>
                <a:latin typeface="Algerian" pitchFamily="82" charset="0"/>
                <a:ea typeface="宋体" pitchFamily="0" charset="0"/>
                <a:cs typeface="Lucida Sans"/>
              </a:rPr>
              <a:t>microprocessor</a:t>
            </a:r>
            <a:endParaRPr lang="zh-CN" altLang="en-US" sz="4000" b="0" i="0" u="none" strike="noStrike" kern="1200" cap="all" spc="0" baseline="0">
              <a:solidFill>
                <a:schemeClr val="bg1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1457011" y="1292509"/>
            <a:ext cx="10482944" cy="20202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800" b="0" i="0" u="none" strike="noStrike" kern="1200" cap="none" spc="0" baseline="0">
                <a:solidFill>
                  <a:srgbClr val="262626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IC capable of being programmed to perform a task</a:t>
            </a:r>
            <a:endParaRPr lang="en-US" altLang="zh-CN" sz="2800" b="0" i="0" u="none" strike="noStrike" kern="1200" cap="none" spc="0" baseline="0">
              <a:solidFill>
                <a:srgbClr val="262626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800" b="0" i="0" u="none" strike="noStrike" kern="1200" cap="none" spc="0" baseline="0">
                <a:solidFill>
                  <a:srgbClr val="262626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Has simple Design architecture</a:t>
            </a:r>
            <a:endParaRPr lang="en-US" altLang="zh-CN" sz="2800" b="0" i="0" u="none" strike="noStrike" kern="1200" cap="none" spc="0" baseline="0">
              <a:solidFill>
                <a:srgbClr val="262626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800" b="0" i="0" u="none" strike="noStrike" kern="1200" cap="none" spc="0" baseline="0">
                <a:solidFill>
                  <a:srgbClr val="262626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All Components are available in a single chip</a:t>
            </a:r>
            <a:endParaRPr lang="zh-CN" altLang="en-US" sz="2800" b="0" i="0" u="none" strike="noStrike" kern="1200" cap="none" spc="0" baseline="0">
              <a:solidFill>
                <a:srgbClr val="262626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457011" y="4180113"/>
            <a:ext cx="9650185" cy="20202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800" b="0" i="0" u="none" strike="noStrike" kern="1200" cap="none" spc="0" baseline="0">
                <a:solidFill>
                  <a:srgbClr val="262626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IC Capable of being programmed to perform any task</a:t>
            </a:r>
            <a:endParaRPr lang="en-US" altLang="zh-CN" sz="2800" b="0" i="0" u="none" strike="noStrike" kern="1200" cap="none" spc="0" baseline="0">
              <a:solidFill>
                <a:srgbClr val="262626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800" b="0" i="0" u="none" strike="noStrike" kern="1200" cap="none" spc="0" baseline="0">
                <a:solidFill>
                  <a:srgbClr val="262626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Comparatively Complex design architecture</a:t>
            </a:r>
            <a:endParaRPr lang="en-US" altLang="zh-CN" sz="2800" b="0" i="0" u="none" strike="noStrike" kern="1200" cap="none" spc="0" baseline="0">
              <a:solidFill>
                <a:srgbClr val="262626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800" b="0" i="0" u="none" strike="noStrike" kern="1200" cap="none" spc="0" baseline="0">
                <a:solidFill>
                  <a:srgbClr val="262626"/>
                </a:solidFill>
                <a:latin typeface="Tw Cen MT" pitchFamily="0" charset="0"/>
                <a:ea typeface="宋体" pitchFamily="0" charset="0"/>
                <a:cs typeface="Tw Cen MT" pitchFamily="0" charset="0"/>
              </a:rPr>
              <a:t>Peripherals need to be interfaced</a:t>
            </a:r>
            <a:endParaRPr lang="zh-CN" altLang="en-US" sz="2800" b="0" i="0" u="none" strike="noStrike" kern="1200" cap="none" spc="0" baseline="0">
              <a:solidFill>
                <a:srgbClr val="262626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7052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1D8099"/>
            </a:gs>
            <a:gs pos="0">
              <a:srgbClr val="1D8099"/>
            </a:gs>
            <a:gs pos="23000">
              <a:srgbClr val="00B8B4"/>
            </a:gs>
            <a:gs pos="56000">
              <a:srgbClr val="1294A4"/>
            </a:gs>
          </a:gsLst>
          <a:path path="shap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1110762" y="914400"/>
            <a:ext cx="4985238" cy="6991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all" spc="0" baseline="0">
                <a:solidFill>
                  <a:schemeClr val="bg1"/>
                </a:solidFill>
                <a:latin typeface="Algerian" pitchFamily="82" charset="0"/>
                <a:ea typeface="宋体" pitchFamily="0" charset="0"/>
                <a:cs typeface="Lucida Sans"/>
              </a:rPr>
              <a:t>PIC16F877A BOARD</a:t>
            </a:r>
            <a:endParaRPr lang="zh-CN" altLang="en-US" sz="4000" b="0" i="0" u="none" strike="noStrike" kern="1200" cap="all" spc="0" baseline="0">
              <a:solidFill>
                <a:schemeClr val="bg1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  <p:pic>
        <p:nvPicPr>
          <p:cNvPr id="120" name="图片"/>
          <p:cNvPicPr>
            <a:picLocks noChangeAspect="1"/>
          </p:cNvPicPr>
          <p:nvPr/>
        </p:nvPicPr>
        <p:blipFill>
          <a:blip r:embed="rId1" cstate="print"/>
          <a:srcRect t="7775" l="15799" r="3106"/>
          <a:stretch>
            <a:fillRect/>
          </a:stretch>
        </p:blipFill>
        <p:spPr>
          <a:xfrm rot="0">
            <a:off x="6743700" y="2173361"/>
            <a:ext cx="4554415" cy="364714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矩形"/>
          <p:cNvSpPr>
            <a:spLocks/>
          </p:cNvSpPr>
          <p:nvPr/>
        </p:nvSpPr>
        <p:spPr>
          <a:xfrm rot="0">
            <a:off x="1266090" y="2173361"/>
            <a:ext cx="5257800" cy="44300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23977" indent="-28575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600" b="1" i="0" u="none" strike="noStrike" kern="1200" cap="none" spc="0" baseline="0">
                <a:solidFill>
                  <a:schemeClr val="bg1"/>
                </a:solidFill>
                <a:latin typeface="Arial Narrow" pitchFamily="34" charset="0"/>
                <a:ea typeface="宋体" pitchFamily="0" charset="0"/>
                <a:cs typeface="Tw Cen MT" pitchFamily="0" charset="0"/>
              </a:rPr>
              <a:t>The Operating Frequency of the board is 20MHZ.</a:t>
            </a:r>
            <a:endParaRPr lang="en-US" altLang="zh-CN" sz="1600" b="1" i="0" u="none" strike="noStrike" kern="1200" cap="none" spc="0" baseline="0">
              <a:solidFill>
                <a:schemeClr val="bg1"/>
              </a:solidFill>
              <a:latin typeface="Arial Narrow" pitchFamily="34" charset="0"/>
              <a:ea typeface="宋体" pitchFamily="0" charset="0"/>
              <a:cs typeface="Tw Cen MT" pitchFamily="0" charset="0"/>
            </a:endParaRPr>
          </a:p>
          <a:p>
            <a:pPr marL="323977" indent="-28575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600" b="1" i="0" u="none" strike="noStrike" kern="1200" cap="none" spc="0" baseline="0">
                <a:solidFill>
                  <a:schemeClr val="bg1"/>
                </a:solidFill>
                <a:latin typeface="Arial Narrow" pitchFamily="34" charset="0"/>
                <a:ea typeface="宋体" pitchFamily="0" charset="0"/>
                <a:cs typeface="Tw Cen MT" pitchFamily="0" charset="0"/>
              </a:rPr>
              <a:t>The Flash program memory is of size 368 bytes.</a:t>
            </a:r>
            <a:endParaRPr lang="en-US" altLang="zh-CN" sz="1600" b="1" i="0" u="none" strike="noStrike" kern="1200" cap="none" spc="0" baseline="0">
              <a:solidFill>
                <a:schemeClr val="bg1"/>
              </a:solidFill>
              <a:latin typeface="Arial Narrow" pitchFamily="34" charset="0"/>
              <a:ea typeface="宋体" pitchFamily="0" charset="0"/>
              <a:cs typeface="Tw Cen MT" pitchFamily="0" charset="0"/>
            </a:endParaRPr>
          </a:p>
          <a:p>
            <a:pPr marL="323977" indent="-28575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600" b="1" i="0" u="none" strike="noStrike" kern="1200" cap="none" spc="0" baseline="0">
                <a:solidFill>
                  <a:schemeClr val="bg1"/>
                </a:solidFill>
                <a:latin typeface="Arial Narrow" pitchFamily="34" charset="0"/>
                <a:ea typeface="宋体" pitchFamily="0" charset="0"/>
                <a:cs typeface="Tw Cen MT" pitchFamily="0" charset="0"/>
              </a:rPr>
              <a:t>EEPROM Data memory is if size 256 bytes.</a:t>
            </a:r>
            <a:endParaRPr lang="en-US" altLang="zh-CN" sz="1600" b="1" i="0" u="none" strike="noStrike" kern="1200" cap="none" spc="0" baseline="0">
              <a:solidFill>
                <a:schemeClr val="bg1"/>
              </a:solidFill>
              <a:latin typeface="Arial Narrow" pitchFamily="34" charset="0"/>
              <a:ea typeface="宋体" pitchFamily="0" charset="0"/>
              <a:cs typeface="Tw Cen MT" pitchFamily="0" charset="0"/>
            </a:endParaRPr>
          </a:p>
          <a:p>
            <a:pPr marL="323977" indent="-28575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600" b="1" i="0" u="none" strike="noStrike" kern="1200" cap="none" spc="0" baseline="0">
                <a:solidFill>
                  <a:schemeClr val="bg1"/>
                </a:solidFill>
                <a:latin typeface="Arial Narrow" pitchFamily="34" charset="0"/>
                <a:ea typeface="宋体" pitchFamily="0" charset="0"/>
                <a:cs typeface="Tw Cen MT" pitchFamily="0" charset="0"/>
              </a:rPr>
              <a:t>There are 15 interrupts in the board</a:t>
            </a:r>
            <a:endParaRPr lang="en-US" altLang="zh-CN" sz="1600" b="1" i="0" u="none" strike="noStrike" kern="1200" cap="none" spc="0" baseline="0">
              <a:solidFill>
                <a:schemeClr val="bg1"/>
              </a:solidFill>
              <a:latin typeface="Arial Narrow" pitchFamily="34" charset="0"/>
              <a:ea typeface="宋体" pitchFamily="0" charset="0"/>
              <a:cs typeface="Tw Cen MT" pitchFamily="0" charset="0"/>
            </a:endParaRPr>
          </a:p>
          <a:p>
            <a:pPr marL="323977" indent="-28575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600" b="1" i="0" u="none" strike="noStrike" kern="1200" cap="none" spc="0" baseline="0">
                <a:solidFill>
                  <a:schemeClr val="bg1"/>
                </a:solidFill>
                <a:latin typeface="Arial Narrow" pitchFamily="34" charset="0"/>
                <a:ea typeface="宋体" pitchFamily="0" charset="0"/>
                <a:cs typeface="Tw Cen MT" pitchFamily="0" charset="0"/>
              </a:rPr>
              <a:t>The I/O ports are 5-A,B,C,D,E.</a:t>
            </a:r>
            <a:endParaRPr lang="en-US" altLang="zh-CN" sz="1600" b="1" i="0" u="none" strike="noStrike" kern="1200" cap="none" spc="0" baseline="0">
              <a:solidFill>
                <a:schemeClr val="bg1"/>
              </a:solidFill>
              <a:latin typeface="Arial Narrow" pitchFamily="34" charset="0"/>
              <a:ea typeface="宋体" pitchFamily="0" charset="0"/>
              <a:cs typeface="Tw Cen MT" pitchFamily="0" charset="0"/>
            </a:endParaRPr>
          </a:p>
          <a:p>
            <a:pPr marL="323977" indent="-28575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600" b="1" i="0" u="none" strike="noStrike" kern="1200" cap="none" spc="0" baseline="0">
                <a:solidFill>
                  <a:schemeClr val="bg1"/>
                </a:solidFill>
                <a:latin typeface="Arial Narrow" pitchFamily="34" charset="0"/>
                <a:ea typeface="宋体" pitchFamily="0" charset="0"/>
                <a:cs typeface="Tw Cen MT" pitchFamily="0" charset="0"/>
              </a:rPr>
              <a:t>3 Timers , 2PWM modules.</a:t>
            </a:r>
            <a:endParaRPr lang="en-US" altLang="zh-CN" sz="1600" b="1" i="0" u="none" strike="noStrike" kern="1200" cap="none" spc="0" baseline="0">
              <a:solidFill>
                <a:schemeClr val="bg1"/>
              </a:solidFill>
              <a:latin typeface="Arial Narrow" pitchFamily="34" charset="0"/>
              <a:ea typeface="宋体" pitchFamily="0" charset="0"/>
              <a:cs typeface="Tw Cen MT" pitchFamily="0" charset="0"/>
            </a:endParaRPr>
          </a:p>
          <a:p>
            <a:pPr marL="323977" indent="-28575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600" b="1" i="0" u="none" strike="noStrike" kern="1200" cap="none" spc="0" baseline="0">
                <a:solidFill>
                  <a:schemeClr val="bg1"/>
                </a:solidFill>
                <a:latin typeface="Arial Narrow" pitchFamily="34" charset="0"/>
                <a:ea typeface="宋体" pitchFamily="0" charset="0"/>
                <a:cs typeface="Tw Cen MT" pitchFamily="0" charset="0"/>
              </a:rPr>
              <a:t>It also has various components like CLCD, Fan, Tactile    Switches, Buzzers, LESs, ADC, RS232, etc</a:t>
            </a: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Arial Narrow" pitchFamily="34" charset="0"/>
                <a:ea typeface="宋体" pitchFamily="0" charset="0"/>
                <a:cs typeface="Tw Cen MT" pitchFamily="0" charset="0"/>
              </a:rPr>
              <a:t>.</a:t>
            </a:r>
            <a:endParaRPr lang="en-US" altLang="zh-CN" sz="1800" b="1" i="0" u="none" strike="noStrike" kern="1200" cap="none" spc="0" baseline="0">
              <a:solidFill>
                <a:schemeClr val="bg1"/>
              </a:solidFill>
              <a:latin typeface="Arial Narrow" pitchFamily="34" charset="0"/>
              <a:ea typeface="宋体" pitchFamily="0" charset="0"/>
              <a:cs typeface="Tw Cen MT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Tw Cen MT" pitchFamily="0" charset="0"/>
              <a:ea typeface="宋体" pitchFamily="0" charset="0"/>
              <a:cs typeface="Tw Cen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47501"/>
      </p:ext>
    </p:extLst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FFFFFF"/>
      </a:dk1>
      <a:lt1>
        <a:srgbClr val="000000"/>
      </a:lt1>
      <a:dk2>
        <a:srgbClr val="82FFFF"/>
      </a:dk2>
      <a:lt2>
        <a:srgbClr val="134770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Circui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914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Anand Singh</dc:creator>
  <cp:lastModifiedBy>root</cp:lastModifiedBy>
  <cp:revision>4</cp:revision>
  <dcterms:created xsi:type="dcterms:W3CDTF">2025-06-20T07:41:05Z</dcterms:created>
  <dcterms:modified xsi:type="dcterms:W3CDTF">2025-06-28T15:03:54Z</dcterms:modified>
</cp:coreProperties>
</file>