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951" y="500892"/>
            <a:ext cx="12183845" cy="3944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7506" y="3265786"/>
            <a:ext cx="9522460" cy="2224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EFC0E7-01CF-9930-2B10-CB6AF6BF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288000" cy="102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" y="0"/>
            <a:ext cx="18265773" cy="36086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9278" y="4319492"/>
            <a:ext cx="3332366" cy="9372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8277" y="4181691"/>
            <a:ext cx="2562329" cy="27431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47918" y="4283774"/>
            <a:ext cx="4565015" cy="5642610"/>
            <a:chOff x="7347918" y="4283774"/>
            <a:chExt cx="4565015" cy="564261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7918" y="4283774"/>
              <a:ext cx="3086099" cy="3086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5317" y="7268599"/>
              <a:ext cx="2657474" cy="26574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9079" y="7268599"/>
            <a:ext cx="4438649" cy="2038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1466" y="5658326"/>
            <a:ext cx="3876674" cy="228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4771" y="8250888"/>
            <a:ext cx="5543549" cy="16668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marR="5080">
              <a:lnSpc>
                <a:spcPct val="108000"/>
              </a:lnSpc>
              <a:spcBef>
                <a:spcPts val="100"/>
              </a:spcBef>
            </a:pPr>
            <a:r>
              <a:rPr spc="509" dirty="0"/>
              <a:t>OUR</a:t>
            </a:r>
            <a:r>
              <a:rPr spc="-155" dirty="0"/>
              <a:t> </a:t>
            </a:r>
            <a:r>
              <a:rPr spc="250" dirty="0"/>
              <a:t>JOURNEY</a:t>
            </a:r>
            <a:r>
              <a:rPr spc="-155" dirty="0"/>
              <a:t> </a:t>
            </a:r>
            <a:r>
              <a:rPr spc="400" dirty="0"/>
              <a:t>WITH </a:t>
            </a:r>
            <a:r>
              <a:rPr spc="625" dirty="0"/>
              <a:t>AUTOMATION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12" y="4466205"/>
            <a:ext cx="18265775" cy="5821045"/>
            <a:chOff x="11112" y="4466205"/>
            <a:chExt cx="18265775" cy="5821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2" y="8195181"/>
              <a:ext cx="18265772" cy="20918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4466205"/>
              <a:ext cx="7658099" cy="5581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534" y="4829956"/>
              <a:ext cx="133349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534" y="5449081"/>
              <a:ext cx="133349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0534" y="6068206"/>
              <a:ext cx="133349" cy="1333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29035" y="682656"/>
            <a:ext cx="663003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>
                <a:solidFill>
                  <a:srgbClr val="292E3A"/>
                </a:solidFill>
              </a:rPr>
              <a:t>Test</a:t>
            </a:r>
            <a:r>
              <a:rPr spc="-165" dirty="0">
                <a:solidFill>
                  <a:srgbClr val="292E3A"/>
                </a:solidFill>
              </a:rPr>
              <a:t> </a:t>
            </a:r>
            <a:r>
              <a:rPr spc="250" dirty="0">
                <a:solidFill>
                  <a:srgbClr val="708BAB"/>
                </a:solidFill>
              </a:rPr>
              <a:t>Execution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3312" y="2127637"/>
            <a:ext cx="12961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5810" marR="5080" indent="-3293745">
              <a:lnSpc>
                <a:spcPct val="115399"/>
              </a:lnSpc>
              <a:spcBef>
                <a:spcPts val="100"/>
              </a:spcBef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Test</a:t>
            </a:r>
            <a:r>
              <a:rPr sz="26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Execution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is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292E3A"/>
                </a:solidFill>
                <a:latin typeface="Tahoma"/>
                <a:cs typeface="Tahoma"/>
              </a:rPr>
              <a:t>process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292E3A"/>
                </a:solidFill>
                <a:latin typeface="Tahoma"/>
                <a:cs typeface="Tahoma"/>
              </a:rPr>
              <a:t>performing</a:t>
            </a:r>
            <a:r>
              <a:rPr sz="26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test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292E3A"/>
                </a:solidFill>
                <a:latin typeface="Tahoma"/>
                <a:cs typeface="Tahoma"/>
              </a:rPr>
              <a:t>cases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25" dirty="0">
                <a:solidFill>
                  <a:srgbClr val="292E3A"/>
                </a:solidFill>
                <a:latin typeface="Tahoma"/>
                <a:cs typeface="Tahoma"/>
              </a:rPr>
              <a:t>identify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bugs,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errors,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26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other potential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292E3A"/>
                </a:solidFill>
                <a:latin typeface="Tahoma"/>
                <a:cs typeface="Tahoma"/>
              </a:rPr>
              <a:t>issues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292E3A"/>
                </a:solidFill>
                <a:latin typeface="Tahoma"/>
                <a:cs typeface="Tahoma"/>
              </a:rPr>
              <a:t>that</a:t>
            </a:r>
            <a:r>
              <a:rPr sz="2600" spc="-9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95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software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could</a:t>
            </a:r>
            <a:r>
              <a:rPr sz="2600" spc="-9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have.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4809" y="4477518"/>
            <a:ext cx="4947920" cy="188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85" dirty="0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sz="3500" b="1" spc="-65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sz="3500" b="1" spc="-60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00" dirty="0">
                <a:solidFill>
                  <a:srgbClr val="153869"/>
                </a:solidFill>
                <a:latin typeface="Trebuchet MS"/>
                <a:cs typeface="Trebuchet MS"/>
              </a:rPr>
              <a:t>Phases </a:t>
            </a:r>
            <a:r>
              <a:rPr sz="3500" b="1" spc="85" dirty="0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sz="3500" b="1" spc="-65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sz="3500" b="1" spc="-60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45" dirty="0">
                <a:solidFill>
                  <a:srgbClr val="153869"/>
                </a:solidFill>
                <a:latin typeface="Trebuchet MS"/>
                <a:cs typeface="Trebuchet MS"/>
              </a:rPr>
              <a:t>Cycle </a:t>
            </a:r>
            <a:r>
              <a:rPr sz="3500" b="1" spc="85" dirty="0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sz="3500" b="1" spc="-65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sz="3500" b="1" spc="-60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70" dirty="0">
                <a:solidFill>
                  <a:srgbClr val="153869"/>
                </a:solidFill>
                <a:latin typeface="Trebuchet MS"/>
                <a:cs typeface="Trebuchet MS"/>
              </a:rPr>
              <a:t>State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524" y="0"/>
            <a:ext cx="18278475" cy="3771900"/>
            <a:chOff x="9524" y="0"/>
            <a:chExt cx="18278475" cy="377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771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4135" y="440668"/>
            <a:ext cx="3759200" cy="255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7700" spc="135" dirty="0"/>
              <a:t>EXTENT </a:t>
            </a:r>
            <a:r>
              <a:rPr sz="7700" spc="110" dirty="0"/>
              <a:t>REPORT</a:t>
            </a:r>
            <a:endParaRPr sz="77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4596151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5758201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6920251"/>
            <a:ext cx="142875" cy="1428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28440" y="4373996"/>
            <a:ext cx="14605635" cy="401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Open-</a:t>
            </a:r>
            <a:r>
              <a:rPr sz="3300" spc="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3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r>
              <a:rPr sz="3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library</a:t>
            </a:r>
            <a:r>
              <a:rPr sz="3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useful</a:t>
            </a:r>
            <a:r>
              <a:rPr sz="3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3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Tahoma"/>
                <a:cs typeface="Tahoma"/>
              </a:rPr>
              <a:t>automation.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1068685" algn="l"/>
              </a:tabLst>
            </a:pPr>
            <a:r>
              <a:rPr sz="3300" spc="85" dirty="0">
                <a:solidFill>
                  <a:srgbClr val="FFFFFF"/>
                </a:solidFill>
                <a:latin typeface="Tahoma"/>
                <a:cs typeface="Tahoma"/>
              </a:rPr>
              <a:t>Easily</a:t>
            </a:r>
            <a:r>
              <a:rPr sz="3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integrated</a:t>
            </a:r>
            <a:r>
              <a:rPr sz="3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Tahoma"/>
                <a:cs typeface="Tahoma"/>
              </a:rPr>
              <a:t>major</a:t>
            </a:r>
            <a:r>
              <a:rPr sz="3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3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frameworks</a:t>
            </a:r>
            <a:r>
              <a:rPr sz="3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3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9DCFF1"/>
                </a:solidFill>
                <a:latin typeface="Tahoma"/>
                <a:cs typeface="Tahoma"/>
              </a:rPr>
              <a:t>JUnit</a:t>
            </a:r>
            <a:r>
              <a:rPr sz="3300" spc="-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300" b="1" spc="-30" dirty="0">
                <a:solidFill>
                  <a:srgbClr val="9DCFF1"/>
                </a:solidFill>
                <a:latin typeface="Tahoma"/>
                <a:cs typeface="Tahoma"/>
              </a:rPr>
              <a:t>TestNG</a:t>
            </a:r>
            <a:r>
              <a:rPr sz="33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3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115500"/>
              </a:lnSpc>
              <a:spcBef>
                <a:spcPts val="5"/>
              </a:spcBef>
            </a:pP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Extent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Tahoma"/>
                <a:cs typeface="Tahoma"/>
              </a:rPr>
              <a:t>Reports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Tahoma"/>
                <a:cs typeface="Tahoma"/>
              </a:rPr>
              <a:t>offer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several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advantages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compared</a:t>
            </a:r>
            <a:r>
              <a:rPr sz="3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70" dirty="0">
                <a:solidFill>
                  <a:srgbClr val="FFFFFF"/>
                </a:solidFill>
                <a:latin typeface="Tahoma"/>
                <a:cs typeface="Tahoma"/>
              </a:rPr>
              <a:t>built-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Tahoma"/>
                <a:cs typeface="Tahoma"/>
              </a:rPr>
              <a:t>reports 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generated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3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FFFFFF"/>
                </a:solidFill>
                <a:latin typeface="Tahoma"/>
                <a:cs typeface="Tahoma"/>
              </a:rPr>
              <a:t>JUnit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FFFFFF"/>
                </a:solidFill>
                <a:latin typeface="Tahoma"/>
                <a:cs typeface="Tahoma"/>
              </a:rPr>
              <a:t>TestNG</a:t>
            </a:r>
            <a:r>
              <a:rPr sz="3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13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35" dirty="0">
                <a:solidFill>
                  <a:srgbClr val="9DCFF1"/>
                </a:solidFill>
                <a:latin typeface="Tahoma"/>
                <a:cs typeface="Tahoma"/>
              </a:rPr>
              <a:t>pie</a:t>
            </a:r>
            <a:r>
              <a:rPr sz="3300" b="1" spc="-50" dirty="0">
                <a:solidFill>
                  <a:srgbClr val="9DCFF1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9DCFF1"/>
                </a:solidFill>
                <a:latin typeface="Tahoma"/>
                <a:cs typeface="Tahoma"/>
              </a:rPr>
              <a:t>chart </a:t>
            </a:r>
            <a:r>
              <a:rPr sz="3300" b="1" spc="-110" dirty="0">
                <a:solidFill>
                  <a:srgbClr val="9DCFF1"/>
                </a:solidFill>
                <a:latin typeface="Tahoma"/>
                <a:cs typeface="Tahoma"/>
              </a:rPr>
              <a:t>representation</a:t>
            </a:r>
            <a:r>
              <a:rPr sz="3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stepwise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Tahoma"/>
                <a:cs typeface="Tahoma"/>
              </a:rPr>
              <a:t>report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generation,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adding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9DCFF1"/>
                </a:solidFill>
                <a:latin typeface="Tahoma"/>
                <a:cs typeface="Tahoma"/>
              </a:rPr>
              <a:t>Screenshots</a:t>
            </a:r>
            <a:r>
              <a:rPr sz="3300" b="1" spc="-55" dirty="0">
                <a:solidFill>
                  <a:srgbClr val="9DCFF1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7731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73113"/>
              <a:ext cx="18288000" cy="6514465"/>
            </a:xfrm>
            <a:custGeom>
              <a:avLst/>
              <a:gdLst/>
              <a:ahLst/>
              <a:cxnLst/>
              <a:rect l="l" t="t" r="r" b="b"/>
              <a:pathLst>
                <a:path w="18288000" h="6514465">
                  <a:moveTo>
                    <a:pt x="18288000" y="6513885"/>
                  </a:moveTo>
                  <a:lnTo>
                    <a:pt x="0" y="651388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651388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87780" y="4850916"/>
            <a:ext cx="6299835" cy="373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About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292E3A"/>
                </a:solidFill>
                <a:latin typeface="Tahoma"/>
                <a:cs typeface="Tahoma"/>
              </a:rPr>
              <a:t>Company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  <a:p>
            <a:pPr marL="6113780" indent="-6114415" algn="r">
              <a:lnSpc>
                <a:spcPct val="2101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292E3A"/>
                </a:solidFill>
                <a:latin typeface="Tahoma"/>
                <a:cs typeface="Tahoma"/>
              </a:rPr>
              <a:t>Mission</a:t>
            </a:r>
            <a:r>
              <a:rPr sz="2600" spc="-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2600" spc="-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Vision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4 5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Traction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6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Market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7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5380" y="5472953"/>
            <a:ext cx="6604634" cy="2497455"/>
          </a:xfrm>
          <a:custGeom>
            <a:avLst/>
            <a:gdLst/>
            <a:ahLst/>
            <a:cxnLst/>
            <a:rect l="l" t="t" r="r" b="b"/>
            <a:pathLst>
              <a:path w="6604634" h="2497454">
                <a:moveTo>
                  <a:pt x="0" y="0"/>
                </a:moveTo>
                <a:lnTo>
                  <a:pt x="6604346" y="0"/>
                </a:lnTo>
              </a:path>
              <a:path w="6604634" h="2497454">
                <a:moveTo>
                  <a:pt x="0" y="832373"/>
                </a:moveTo>
                <a:lnTo>
                  <a:pt x="6604346" y="832373"/>
                </a:lnTo>
              </a:path>
              <a:path w="6604634" h="2497454">
                <a:moveTo>
                  <a:pt x="0" y="1664746"/>
                </a:moveTo>
                <a:lnTo>
                  <a:pt x="6604346" y="1664746"/>
                </a:lnTo>
              </a:path>
              <a:path w="6604634" h="2497454">
                <a:moveTo>
                  <a:pt x="0" y="2497120"/>
                </a:moveTo>
                <a:lnTo>
                  <a:pt x="6604346" y="2497120"/>
                </a:lnTo>
              </a:path>
            </a:pathLst>
          </a:custGeom>
          <a:ln w="952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9429" y="4860441"/>
            <a:ext cx="629983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Milestones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8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12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Management</a:t>
            </a:r>
            <a:r>
              <a:rPr sz="2600" spc="13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292E3A"/>
                </a:solidFill>
                <a:latin typeface="Tahoma"/>
                <a:cs typeface="Tahoma"/>
              </a:rPr>
              <a:t>Team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9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36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Offered</a:t>
            </a:r>
            <a:r>
              <a:rPr sz="2600" spc="1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292E3A"/>
                </a:solidFill>
                <a:latin typeface="Tahoma"/>
                <a:cs typeface="Tahoma"/>
              </a:rPr>
              <a:t>Services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20" dirty="0">
                <a:solidFill>
                  <a:srgbClr val="708BAB"/>
                </a:solidFill>
                <a:latin typeface="Tahoma"/>
                <a:cs typeface="Tahoma"/>
              </a:rPr>
              <a:t>10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995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Financial</a:t>
            </a:r>
            <a:r>
              <a:rPr sz="2600" spc="2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292E3A"/>
                </a:solidFill>
                <a:latin typeface="Tahoma"/>
                <a:cs typeface="Tahoma"/>
              </a:rPr>
              <a:t>Guidance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25" dirty="0">
                <a:solidFill>
                  <a:srgbClr val="708BAB"/>
                </a:solidFill>
                <a:latin typeface="Tahoma"/>
                <a:cs typeface="Tahoma"/>
              </a:rPr>
              <a:t>11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36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Contact</a:t>
            </a:r>
            <a:r>
              <a:rPr sz="2600" spc="1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Information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20" dirty="0">
                <a:solidFill>
                  <a:srgbClr val="708BAB"/>
                </a:solidFill>
                <a:latin typeface="Tahoma"/>
                <a:cs typeface="Tahoma"/>
              </a:rPr>
              <a:t>13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9895" y="0"/>
            <a:ext cx="17706340" cy="10287000"/>
            <a:chOff x="369895" y="0"/>
            <a:chExt cx="17706340" cy="10287000"/>
          </a:xfrm>
        </p:grpSpPr>
        <p:sp>
          <p:nvSpPr>
            <p:cNvPr id="9" name="object 9"/>
            <p:cNvSpPr/>
            <p:nvPr/>
          </p:nvSpPr>
          <p:spPr>
            <a:xfrm>
              <a:off x="9647029" y="4650104"/>
              <a:ext cx="6604634" cy="3326129"/>
            </a:xfrm>
            <a:custGeom>
              <a:avLst/>
              <a:gdLst/>
              <a:ahLst/>
              <a:cxnLst/>
              <a:rect l="l" t="t" r="r" b="b"/>
              <a:pathLst>
                <a:path w="6604634" h="3326129">
                  <a:moveTo>
                    <a:pt x="0" y="0"/>
                  </a:moveTo>
                  <a:lnTo>
                    <a:pt x="6604346" y="0"/>
                  </a:lnTo>
                </a:path>
                <a:path w="6604634" h="3326129">
                  <a:moveTo>
                    <a:pt x="0" y="831419"/>
                  </a:moveTo>
                  <a:lnTo>
                    <a:pt x="6604346" y="831419"/>
                  </a:lnTo>
                </a:path>
                <a:path w="6604634" h="3326129">
                  <a:moveTo>
                    <a:pt x="0" y="1662839"/>
                  </a:moveTo>
                  <a:lnTo>
                    <a:pt x="6604346" y="1662839"/>
                  </a:lnTo>
                </a:path>
                <a:path w="6604634" h="3326129">
                  <a:moveTo>
                    <a:pt x="0" y="2494259"/>
                  </a:moveTo>
                  <a:lnTo>
                    <a:pt x="6604346" y="2494259"/>
                  </a:lnTo>
                </a:path>
                <a:path w="6604634" h="3326129">
                  <a:moveTo>
                    <a:pt x="0" y="3325679"/>
                  </a:moveTo>
                  <a:lnTo>
                    <a:pt x="6604346" y="3325679"/>
                  </a:lnTo>
                </a:path>
              </a:pathLst>
            </a:custGeom>
            <a:ln w="952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895" y="4812616"/>
              <a:ext cx="8801099" cy="40957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7545" y="4812616"/>
              <a:ext cx="8858249" cy="40957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2028" rIns="0" bIns="0" rtlCol="0">
            <a:spAutoFit/>
          </a:bodyPr>
          <a:lstStyle/>
          <a:p>
            <a:pPr marL="517906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EXTENT</a:t>
            </a:r>
            <a:r>
              <a:rPr spc="-160" dirty="0"/>
              <a:t> </a:t>
            </a:r>
            <a:r>
              <a:rPr spc="100" dirty="0"/>
              <a:t>REPORT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069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858699"/>
            <a:ext cx="60007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80" dirty="0"/>
              <a:t>CONCLUSION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00174" y="0"/>
            <a:ext cx="16887825" cy="7554595"/>
            <a:chOff x="1400174" y="0"/>
            <a:chExt cx="16887825" cy="75545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4656928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5218903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5780878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6342853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6904828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54731" y="0"/>
              <a:ext cx="7833268" cy="57445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5282" y="2734756"/>
              <a:ext cx="9591674" cy="48196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06860" y="4354021"/>
            <a:ext cx="425640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Quality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Assurance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r>
              <a:rPr sz="3200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Improvement </a:t>
            </a:r>
            <a:r>
              <a:rPr sz="3200" spc="45" dirty="0">
                <a:solidFill>
                  <a:srgbClr val="FFFFFF"/>
                </a:solidFill>
                <a:latin typeface="Tahoma"/>
                <a:cs typeface="Tahoma"/>
              </a:rPr>
              <a:t>Customer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Satisfaction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Consistency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Long-Term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 Cost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Savings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9856" y="448584"/>
            <a:ext cx="2981324" cy="2352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41326" y="4749151"/>
            <a:ext cx="94176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885" dirty="0">
                <a:solidFill>
                  <a:srgbClr val="153869"/>
                </a:solidFill>
              </a:rPr>
              <a:t>THANK</a:t>
            </a:r>
            <a:r>
              <a:rPr sz="12000" spc="-275" dirty="0">
                <a:solidFill>
                  <a:srgbClr val="153869"/>
                </a:solidFill>
              </a:rPr>
              <a:t> </a:t>
            </a:r>
            <a:r>
              <a:rPr sz="12000" spc="1125" dirty="0">
                <a:solidFill>
                  <a:srgbClr val="708BAB"/>
                </a:solidFill>
              </a:rPr>
              <a:t>YOU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6203" y="329846"/>
            <a:ext cx="2562224" cy="20192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253987" y="5753746"/>
            <a:ext cx="11005820" cy="0"/>
          </a:xfrm>
          <a:custGeom>
            <a:avLst/>
            <a:gdLst/>
            <a:ahLst/>
            <a:cxnLst/>
            <a:rect l="l" t="t" r="r" b="b"/>
            <a:pathLst>
              <a:path w="11005819">
                <a:moveTo>
                  <a:pt x="0" y="0"/>
                </a:moveTo>
                <a:lnTo>
                  <a:pt x="1100531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30"/>
              </a:spcBef>
            </a:pPr>
            <a:r>
              <a:rPr spc="645" dirty="0"/>
              <a:t>AUTOMATION</a:t>
            </a:r>
            <a:r>
              <a:rPr spc="-114" dirty="0"/>
              <a:t> </a:t>
            </a:r>
            <a:r>
              <a:rPr spc="210" dirty="0"/>
              <a:t>TESTING</a:t>
            </a:r>
            <a:r>
              <a:rPr spc="-110" dirty="0"/>
              <a:t> </a:t>
            </a:r>
            <a:r>
              <a:rPr spc="980" dirty="0"/>
              <a:t>ON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8200" b="1" spc="-495" dirty="0">
                <a:latin typeface="Tahoma"/>
                <a:cs typeface="Tahoma"/>
              </a:rPr>
              <a:t>ITlearn360</a:t>
            </a:r>
            <a:endParaRPr sz="8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980" y="6038278"/>
            <a:ext cx="4399280" cy="3684022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800" b="1" spc="215" dirty="0">
                <a:solidFill>
                  <a:srgbClr val="292E3A"/>
                </a:solidFill>
                <a:latin typeface="Trebuchet MS"/>
                <a:cs typeface="Trebuchet MS"/>
              </a:rPr>
              <a:t>TEAM</a:t>
            </a:r>
            <a:r>
              <a:rPr sz="2800" b="1" spc="-7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800" b="1" spc="190" dirty="0">
                <a:solidFill>
                  <a:srgbClr val="292E3A"/>
                </a:solidFill>
                <a:latin typeface="Trebuchet MS"/>
                <a:cs typeface="Trebuchet MS"/>
              </a:rPr>
              <a:t>MEMBERS</a:t>
            </a:r>
            <a:endParaRPr sz="2800" dirty="0">
              <a:latin typeface="Trebuchet MS"/>
              <a:cs typeface="Trebuchet MS"/>
            </a:endParaRPr>
          </a:p>
          <a:p>
            <a:pPr marL="340995" indent="-327025">
              <a:lnSpc>
                <a:spcPct val="100000"/>
              </a:lnSpc>
              <a:spcBef>
                <a:spcPts val="1750"/>
              </a:spcBef>
              <a:buSzPct val="96296"/>
              <a:buAutoNum type="arabicPeriod"/>
              <a:tabLst>
                <a:tab pos="340995" algn="l"/>
              </a:tabLst>
            </a:pPr>
            <a:r>
              <a:rPr sz="2700" b="1" dirty="0">
                <a:solidFill>
                  <a:srgbClr val="292E3A"/>
                </a:solidFill>
                <a:latin typeface="Trebuchet MS"/>
                <a:cs typeface="Trebuchet MS"/>
              </a:rPr>
              <a:t>Jaya</a:t>
            </a:r>
            <a:r>
              <a:rPr sz="2700" b="1" spc="-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00" dirty="0">
                <a:solidFill>
                  <a:srgbClr val="292E3A"/>
                </a:solidFill>
                <a:latin typeface="Trebuchet MS"/>
                <a:cs typeface="Trebuchet MS"/>
              </a:rPr>
              <a:t>Krishna</a:t>
            </a:r>
            <a:r>
              <a:rPr sz="2700" b="1" spc="-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50" dirty="0">
                <a:solidFill>
                  <a:srgbClr val="292E3A"/>
                </a:solidFill>
                <a:latin typeface="Trebuchet MS"/>
                <a:cs typeface="Trebuchet MS"/>
              </a:rPr>
              <a:t>Kora</a:t>
            </a:r>
            <a:endParaRPr sz="2700" dirty="0">
              <a:latin typeface="Trebuchet MS"/>
              <a:cs typeface="Trebuchet MS"/>
            </a:endParaRPr>
          </a:p>
          <a:p>
            <a:pPr marL="411480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11480" algn="l"/>
              </a:tabLst>
            </a:pPr>
            <a:r>
              <a:rPr sz="2700" b="1" spc="120" dirty="0">
                <a:solidFill>
                  <a:srgbClr val="292E3A"/>
                </a:solidFill>
                <a:latin typeface="Trebuchet MS"/>
                <a:cs typeface="Trebuchet MS"/>
              </a:rPr>
              <a:t>Hrutik</a:t>
            </a:r>
            <a:r>
              <a:rPr sz="2700" b="1" spc="-7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92E3A"/>
                </a:solidFill>
                <a:latin typeface="Trebuchet MS"/>
                <a:cs typeface="Trebuchet MS"/>
              </a:rPr>
              <a:t>Gitekar</a:t>
            </a:r>
            <a:endParaRPr sz="2700" dirty="0">
              <a:latin typeface="Trebuchet MS"/>
              <a:cs typeface="Trebuchet MS"/>
            </a:endParaRPr>
          </a:p>
          <a:p>
            <a:pPr marL="412750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12750" algn="l"/>
              </a:tabLst>
            </a:pPr>
            <a:r>
              <a:rPr sz="2700" b="1" spc="180" dirty="0">
                <a:solidFill>
                  <a:srgbClr val="292E3A"/>
                </a:solidFill>
                <a:latin typeface="Trebuchet MS"/>
                <a:cs typeface="Trebuchet MS"/>
              </a:rPr>
              <a:t>Ansh</a:t>
            </a:r>
            <a:r>
              <a:rPr sz="2700" b="1" spc="-5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92E3A"/>
                </a:solidFill>
                <a:latin typeface="Trebuchet MS"/>
                <a:cs typeface="Trebuchet MS"/>
              </a:rPr>
              <a:t>Dubey</a:t>
            </a:r>
            <a:endParaRPr sz="2700" dirty="0">
              <a:latin typeface="Trebuchet MS"/>
              <a:cs typeface="Trebuchet MS"/>
            </a:endParaRPr>
          </a:p>
          <a:p>
            <a:pPr marL="443865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43865" algn="l"/>
              </a:tabLst>
            </a:pPr>
            <a:r>
              <a:rPr sz="2700" b="1" spc="110" dirty="0">
                <a:solidFill>
                  <a:srgbClr val="292E3A"/>
                </a:solidFill>
                <a:latin typeface="Trebuchet MS"/>
                <a:cs typeface="Trebuchet MS"/>
              </a:rPr>
              <a:t>Soniya</a:t>
            </a:r>
            <a:r>
              <a:rPr sz="2700" b="1" spc="-6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sz="2700" b="1" spc="-6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275" dirty="0">
                <a:solidFill>
                  <a:srgbClr val="292E3A"/>
                </a:solidFill>
                <a:latin typeface="Trebuchet MS"/>
                <a:cs typeface="Trebuchet MS"/>
              </a:rPr>
              <a:t>V</a:t>
            </a:r>
            <a:endParaRPr sz="2700" dirty="0">
              <a:latin typeface="Trebuchet MS"/>
              <a:cs typeface="Trebuchet MS"/>
            </a:endParaRPr>
          </a:p>
          <a:p>
            <a:pPr marL="118110" marR="5080" indent="-24130">
              <a:lnSpc>
                <a:spcPct val="115700"/>
              </a:lnSpc>
              <a:buSzPct val="96296"/>
              <a:buAutoNum type="arabicPeriod"/>
              <a:tabLst>
                <a:tab pos="421005" algn="l"/>
              </a:tabLst>
            </a:pPr>
            <a:r>
              <a:rPr lang="en-US" sz="2700" b="1" spc="135" dirty="0">
                <a:solidFill>
                  <a:srgbClr val="292E3A"/>
                </a:solidFill>
                <a:latin typeface="Trebuchet MS"/>
                <a:cs typeface="Trebuchet MS"/>
              </a:rPr>
              <a:t>Madhurima</a:t>
            </a:r>
            <a:r>
              <a:rPr lang="en-US" sz="2700" b="1" spc="-4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lang="en-US" sz="2700" b="1" spc="114" dirty="0">
                <a:solidFill>
                  <a:srgbClr val="292E3A"/>
                </a:solidFill>
                <a:latin typeface="Trebuchet MS"/>
                <a:cs typeface="Trebuchet MS"/>
              </a:rPr>
              <a:t>Mukherjee 6. </a:t>
            </a:r>
            <a:r>
              <a:rPr sz="2700" b="1" spc="130" dirty="0">
                <a:solidFill>
                  <a:srgbClr val="292E3A"/>
                </a:solidFill>
                <a:latin typeface="Trebuchet MS"/>
                <a:cs typeface="Trebuchet MS"/>
              </a:rPr>
              <a:t>Shradha</a:t>
            </a:r>
            <a:r>
              <a:rPr sz="2700" b="1" spc="-4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92E3A"/>
                </a:solidFill>
                <a:latin typeface="Trebuchet MS"/>
                <a:cs typeface="Trebuchet MS"/>
              </a:rPr>
              <a:t>Kulkarn</a:t>
            </a:r>
            <a:r>
              <a:rPr lang="en-US" sz="2700" b="1" spc="85" dirty="0">
                <a:solidFill>
                  <a:srgbClr val="292E3A"/>
                </a:solidFill>
                <a:latin typeface="Trebuchet MS"/>
                <a:cs typeface="Trebuchet MS"/>
              </a:rPr>
              <a:t>i 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96246" y="6268539"/>
            <a:ext cx="153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5" dirty="0">
                <a:solidFill>
                  <a:srgbClr val="292E3A"/>
                </a:solidFill>
                <a:latin typeface="Trebuchet MS"/>
                <a:cs typeface="Trebuchet MS"/>
              </a:rPr>
              <a:t>TRAINER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15128" y="7054005"/>
            <a:ext cx="41459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90" dirty="0">
                <a:solidFill>
                  <a:srgbClr val="292E3A"/>
                </a:solidFill>
                <a:latin typeface="Trebuchet MS"/>
                <a:cs typeface="Trebuchet MS"/>
              </a:rPr>
              <a:t>Anand</a:t>
            </a:r>
            <a:r>
              <a:rPr sz="2700" b="1" spc="-4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92E3A"/>
                </a:solidFill>
                <a:latin typeface="Trebuchet MS"/>
                <a:cs typeface="Trebuchet MS"/>
              </a:rPr>
              <a:t>Bhakthavathsala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40491"/>
            <a:ext cx="18288000" cy="7947025"/>
          </a:xfrm>
          <a:custGeom>
            <a:avLst/>
            <a:gdLst/>
            <a:ahLst/>
            <a:cxnLst/>
            <a:rect l="l" t="t" r="r" b="b"/>
            <a:pathLst>
              <a:path w="18288000" h="7947025">
                <a:moveTo>
                  <a:pt x="0" y="7946507"/>
                </a:moveTo>
                <a:lnTo>
                  <a:pt x="18287998" y="7946507"/>
                </a:lnTo>
                <a:lnTo>
                  <a:pt x="18287998" y="0"/>
                </a:lnTo>
                <a:lnTo>
                  <a:pt x="0" y="0"/>
                </a:lnTo>
                <a:lnTo>
                  <a:pt x="0" y="7946507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34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4547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708BAB"/>
                </a:solidFill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5039345"/>
            <a:ext cx="16035019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100"/>
              </a:spcBef>
            </a:pPr>
            <a:r>
              <a:rPr sz="3200" b="1" spc="65" dirty="0">
                <a:solidFill>
                  <a:srgbClr val="292E3A"/>
                </a:solidFill>
                <a:latin typeface="Trebuchet MS"/>
                <a:cs typeface="Trebuchet MS"/>
              </a:rPr>
              <a:t>ITlearn360</a:t>
            </a:r>
            <a:r>
              <a:rPr sz="3200" b="1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70" dirty="0">
                <a:solidFill>
                  <a:srgbClr val="292E3A"/>
                </a:solidFill>
                <a:latin typeface="Trebuchet MS"/>
                <a:cs typeface="Trebuchet MS"/>
              </a:rPr>
              <a:t>is</a:t>
            </a:r>
            <a:r>
              <a:rPr sz="3200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5" dirty="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sz="3200" spc="34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45" dirty="0">
                <a:solidFill>
                  <a:srgbClr val="292E3A"/>
                </a:solidFill>
                <a:latin typeface="Trebuchet MS"/>
                <a:cs typeface="Trebuchet MS"/>
              </a:rPr>
              <a:t>demonstration</a:t>
            </a:r>
            <a:r>
              <a:rPr sz="3200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website</a:t>
            </a:r>
            <a:r>
              <a:rPr sz="3200" spc="34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60" dirty="0">
                <a:solidFill>
                  <a:srgbClr val="292E3A"/>
                </a:solidFill>
                <a:latin typeface="Trebuchet MS"/>
                <a:cs typeface="Trebuchet MS"/>
              </a:rPr>
              <a:t>used</a:t>
            </a:r>
            <a:r>
              <a:rPr sz="3200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for</a:t>
            </a:r>
            <a:r>
              <a:rPr sz="3200" spc="34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95" dirty="0">
                <a:solidFill>
                  <a:srgbClr val="292E3A"/>
                </a:solidFill>
                <a:latin typeface="Trebuchet MS"/>
                <a:cs typeface="Trebuchet MS"/>
              </a:rPr>
              <a:t>educational</a:t>
            </a:r>
            <a:r>
              <a:rPr sz="3200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85" dirty="0">
                <a:solidFill>
                  <a:srgbClr val="292E3A"/>
                </a:solidFill>
                <a:latin typeface="Trebuchet MS"/>
                <a:cs typeface="Trebuchet MS"/>
              </a:rPr>
              <a:t>purposes, </a:t>
            </a:r>
            <a:r>
              <a:rPr sz="3200" spc="130" dirty="0">
                <a:solidFill>
                  <a:srgbClr val="292E3A"/>
                </a:solidFill>
                <a:latin typeface="Trebuchet MS"/>
                <a:cs typeface="Trebuchet MS"/>
              </a:rPr>
              <a:t>particularly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35" dirty="0">
                <a:solidFill>
                  <a:srgbClr val="292E3A"/>
                </a:solidFill>
                <a:latin typeface="Trebuchet MS"/>
                <a:cs typeface="Trebuchet MS"/>
              </a:rPr>
              <a:t>in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5" dirty="0">
                <a:solidFill>
                  <a:srgbClr val="292E3A"/>
                </a:solidFill>
                <a:latin typeface="Trebuchet MS"/>
                <a:cs typeface="Trebuchet MS"/>
              </a:rPr>
              <a:t>software</a:t>
            </a:r>
            <a:r>
              <a:rPr sz="3200" spc="-1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75" dirty="0">
                <a:solidFill>
                  <a:srgbClr val="292E3A"/>
                </a:solidFill>
                <a:latin typeface="Trebuchet MS"/>
                <a:cs typeface="Trebuchet MS"/>
              </a:rPr>
              <a:t>testing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35" dirty="0">
                <a:solidFill>
                  <a:srgbClr val="292E3A"/>
                </a:solidFill>
                <a:latin typeface="Trebuchet MS"/>
                <a:cs typeface="Trebuchet MS"/>
              </a:rPr>
              <a:t>quality</a:t>
            </a:r>
            <a:r>
              <a:rPr sz="3200" spc="-1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20" dirty="0">
                <a:solidFill>
                  <a:srgbClr val="292E3A"/>
                </a:solidFill>
                <a:latin typeface="Trebuchet MS"/>
                <a:cs typeface="Trebuchet MS"/>
              </a:rPr>
              <a:t>assurance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05" dirty="0">
                <a:solidFill>
                  <a:srgbClr val="292E3A"/>
                </a:solidFill>
                <a:latin typeface="Trebuchet MS"/>
                <a:cs typeface="Trebuchet MS"/>
              </a:rPr>
              <a:t>training.</a:t>
            </a:r>
            <a:r>
              <a:rPr sz="3200" spc="-1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55" dirty="0">
                <a:solidFill>
                  <a:srgbClr val="292E3A"/>
                </a:solidFill>
                <a:latin typeface="Trebuchet MS"/>
                <a:cs typeface="Trebuchet MS"/>
              </a:rPr>
              <a:t>It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offers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65" dirty="0">
                <a:solidFill>
                  <a:srgbClr val="292E3A"/>
                </a:solidFill>
                <a:latin typeface="Trebuchet MS"/>
                <a:cs typeface="Trebuchet MS"/>
              </a:rPr>
              <a:t>a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simulated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rgbClr val="292E3A"/>
                </a:solidFill>
                <a:latin typeface="Trebuchet MS"/>
                <a:cs typeface="Trebuchet MS"/>
              </a:rPr>
              <a:t>environment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for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75" dirty="0">
                <a:solidFill>
                  <a:srgbClr val="292E3A"/>
                </a:solidFill>
                <a:latin typeface="Trebuchet MS"/>
                <a:cs typeface="Trebuchet MS"/>
              </a:rPr>
              <a:t>testing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various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292E3A"/>
                </a:solidFill>
                <a:latin typeface="Trebuchet MS"/>
                <a:cs typeface="Trebuchet MS"/>
              </a:rPr>
              <a:t>functionalities,</a:t>
            </a:r>
            <a:r>
              <a:rPr sz="3200" spc="29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rgbClr val="292E3A"/>
                </a:solidFill>
                <a:latin typeface="Trebuchet MS"/>
                <a:cs typeface="Trebuchet MS"/>
              </a:rPr>
              <a:t>such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as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04" dirty="0">
                <a:solidFill>
                  <a:srgbClr val="292E3A"/>
                </a:solidFill>
                <a:latin typeface="Trebuchet MS"/>
                <a:cs typeface="Trebuchet MS"/>
              </a:rPr>
              <a:t>user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292E3A"/>
                </a:solidFill>
                <a:latin typeface="Trebuchet MS"/>
                <a:cs typeface="Trebuchet MS"/>
              </a:rPr>
              <a:t>login, </a:t>
            </a:r>
            <a:r>
              <a:rPr sz="3200" spc="270" dirty="0">
                <a:solidFill>
                  <a:srgbClr val="292E3A"/>
                </a:solidFill>
                <a:latin typeface="Trebuchet MS"/>
                <a:cs typeface="Trebuchet MS"/>
              </a:rPr>
              <a:t>product</a:t>
            </a:r>
            <a:r>
              <a:rPr sz="3200" spc="-6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browsing,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rgbClr val="292E3A"/>
                </a:solidFill>
                <a:latin typeface="Trebuchet MS"/>
                <a:cs typeface="Trebuchet MS"/>
              </a:rPr>
              <a:t>purchasing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292E3A"/>
                </a:solidFill>
                <a:latin typeface="Trebuchet MS"/>
                <a:cs typeface="Trebuchet MS"/>
              </a:rPr>
              <a:t>processes.</a:t>
            </a:r>
            <a:endParaRPr sz="3200">
              <a:latin typeface="Trebuchet MS"/>
              <a:cs typeface="Trebuchet MS"/>
            </a:endParaRPr>
          </a:p>
          <a:p>
            <a:pPr marL="12700" marR="5080" algn="just">
              <a:lnSpc>
                <a:spcPct val="107400"/>
              </a:lnSpc>
            </a:pPr>
            <a:r>
              <a:rPr sz="3200" spc="90" dirty="0">
                <a:solidFill>
                  <a:srgbClr val="292E3A"/>
                </a:solidFill>
                <a:latin typeface="Trebuchet MS"/>
                <a:cs typeface="Trebuchet MS"/>
              </a:rPr>
              <a:t>This</a:t>
            </a:r>
            <a:r>
              <a:rPr sz="3200" spc="78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website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292E3A"/>
                </a:solidFill>
                <a:latin typeface="Trebuchet MS"/>
                <a:cs typeface="Trebuchet MS"/>
              </a:rPr>
              <a:t>is</a:t>
            </a:r>
            <a:r>
              <a:rPr sz="3200" spc="78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rgbClr val="292E3A"/>
                </a:solidFill>
                <a:latin typeface="Trebuchet MS"/>
                <a:cs typeface="Trebuchet MS"/>
              </a:rPr>
              <a:t>used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to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rgbClr val="292E3A"/>
                </a:solidFill>
                <a:latin typeface="Trebuchet MS"/>
                <a:cs typeface="Trebuchet MS"/>
              </a:rPr>
              <a:t>create</a:t>
            </a:r>
            <a:r>
              <a:rPr sz="3200" spc="78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rgbClr val="292E3A"/>
                </a:solidFill>
                <a:latin typeface="Trebuchet MS"/>
                <a:cs typeface="Trebuchet MS"/>
              </a:rPr>
              <a:t>execute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60" dirty="0">
                <a:solidFill>
                  <a:srgbClr val="292E3A"/>
                </a:solidFill>
                <a:latin typeface="Trebuchet MS"/>
                <a:cs typeface="Trebuchet MS"/>
              </a:rPr>
              <a:t>test</a:t>
            </a:r>
            <a:r>
              <a:rPr sz="3200" spc="78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292E3A"/>
                </a:solidFill>
                <a:latin typeface="Trebuchet MS"/>
                <a:cs typeface="Trebuchet MS"/>
              </a:rPr>
              <a:t>cases,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rgbClr val="292E3A"/>
                </a:solidFill>
                <a:latin typeface="Trebuchet MS"/>
                <a:cs typeface="Trebuchet MS"/>
              </a:rPr>
              <a:t>validate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75" dirty="0">
                <a:solidFill>
                  <a:srgbClr val="292E3A"/>
                </a:solidFill>
                <a:latin typeface="Trebuchet MS"/>
                <a:cs typeface="Trebuchet MS"/>
              </a:rPr>
              <a:t>functional </a:t>
            </a:r>
            <a:r>
              <a:rPr sz="3200" spc="155" dirty="0">
                <a:solidFill>
                  <a:srgbClr val="292E3A"/>
                </a:solidFill>
                <a:latin typeface="Trebuchet MS"/>
                <a:cs typeface="Trebuchet MS"/>
              </a:rPr>
              <a:t>requirements,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20" dirty="0">
                <a:solidFill>
                  <a:srgbClr val="292E3A"/>
                </a:solidFill>
                <a:latin typeface="Trebuchet MS"/>
                <a:cs typeface="Trebuchet MS"/>
              </a:rPr>
              <a:t>ensure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00" dirty="0">
                <a:solidFill>
                  <a:srgbClr val="292E3A"/>
                </a:solidFill>
                <a:latin typeface="Trebuchet MS"/>
                <a:cs typeface="Trebuchet MS"/>
              </a:rPr>
              <a:t>that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dirty="0">
                <a:solidFill>
                  <a:srgbClr val="292E3A"/>
                </a:solidFill>
                <a:latin typeface="Trebuchet MS"/>
                <a:cs typeface="Trebuchet MS"/>
              </a:rPr>
              <a:t>all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85" dirty="0">
                <a:solidFill>
                  <a:srgbClr val="292E3A"/>
                </a:solidFill>
                <a:latin typeface="Trebuchet MS"/>
                <a:cs typeface="Trebuchet MS"/>
              </a:rPr>
              <a:t>elements</a:t>
            </a:r>
            <a:r>
              <a:rPr sz="3200" spc="-5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54" dirty="0">
                <a:solidFill>
                  <a:srgbClr val="292E3A"/>
                </a:solidFill>
                <a:latin typeface="Trebuchet MS"/>
                <a:cs typeface="Trebuchet MS"/>
              </a:rPr>
              <a:t>of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the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e-</a:t>
            </a:r>
            <a:r>
              <a:rPr sz="3200" spc="265" dirty="0">
                <a:solidFill>
                  <a:srgbClr val="292E3A"/>
                </a:solidFill>
                <a:latin typeface="Trebuchet MS"/>
                <a:cs typeface="Trebuchet MS"/>
              </a:rPr>
              <a:t>commerce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5" dirty="0">
                <a:solidFill>
                  <a:srgbClr val="292E3A"/>
                </a:solidFill>
                <a:latin typeface="Trebuchet MS"/>
                <a:cs typeface="Trebuchet MS"/>
              </a:rPr>
              <a:t>processes </a:t>
            </a:r>
            <a:r>
              <a:rPr sz="3200" spc="310" dirty="0">
                <a:solidFill>
                  <a:srgbClr val="292E3A"/>
                </a:solidFill>
                <a:latin typeface="Trebuchet MS"/>
                <a:cs typeface="Trebuchet MS"/>
              </a:rPr>
              <a:t>work</a:t>
            </a:r>
            <a:r>
              <a:rPr sz="3200" spc="-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292E3A"/>
                </a:solidFill>
                <a:latin typeface="Trebuchet MS"/>
                <a:cs typeface="Trebuchet MS"/>
              </a:rPr>
              <a:t>correctly.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40491"/>
            <a:ext cx="18288000" cy="7947025"/>
          </a:xfrm>
          <a:custGeom>
            <a:avLst/>
            <a:gdLst/>
            <a:ahLst/>
            <a:cxnLst/>
            <a:rect l="l" t="t" r="r" b="b"/>
            <a:pathLst>
              <a:path w="18288000" h="7947025">
                <a:moveTo>
                  <a:pt x="0" y="7946507"/>
                </a:moveTo>
                <a:lnTo>
                  <a:pt x="18287998" y="7946507"/>
                </a:lnTo>
                <a:lnTo>
                  <a:pt x="18287998" y="0"/>
                </a:lnTo>
                <a:lnTo>
                  <a:pt x="0" y="0"/>
                </a:lnTo>
                <a:lnTo>
                  <a:pt x="0" y="7946507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34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644" y="3482874"/>
            <a:ext cx="46755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708BAB"/>
                </a:solidFill>
              </a:rPr>
              <a:t>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5644" y="5315830"/>
            <a:ext cx="15561310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3080">
              <a:lnSpc>
                <a:spcPct val="114900"/>
              </a:lnSpc>
              <a:spcBef>
                <a:spcPts val="100"/>
              </a:spcBef>
            </a:pPr>
            <a:r>
              <a:rPr sz="3100" spc="120" dirty="0">
                <a:latin typeface="Trebuchet MS"/>
                <a:cs typeface="Trebuchet MS"/>
              </a:rPr>
              <a:t>The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45" dirty="0">
                <a:latin typeface="Trebuchet MS"/>
                <a:cs typeface="Trebuchet MS"/>
              </a:rPr>
              <a:t>central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90" dirty="0">
                <a:latin typeface="Trebuchet MS"/>
                <a:cs typeface="Trebuchet MS"/>
              </a:rPr>
              <a:t>aim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45" dirty="0">
                <a:latin typeface="Trebuchet MS"/>
                <a:cs typeface="Trebuchet MS"/>
              </a:rPr>
              <a:t>of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45" dirty="0">
                <a:latin typeface="Trebuchet MS"/>
                <a:cs typeface="Trebuchet MS"/>
              </a:rPr>
              <a:t>this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40" dirty="0">
                <a:latin typeface="Trebuchet MS"/>
                <a:cs typeface="Trebuchet MS"/>
              </a:rPr>
              <a:t>capstone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50" dirty="0">
                <a:latin typeface="Trebuchet MS"/>
                <a:cs typeface="Trebuchet MS"/>
              </a:rPr>
              <a:t>project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75" dirty="0">
                <a:latin typeface="Trebuchet MS"/>
                <a:cs typeface="Trebuchet MS"/>
              </a:rPr>
              <a:t>is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85" dirty="0">
                <a:latin typeface="Trebuchet MS"/>
                <a:cs typeface="Trebuchet MS"/>
              </a:rPr>
              <a:t>to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20" dirty="0">
                <a:latin typeface="Trebuchet MS"/>
                <a:cs typeface="Trebuchet MS"/>
              </a:rPr>
              <a:t>construct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10" dirty="0">
                <a:latin typeface="Trebuchet MS"/>
                <a:cs typeface="Trebuchet MS"/>
              </a:rPr>
              <a:t>a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90" dirty="0">
                <a:latin typeface="Trebuchet MS"/>
                <a:cs typeface="Trebuchet MS"/>
              </a:rPr>
              <a:t>durable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54" dirty="0">
                <a:latin typeface="Trebuchet MS"/>
                <a:cs typeface="Trebuchet MS"/>
              </a:rPr>
              <a:t>and </a:t>
            </a:r>
            <a:r>
              <a:rPr sz="3100" spc="175" dirty="0">
                <a:latin typeface="Trebuchet MS"/>
                <a:cs typeface="Trebuchet MS"/>
              </a:rPr>
              <a:t>streamlined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65" dirty="0">
                <a:latin typeface="Trebuchet MS"/>
                <a:cs typeface="Trebuchet MS"/>
              </a:rPr>
              <a:t>test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50" dirty="0">
                <a:latin typeface="Trebuchet MS"/>
                <a:cs typeface="Trebuchet MS"/>
              </a:rPr>
              <a:t>automation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45" dirty="0">
                <a:latin typeface="Trebuchet MS"/>
                <a:cs typeface="Trebuchet MS"/>
              </a:rPr>
              <a:t>framework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10" dirty="0">
                <a:latin typeface="Trebuchet MS"/>
                <a:cs typeface="Trebuchet MS"/>
              </a:rPr>
              <a:t>for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70" dirty="0">
                <a:latin typeface="Trebuchet MS"/>
                <a:cs typeface="Trebuchet MS"/>
              </a:rPr>
              <a:t>evaluating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75" dirty="0">
                <a:latin typeface="Trebuchet MS"/>
                <a:cs typeface="Trebuchet MS"/>
              </a:rPr>
              <a:t>the</a:t>
            </a: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100" spc="155" dirty="0">
                <a:latin typeface="Trebuchet MS"/>
                <a:cs typeface="Trebuchet MS"/>
              </a:rPr>
              <a:t>Learning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215" dirty="0">
                <a:latin typeface="Trebuchet MS"/>
                <a:cs typeface="Trebuchet MS"/>
              </a:rPr>
              <a:t>store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(</a:t>
            </a:r>
            <a:r>
              <a:rPr sz="3100" b="1" spc="85" dirty="0">
                <a:solidFill>
                  <a:srgbClr val="708BAB"/>
                </a:solidFill>
                <a:latin typeface="Trebuchet MS"/>
                <a:cs typeface="Trebuchet MS"/>
              </a:rPr>
              <a:t>https://demo.itlearn360.com/</a:t>
            </a:r>
            <a:r>
              <a:rPr sz="3100" spc="85" dirty="0">
                <a:latin typeface="Trebuchet MS"/>
                <a:cs typeface="Trebuchet MS"/>
              </a:rPr>
              <a:t>).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ct val="114900"/>
              </a:lnSpc>
            </a:pPr>
            <a:r>
              <a:rPr sz="3100" spc="120" dirty="0">
                <a:latin typeface="Trebuchet MS"/>
                <a:cs typeface="Trebuchet MS"/>
              </a:rPr>
              <a:t>The</a:t>
            </a:r>
            <a:r>
              <a:rPr sz="3100" spc="-70" dirty="0">
                <a:latin typeface="Trebuchet MS"/>
                <a:cs typeface="Trebuchet MS"/>
              </a:rPr>
              <a:t> </a:t>
            </a:r>
            <a:r>
              <a:rPr sz="3100" spc="245" dirty="0">
                <a:latin typeface="Trebuchet MS"/>
                <a:cs typeface="Trebuchet MS"/>
              </a:rPr>
              <a:t>framework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170" dirty="0">
                <a:latin typeface="Trebuchet MS"/>
                <a:cs typeface="Trebuchet MS"/>
              </a:rPr>
              <a:t>integrates</a:t>
            </a:r>
            <a:r>
              <a:rPr sz="3100" spc="-70" dirty="0">
                <a:latin typeface="Trebuchet MS"/>
                <a:cs typeface="Trebuchet MS"/>
              </a:rPr>
              <a:t> </a:t>
            </a:r>
            <a:r>
              <a:rPr sz="3100" b="1" spc="55" dirty="0">
                <a:solidFill>
                  <a:srgbClr val="004AAC"/>
                </a:solidFill>
                <a:latin typeface="Trebuchet MS"/>
                <a:cs typeface="Trebuchet MS"/>
              </a:rPr>
              <a:t>Selenium,</a:t>
            </a:r>
            <a:r>
              <a:rPr sz="3100" b="1" spc="-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85" dirty="0">
                <a:solidFill>
                  <a:srgbClr val="004AAC"/>
                </a:solidFill>
                <a:latin typeface="Trebuchet MS"/>
                <a:cs typeface="Trebuchet MS"/>
              </a:rPr>
              <a:t>TestNG,</a:t>
            </a:r>
            <a:r>
              <a:rPr sz="3100" b="1" spc="-7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-10" dirty="0">
                <a:solidFill>
                  <a:srgbClr val="004AAC"/>
                </a:solidFill>
                <a:latin typeface="Trebuchet MS"/>
                <a:cs typeface="Trebuchet MS"/>
              </a:rPr>
              <a:t>JUnit,</a:t>
            </a:r>
            <a:r>
              <a:rPr sz="3100" b="1" spc="-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80" dirty="0">
                <a:solidFill>
                  <a:srgbClr val="004AAC"/>
                </a:solidFill>
                <a:latin typeface="Trebuchet MS"/>
                <a:cs typeface="Trebuchet MS"/>
              </a:rPr>
              <a:t>BDD-</a:t>
            </a:r>
            <a:r>
              <a:rPr sz="3100" b="1" spc="90" dirty="0">
                <a:solidFill>
                  <a:srgbClr val="004AAC"/>
                </a:solidFill>
                <a:latin typeface="Trebuchet MS"/>
                <a:cs typeface="Trebuchet MS"/>
              </a:rPr>
              <a:t>Cucumber,</a:t>
            </a:r>
            <a:r>
              <a:rPr sz="3100" b="1" spc="-7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35" dirty="0">
                <a:solidFill>
                  <a:srgbClr val="004AAC"/>
                </a:solidFill>
                <a:latin typeface="Trebuchet MS"/>
                <a:cs typeface="Trebuchet MS"/>
              </a:rPr>
              <a:t>API</a:t>
            </a:r>
            <a:r>
              <a:rPr sz="3100" b="1" spc="-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90" dirty="0">
                <a:solidFill>
                  <a:srgbClr val="004AAC"/>
                </a:solidFill>
                <a:latin typeface="Trebuchet MS"/>
                <a:cs typeface="Trebuchet MS"/>
              </a:rPr>
              <a:t>Testing </a:t>
            </a:r>
            <a:r>
              <a:rPr sz="3100" b="1" spc="140" dirty="0">
                <a:solidFill>
                  <a:srgbClr val="004AAC"/>
                </a:solidFill>
                <a:latin typeface="Trebuchet MS"/>
                <a:cs typeface="Trebuchet MS"/>
              </a:rPr>
              <a:t>using</a:t>
            </a:r>
            <a:r>
              <a:rPr sz="3100" b="1" spc="-6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90" dirty="0">
                <a:solidFill>
                  <a:srgbClr val="004AAC"/>
                </a:solidFill>
                <a:latin typeface="Trebuchet MS"/>
                <a:cs typeface="Trebuchet MS"/>
              </a:rPr>
              <a:t>Postman</a:t>
            </a:r>
            <a:r>
              <a:rPr sz="3100" b="1" spc="-6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95" dirty="0">
                <a:solidFill>
                  <a:srgbClr val="004AAC"/>
                </a:solidFill>
                <a:latin typeface="Trebuchet MS"/>
                <a:cs typeface="Trebuchet MS"/>
              </a:rPr>
              <a:t>and</a:t>
            </a:r>
            <a:r>
              <a:rPr sz="3100" b="1" spc="-6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14" dirty="0">
                <a:solidFill>
                  <a:srgbClr val="004AAC"/>
                </a:solidFill>
                <a:latin typeface="Trebuchet MS"/>
                <a:cs typeface="Trebuchet MS"/>
              </a:rPr>
              <a:t>Rest</a:t>
            </a:r>
            <a:r>
              <a:rPr sz="3100" b="1" spc="-6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65" dirty="0">
                <a:solidFill>
                  <a:srgbClr val="004AAC"/>
                </a:solidFill>
                <a:latin typeface="Trebuchet MS"/>
                <a:cs typeface="Trebuchet MS"/>
              </a:rPr>
              <a:t>Assured</a:t>
            </a:r>
            <a:r>
              <a:rPr sz="3100" b="1" spc="-5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spc="-190" dirty="0">
                <a:latin typeface="Trebuchet MS"/>
                <a:cs typeface="Trebuchet MS"/>
              </a:rPr>
              <a:t>-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490" dirty="0">
                <a:latin typeface="Trebuchet MS"/>
                <a:cs typeface="Trebuchet MS"/>
              </a:rPr>
              <a:t>A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95" dirty="0">
                <a:latin typeface="Trebuchet MS"/>
                <a:cs typeface="Trebuchet MS"/>
              </a:rPr>
              <a:t>Hybrid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229" dirty="0">
                <a:latin typeface="Trebuchet MS"/>
                <a:cs typeface="Trebuchet MS"/>
              </a:rPr>
              <a:t>Framework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15" dirty="0">
                <a:latin typeface="Trebuchet MS"/>
                <a:cs typeface="Trebuchet MS"/>
              </a:rPr>
              <a:t>which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160" dirty="0">
                <a:latin typeface="Trebuchet MS"/>
                <a:cs typeface="Trebuchet MS"/>
              </a:rPr>
              <a:t>uses/generates </a:t>
            </a:r>
            <a:r>
              <a:rPr sz="3100" spc="145" dirty="0">
                <a:latin typeface="Trebuchet MS"/>
                <a:cs typeface="Trebuchet MS"/>
              </a:rPr>
              <a:t>different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45" dirty="0">
                <a:latin typeface="Trebuchet MS"/>
                <a:cs typeface="Trebuchet MS"/>
              </a:rPr>
              <a:t>approaches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85" dirty="0">
                <a:latin typeface="Trebuchet MS"/>
                <a:cs typeface="Trebuchet MS"/>
              </a:rPr>
              <a:t>to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15" dirty="0">
                <a:latin typeface="Trebuchet MS"/>
                <a:cs typeface="Trebuchet MS"/>
              </a:rPr>
              <a:t>obtain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b="1" spc="85" dirty="0">
                <a:latin typeface="Trebuchet MS"/>
                <a:cs typeface="Trebuchet MS"/>
              </a:rPr>
              <a:t>Reports.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4648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645342"/>
              <a:ext cx="18288000" cy="5641975"/>
            </a:xfrm>
            <a:custGeom>
              <a:avLst/>
              <a:gdLst/>
              <a:ahLst/>
              <a:cxnLst/>
              <a:rect l="l" t="t" r="r" b="b"/>
              <a:pathLst>
                <a:path w="18288000" h="5641975">
                  <a:moveTo>
                    <a:pt x="18287379" y="5641657"/>
                  </a:moveTo>
                  <a:lnTo>
                    <a:pt x="0" y="5641657"/>
                  </a:lnTo>
                  <a:lnTo>
                    <a:pt x="0" y="0"/>
                  </a:lnTo>
                  <a:lnTo>
                    <a:pt x="18287379" y="0"/>
                  </a:lnTo>
                  <a:lnTo>
                    <a:pt x="18287379" y="564165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6161" y="9844001"/>
              <a:ext cx="1075563" cy="442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494" y="4946151"/>
              <a:ext cx="11525249" cy="457167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88448" y="2014678"/>
            <a:ext cx="12858115" cy="2082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90"/>
              </a:spcBef>
            </a:pP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60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85" dirty="0">
                <a:solidFill>
                  <a:srgbClr val="FFFFFF"/>
                </a:solidFill>
                <a:latin typeface="Trebuchet MS"/>
                <a:cs typeface="Trebuchet MS"/>
              </a:rPr>
              <a:t>portal,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50" spc="12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75" dirty="0">
                <a:solidFill>
                  <a:srgbClr val="FFFFFF"/>
                </a:solidFill>
                <a:latin typeface="Trebuchet MS"/>
                <a:cs typeface="Trebuchet MS"/>
              </a:rPr>
              <a:t>login,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00" dirty="0">
                <a:solidFill>
                  <a:srgbClr val="FFFFFF"/>
                </a:solidFill>
                <a:latin typeface="Trebuchet MS"/>
                <a:cs typeface="Trebuchet MS"/>
              </a:rPr>
              <a:t>search,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27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8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2050" spc="12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24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dashboard.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8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0" dirty="0">
                <a:solidFill>
                  <a:srgbClr val="FFFFFF"/>
                </a:solidFill>
                <a:latin typeface="Trebuchet MS"/>
                <a:cs typeface="Trebuchet MS"/>
              </a:rPr>
              <a:t>subscribe.</a:t>
            </a:r>
            <a:endParaRPr sz="2050">
              <a:latin typeface="Trebuchet MS"/>
              <a:cs typeface="Trebuchet MS"/>
            </a:endParaRPr>
          </a:p>
          <a:p>
            <a:pPr marL="12700" marR="5080" algn="just">
              <a:lnSpc>
                <a:spcPts val="2700"/>
              </a:lnSpc>
              <a:spcBef>
                <a:spcPts val="105"/>
              </a:spcBef>
            </a:pP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85" dirty="0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25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80" dirty="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8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0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payment.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20" dirty="0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6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Automate</a:t>
            </a:r>
            <a:r>
              <a:rPr sz="2050" spc="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Selenium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0" dirty="0">
                <a:solidFill>
                  <a:srgbClr val="FFFFFF"/>
                </a:solidFill>
                <a:latin typeface="Trebuchet MS"/>
                <a:cs typeface="Trebuchet MS"/>
              </a:rPr>
              <a:t>TestNG,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5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getting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9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sheet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dirty="0">
                <a:solidFill>
                  <a:srgbClr val="FFFFFF"/>
                </a:solidFill>
                <a:latin typeface="Trebuchet MS"/>
                <a:cs typeface="Trebuchet MS"/>
              </a:rPr>
              <a:t>file.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Trebuchet MS"/>
                <a:cs typeface="Trebuchet MS"/>
              </a:rPr>
              <a:t>Thereby,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04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accurate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sz="2050" spc="185" dirty="0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sz="20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technique.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0283" y="654121"/>
            <a:ext cx="97555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PROBLEM</a:t>
            </a:r>
            <a:r>
              <a:rPr spc="-135" dirty="0"/>
              <a:t> </a:t>
            </a:r>
            <a:r>
              <a:rPr spc="275" dirty="0"/>
              <a:t>STATEMENT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898255" cy="6885940"/>
          </a:xfrm>
          <a:custGeom>
            <a:avLst/>
            <a:gdLst/>
            <a:ahLst/>
            <a:cxnLst/>
            <a:rect l="l" t="t" r="r" b="b"/>
            <a:pathLst>
              <a:path w="8898255" h="6885940">
                <a:moveTo>
                  <a:pt x="8897995" y="6885466"/>
                </a:moveTo>
                <a:lnTo>
                  <a:pt x="0" y="6885466"/>
                </a:lnTo>
                <a:lnTo>
                  <a:pt x="0" y="0"/>
                </a:lnTo>
                <a:lnTo>
                  <a:pt x="8897995" y="0"/>
                </a:lnTo>
                <a:lnTo>
                  <a:pt x="8897995" y="6885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44950" y="8743950"/>
            <a:ext cx="1543050" cy="1543050"/>
          </a:xfrm>
          <a:custGeom>
            <a:avLst/>
            <a:gdLst/>
            <a:ahLst/>
            <a:cxnLst/>
            <a:rect l="l" t="t" r="r" b="b"/>
            <a:pathLst>
              <a:path w="1543050" h="1543050">
                <a:moveTo>
                  <a:pt x="1543049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54304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16976" y="5410845"/>
            <a:ext cx="9454515" cy="4153535"/>
            <a:chOff x="4416976" y="5410845"/>
            <a:chExt cx="9454515" cy="4153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031" y="5469900"/>
              <a:ext cx="9335939" cy="40350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64601" y="5458470"/>
              <a:ext cx="9359265" cy="4058285"/>
            </a:xfrm>
            <a:custGeom>
              <a:avLst/>
              <a:gdLst/>
              <a:ahLst/>
              <a:cxnLst/>
              <a:rect l="l" t="t" r="r" b="b"/>
              <a:pathLst>
                <a:path w="9359265" h="4058284">
                  <a:moveTo>
                    <a:pt x="0" y="0"/>
                  </a:moveTo>
                  <a:lnTo>
                    <a:pt x="0" y="4057798"/>
                  </a:lnTo>
                  <a:lnTo>
                    <a:pt x="9358758" y="4057798"/>
                  </a:lnTo>
                  <a:lnTo>
                    <a:pt x="9358758" y="0"/>
                  </a:lnTo>
                  <a:lnTo>
                    <a:pt x="0" y="0"/>
                  </a:lnTo>
                </a:path>
              </a:pathLst>
            </a:custGeom>
            <a:ln w="95249">
              <a:solidFill>
                <a:srgbClr val="9DCF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05896" y="371465"/>
            <a:ext cx="4336415" cy="13277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4350" u="heavy" spc="-10" dirty="0">
                <a:solidFill>
                  <a:srgbClr val="292E3A"/>
                </a:solidFill>
                <a:uFill>
                  <a:solidFill>
                    <a:srgbClr val="292E3A"/>
                  </a:solidFill>
                </a:uFill>
              </a:rPr>
              <a:t>ITlearn360</a:t>
            </a:r>
            <a:endParaRPr sz="4350"/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700" b="0" spc="190" dirty="0">
                <a:solidFill>
                  <a:srgbClr val="004AAC"/>
                </a:solidFill>
                <a:latin typeface="Trebuchet MS"/>
                <a:cs typeface="Trebuchet MS"/>
              </a:rPr>
              <a:t>Online</a:t>
            </a:r>
            <a:r>
              <a:rPr sz="2700" b="0" spc="-4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700" b="0" spc="155" dirty="0">
                <a:solidFill>
                  <a:srgbClr val="004AAC"/>
                </a:solidFill>
                <a:latin typeface="Trebuchet MS"/>
                <a:cs typeface="Trebuchet MS"/>
              </a:rPr>
              <a:t>learning</a:t>
            </a:r>
            <a:r>
              <a:rPr sz="2700" b="0" spc="-4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700" b="0" spc="185" dirty="0">
                <a:solidFill>
                  <a:srgbClr val="004AAC"/>
                </a:solidFill>
                <a:latin typeface="Trebuchet MS"/>
                <a:cs typeface="Trebuchet MS"/>
              </a:rPr>
              <a:t>platform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2445628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3902953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4874503"/>
            <a:ext cx="114300" cy="1142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96148" y="2178516"/>
            <a:ext cx="5016500" cy="2940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7155">
              <a:lnSpc>
                <a:spcPct val="118100"/>
              </a:lnSpc>
              <a:spcBef>
                <a:spcPts val="90"/>
              </a:spcBef>
            </a:pP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Offers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110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wide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range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65" dirty="0">
                <a:solidFill>
                  <a:srgbClr val="292E3A"/>
                </a:solidFill>
                <a:latin typeface="Tahoma"/>
                <a:cs typeface="Tahoma"/>
              </a:rPr>
              <a:t>courses </a:t>
            </a:r>
            <a:r>
              <a:rPr sz="2700" spc="55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2700" spc="-1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training</a:t>
            </a:r>
            <a:r>
              <a:rPr sz="2700" spc="-1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programs</a:t>
            </a:r>
            <a:r>
              <a:rPr sz="2700" spc="-1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sz="2700" spc="-1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92E3A"/>
                </a:solidFill>
                <a:latin typeface="Tahoma"/>
                <a:cs typeface="Tahoma"/>
              </a:rPr>
              <a:t>various </a:t>
            </a:r>
            <a:r>
              <a:rPr sz="2700" spc="-110" dirty="0">
                <a:solidFill>
                  <a:srgbClr val="292E3A"/>
                </a:solidFill>
                <a:latin typeface="Tahoma"/>
                <a:cs typeface="Tahoma"/>
              </a:rPr>
              <a:t>IT</a:t>
            </a:r>
            <a:r>
              <a:rPr sz="27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92E3A"/>
                </a:solidFill>
                <a:latin typeface="Tahoma"/>
                <a:cs typeface="Tahoma"/>
              </a:rPr>
              <a:t>fields</a:t>
            </a:r>
            <a:endParaRPr sz="2700">
              <a:latin typeface="Tahoma"/>
              <a:cs typeface="Tahoma"/>
            </a:endParaRPr>
          </a:p>
          <a:p>
            <a:pPr marL="12700" marR="47625">
              <a:lnSpc>
                <a:spcPts val="3829"/>
              </a:lnSpc>
              <a:spcBef>
                <a:spcPts val="220"/>
              </a:spcBef>
            </a:pPr>
            <a:r>
              <a:rPr sz="2700" spc="55" dirty="0">
                <a:solidFill>
                  <a:srgbClr val="292E3A"/>
                </a:solidFill>
                <a:latin typeface="Tahoma"/>
                <a:cs typeface="Tahoma"/>
              </a:rPr>
              <a:t>Explore</a:t>
            </a:r>
            <a:r>
              <a:rPr sz="2700" spc="-4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55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2700" spc="-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75" dirty="0">
                <a:solidFill>
                  <a:srgbClr val="292E3A"/>
                </a:solidFill>
                <a:latin typeface="Tahoma"/>
                <a:cs typeface="Tahoma"/>
              </a:rPr>
              <a:t>check</a:t>
            </a:r>
            <a:r>
              <a:rPr sz="2700" spc="-4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2700" spc="-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details</a:t>
            </a:r>
            <a:r>
              <a:rPr sz="2700" spc="-4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92E3A"/>
                </a:solidFill>
                <a:latin typeface="Tahoma"/>
                <a:cs typeface="Tahoma"/>
              </a:rPr>
              <a:t>of </a:t>
            </a:r>
            <a:r>
              <a:rPr sz="2700" spc="75" dirty="0">
                <a:solidFill>
                  <a:srgbClr val="292E3A"/>
                </a:solidFill>
                <a:latin typeface="Tahoma"/>
                <a:cs typeface="Tahoma"/>
              </a:rPr>
              <a:t>courses</a:t>
            </a:r>
            <a:r>
              <a:rPr sz="2700" spc="-5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92E3A"/>
                </a:solidFill>
                <a:latin typeface="Tahoma"/>
                <a:cs typeface="Tahoma"/>
              </a:rPr>
              <a:t>offered</a:t>
            </a:r>
            <a:endParaRPr sz="2700">
              <a:latin typeface="Tahoma"/>
              <a:cs typeface="Tahoma"/>
            </a:endParaRPr>
          </a:p>
          <a:p>
            <a:pPr marL="109855">
              <a:lnSpc>
                <a:spcPct val="100000"/>
              </a:lnSpc>
              <a:spcBef>
                <a:spcPts val="355"/>
              </a:spcBef>
            </a:pP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Virtual </a:t>
            </a:r>
            <a:r>
              <a:rPr sz="2700" spc="90" dirty="0">
                <a:solidFill>
                  <a:srgbClr val="292E3A"/>
                </a:solidFill>
                <a:latin typeface="Tahoma"/>
                <a:cs typeface="Tahoma"/>
              </a:rPr>
              <a:t>Purchases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2081398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2938648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3795898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28407" y="687478"/>
            <a:ext cx="5544185" cy="374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spc="185" dirty="0">
                <a:solidFill>
                  <a:srgbClr val="F4F4F4"/>
                </a:solidFill>
                <a:latin typeface="Trebuchet MS"/>
                <a:cs typeface="Trebuchet MS"/>
              </a:rPr>
              <a:t>SIGNIFICANCE</a:t>
            </a:r>
            <a:endParaRPr sz="4350">
              <a:latin typeface="Trebuchet MS"/>
              <a:cs typeface="Trebuchet MS"/>
            </a:endParaRPr>
          </a:p>
          <a:p>
            <a:pPr marL="541655" marR="5080">
              <a:lnSpc>
                <a:spcPct val="114799"/>
              </a:lnSpc>
              <a:spcBef>
                <a:spcPts val="3820"/>
              </a:spcBef>
            </a:pPr>
            <a:r>
              <a:rPr sz="2450" spc="75" dirty="0">
                <a:solidFill>
                  <a:srgbClr val="F4F4F4"/>
                </a:solidFill>
                <a:latin typeface="Trebuchet MS"/>
                <a:cs typeface="Trebuchet MS"/>
              </a:rPr>
              <a:t>Practical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25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160" dirty="0">
                <a:solidFill>
                  <a:srgbClr val="F4F4F4"/>
                </a:solidFill>
                <a:latin typeface="Trebuchet MS"/>
                <a:cs typeface="Trebuchet MS"/>
              </a:rPr>
              <a:t>Controlled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100" dirty="0">
                <a:solidFill>
                  <a:srgbClr val="F4F4F4"/>
                </a:solidFill>
                <a:latin typeface="Trebuchet MS"/>
                <a:cs typeface="Trebuchet MS"/>
              </a:rPr>
              <a:t>Testing </a:t>
            </a:r>
            <a:r>
              <a:rPr sz="2450" spc="160" dirty="0">
                <a:solidFill>
                  <a:srgbClr val="F4F4F4"/>
                </a:solidFill>
                <a:latin typeface="Trebuchet MS"/>
                <a:cs typeface="Trebuchet MS"/>
              </a:rPr>
              <a:t>Environment</a:t>
            </a:r>
            <a:endParaRPr sz="2450">
              <a:latin typeface="Trebuchet MS"/>
              <a:cs typeface="Trebuchet MS"/>
            </a:endParaRPr>
          </a:p>
          <a:p>
            <a:pPr marL="541655" marR="647065">
              <a:lnSpc>
                <a:spcPct val="114799"/>
              </a:lnSpc>
            </a:pPr>
            <a:r>
              <a:rPr sz="2450" spc="180" dirty="0">
                <a:solidFill>
                  <a:srgbClr val="F4F4F4"/>
                </a:solidFill>
                <a:latin typeface="Trebuchet MS"/>
                <a:cs typeface="Trebuchet MS"/>
              </a:rPr>
              <a:t>Demonstrate</a:t>
            </a:r>
            <a:r>
              <a:rPr sz="2450" spc="-3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04" dirty="0">
                <a:solidFill>
                  <a:srgbClr val="F4F4F4"/>
                </a:solidFill>
                <a:latin typeface="Trebuchet MS"/>
                <a:cs typeface="Trebuchet MS"/>
              </a:rPr>
              <a:t>Automation </a:t>
            </a:r>
            <a:r>
              <a:rPr sz="2450" spc="80" dirty="0">
                <a:solidFill>
                  <a:srgbClr val="F4F4F4"/>
                </a:solidFill>
                <a:latin typeface="Trebuchet MS"/>
                <a:cs typeface="Trebuchet MS"/>
              </a:rPr>
              <a:t>Efficiency</a:t>
            </a:r>
            <a:r>
              <a:rPr sz="2450" spc="-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25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2450" spc="-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170" dirty="0">
                <a:solidFill>
                  <a:srgbClr val="F4F4F4"/>
                </a:solidFill>
                <a:latin typeface="Trebuchet MS"/>
                <a:cs typeface="Trebuchet MS"/>
              </a:rPr>
              <a:t>Accuracy </a:t>
            </a:r>
            <a:r>
              <a:rPr sz="2450" spc="60" dirty="0">
                <a:solidFill>
                  <a:srgbClr val="F4F4F4"/>
                </a:solidFill>
                <a:latin typeface="Trebuchet MS"/>
                <a:cs typeface="Trebuchet MS"/>
              </a:rPr>
              <a:t>Real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-145" dirty="0">
                <a:solidFill>
                  <a:srgbClr val="F4F4F4"/>
                </a:solidFill>
                <a:latin typeface="Trebuchet MS"/>
                <a:cs typeface="Trebuchet MS"/>
              </a:rPr>
              <a:t>-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35" dirty="0">
                <a:solidFill>
                  <a:srgbClr val="F4F4F4"/>
                </a:solidFill>
                <a:latin typeface="Trebuchet MS"/>
                <a:cs typeface="Trebuchet MS"/>
              </a:rPr>
              <a:t>World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140" dirty="0">
                <a:solidFill>
                  <a:srgbClr val="F4F4F4"/>
                </a:solidFill>
                <a:latin typeface="Trebuchet MS"/>
                <a:cs typeface="Trebuchet MS"/>
              </a:rPr>
              <a:t>Challenges</a:t>
            </a:r>
            <a:r>
              <a:rPr sz="2450" spc="-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00" dirty="0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sz="2450" spc="150" dirty="0">
                <a:solidFill>
                  <a:srgbClr val="F4F4F4"/>
                </a:solidFill>
                <a:latin typeface="Trebuchet MS"/>
                <a:cs typeface="Trebuchet MS"/>
              </a:rPr>
              <a:t>Solutions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051675" cy="10287000"/>
          </a:xfrm>
          <a:custGeom>
            <a:avLst/>
            <a:gdLst/>
            <a:ahLst/>
            <a:cxnLst/>
            <a:rect l="l" t="t" r="r" b="b"/>
            <a:pathLst>
              <a:path w="7051675" h="10287000">
                <a:moveTo>
                  <a:pt x="705138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051389" y="0"/>
                </a:lnTo>
                <a:lnTo>
                  <a:pt x="7051389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3206" y="2192319"/>
            <a:ext cx="4193145" cy="8526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1028699"/>
            <a:ext cx="4193145" cy="8526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76118" y="1104963"/>
            <a:ext cx="15684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20" dirty="0"/>
              <a:t>LOGIN</a:t>
            </a:r>
            <a:endParaRPr sz="3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3206" y="3461894"/>
            <a:ext cx="4193145" cy="8526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4780167"/>
            <a:ext cx="4193145" cy="8526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6099509"/>
            <a:ext cx="4193145" cy="8526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7442301"/>
            <a:ext cx="4193145" cy="8526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49137" y="8780693"/>
            <a:ext cx="4622295" cy="8793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141088" y="2268583"/>
            <a:ext cx="4038600" cy="7335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800" b="1" spc="265" dirty="0">
                <a:solidFill>
                  <a:srgbClr val="FFFFFF"/>
                </a:solidFill>
                <a:latin typeface="Trebuchet MS"/>
                <a:cs typeface="Trebuchet MS"/>
              </a:rPr>
              <a:t>DASHBOARD</a:t>
            </a:r>
            <a:endParaRPr sz="3800" dirty="0">
              <a:latin typeface="Trebuchet MS"/>
              <a:cs typeface="Trebuchet MS"/>
            </a:endParaRPr>
          </a:p>
          <a:p>
            <a:pPr marL="821690" marR="814069" indent="-635" algn="ctr">
              <a:lnSpc>
                <a:spcPts val="10380"/>
              </a:lnSpc>
              <a:spcBef>
                <a:spcPts val="930"/>
              </a:spcBef>
            </a:pPr>
            <a:r>
              <a:rPr sz="3800" b="1" spc="150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3800" b="1" spc="26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endParaRPr sz="3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8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DATADRIVEN</a:t>
            </a:r>
            <a:endParaRPr sz="3800" dirty="0">
              <a:latin typeface="Trebuchet MS"/>
              <a:cs typeface="Trebuchet MS"/>
            </a:endParaRPr>
          </a:p>
          <a:p>
            <a:pPr marL="12065" marR="5080" algn="ctr">
              <a:lnSpc>
                <a:spcPts val="10610"/>
              </a:lnSpc>
              <a:spcBef>
                <a:spcPts val="1125"/>
              </a:spcBef>
            </a:pPr>
            <a:r>
              <a:rPr sz="3800" b="1" spc="-100" dirty="0">
                <a:solidFill>
                  <a:srgbClr val="FFFFFF"/>
                </a:solidFill>
                <a:latin typeface="Trebuchet MS"/>
                <a:cs typeface="Trebuchet MS"/>
              </a:rPr>
              <a:t>TITLE</a:t>
            </a:r>
            <a:r>
              <a:rPr sz="3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0" dirty="0">
                <a:solidFill>
                  <a:srgbClr val="FFFFFF"/>
                </a:solidFill>
                <a:latin typeface="Trebuchet MS"/>
                <a:cs typeface="Trebuchet MS"/>
              </a:rPr>
              <a:t>TEST </a:t>
            </a:r>
            <a:endParaRPr lang="en-US" sz="3800" b="1" spc="15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065" marR="5080" algn="ctr">
              <a:lnSpc>
                <a:spcPts val="10610"/>
              </a:lnSpc>
              <a:spcBef>
                <a:spcPts val="1125"/>
              </a:spcBef>
            </a:pPr>
            <a:r>
              <a:rPr lang="en-US" sz="3800" b="1" spc="150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3800" b="1" spc="-3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059" y="3577528"/>
            <a:ext cx="491807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6800" b="1" spc="-20" dirty="0">
                <a:solidFill>
                  <a:srgbClr val="F4F4F4"/>
                </a:solidFill>
                <a:latin typeface="Trebuchet MS"/>
                <a:cs typeface="Trebuchet MS"/>
              </a:rPr>
              <a:t>TEST </a:t>
            </a:r>
            <a:r>
              <a:rPr sz="6800" b="1" spc="395" dirty="0">
                <a:solidFill>
                  <a:srgbClr val="F4F4F4"/>
                </a:solidFill>
                <a:latin typeface="Trebuchet MS"/>
                <a:cs typeface="Trebuchet MS"/>
              </a:rPr>
              <a:t>SCENARIOS</a:t>
            </a:r>
            <a:endParaRPr sz="6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975735"/>
            </a:xfrm>
            <a:custGeom>
              <a:avLst/>
              <a:gdLst/>
              <a:ahLst/>
              <a:cxnLst/>
              <a:rect l="l" t="t" r="r" b="b"/>
              <a:pathLst>
                <a:path w="18288000" h="3975735">
                  <a:moveTo>
                    <a:pt x="0" y="3975658"/>
                  </a:moveTo>
                  <a:lnTo>
                    <a:pt x="18287998" y="3975658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3975658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771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975658"/>
              <a:ext cx="18288000" cy="6311900"/>
            </a:xfrm>
            <a:custGeom>
              <a:avLst/>
              <a:gdLst/>
              <a:ahLst/>
              <a:cxnLst/>
              <a:rect l="l" t="t" r="r" b="b"/>
              <a:pathLst>
                <a:path w="18288000" h="6311900">
                  <a:moveTo>
                    <a:pt x="18288000" y="6311341"/>
                  </a:moveTo>
                  <a:lnTo>
                    <a:pt x="0" y="631134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631134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1483" rIns="0" bIns="0" rtlCol="0">
            <a:spAutoFit/>
          </a:bodyPr>
          <a:lstStyle/>
          <a:p>
            <a:pPr marL="6014085">
              <a:lnSpc>
                <a:spcPct val="100000"/>
              </a:lnSpc>
              <a:spcBef>
                <a:spcPts val="100"/>
              </a:spcBef>
            </a:pPr>
            <a:r>
              <a:rPr sz="7600" spc="-10" dirty="0"/>
              <a:t>TEST</a:t>
            </a:r>
            <a:r>
              <a:rPr sz="7600" spc="-540" dirty="0"/>
              <a:t> </a:t>
            </a:r>
            <a:r>
              <a:rPr sz="7600" spc="420" dirty="0"/>
              <a:t>FLOW</a:t>
            </a:r>
            <a:endParaRPr sz="7600"/>
          </a:p>
        </p:txBody>
      </p:sp>
      <p:sp>
        <p:nvSpPr>
          <p:cNvPr id="9" name="object 9"/>
          <p:cNvSpPr/>
          <p:nvPr/>
        </p:nvSpPr>
        <p:spPr>
          <a:xfrm>
            <a:off x="12808225" y="4578982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19" h="1021079">
                <a:moveTo>
                  <a:pt x="4500174" y="1020603"/>
                </a:moveTo>
                <a:lnTo>
                  <a:pt x="485774" y="1020603"/>
                </a:lnTo>
                <a:lnTo>
                  <a:pt x="437761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7" y="963376"/>
                </a:lnTo>
                <a:lnTo>
                  <a:pt x="216266" y="938987"/>
                </a:lnTo>
                <a:lnTo>
                  <a:pt x="177910" y="910592"/>
                </a:lnTo>
                <a:lnTo>
                  <a:pt x="142279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1" y="57227"/>
                </a:lnTo>
                <a:lnTo>
                  <a:pt x="4769682" y="81615"/>
                </a:lnTo>
                <a:lnTo>
                  <a:pt x="4808038" y="110010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2" y="257028"/>
                </a:lnTo>
                <a:lnTo>
                  <a:pt x="4948972" y="299876"/>
                </a:lnTo>
                <a:lnTo>
                  <a:pt x="4964951" y="344494"/>
                </a:lnTo>
                <a:lnTo>
                  <a:pt x="4976529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9" y="630041"/>
                </a:lnTo>
                <a:lnTo>
                  <a:pt x="4964951" y="676109"/>
                </a:lnTo>
                <a:lnTo>
                  <a:pt x="4948972" y="720726"/>
                </a:lnTo>
                <a:lnTo>
                  <a:pt x="4928722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8" y="910592"/>
                </a:lnTo>
                <a:lnTo>
                  <a:pt x="4769682" y="938987"/>
                </a:lnTo>
                <a:lnTo>
                  <a:pt x="4728921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69965" y="4817171"/>
            <a:ext cx="4462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9" dirty="0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54" dirty="0">
                <a:solidFill>
                  <a:srgbClr val="FFFFFF"/>
                </a:solidFill>
                <a:latin typeface="Tahoma"/>
                <a:cs typeface="Tahoma"/>
              </a:rPr>
              <a:t>CARD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4578982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8137" y="4817171"/>
            <a:ext cx="1287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7858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5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6"/>
                </a:lnTo>
                <a:lnTo>
                  <a:pt x="4808037" y="110011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7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94564" y="6643643"/>
            <a:ext cx="2612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4" dirty="0">
                <a:solidFill>
                  <a:srgbClr val="FFFFFF"/>
                </a:solidFill>
                <a:latin typeface="Tahoma"/>
                <a:cs typeface="Tahoma"/>
              </a:rPr>
              <a:t>DASHBOARD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7858" y="8237696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5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5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8"/>
                </a:lnTo>
                <a:lnTo>
                  <a:pt x="9420" y="630040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0"/>
                </a:lnTo>
                <a:lnTo>
                  <a:pt x="4964951" y="676108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5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6500" y="8475884"/>
            <a:ext cx="4488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0" dirty="0">
                <a:solidFill>
                  <a:srgbClr val="FFFFFF"/>
                </a:solidFill>
                <a:latin typeface="Tahoma"/>
                <a:cs typeface="Tahoma"/>
              </a:rPr>
              <a:t>OFFERED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Tahoma"/>
                <a:cs typeface="Tahoma"/>
              </a:rPr>
              <a:t>ACADEMICS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04859" y="8237696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5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8"/>
                </a:lnTo>
                <a:lnTo>
                  <a:pt x="9420" y="630040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1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2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1" y="437762"/>
                </a:lnTo>
                <a:lnTo>
                  <a:pt x="4985948" y="485774"/>
                </a:lnTo>
                <a:lnTo>
                  <a:pt x="4985948" y="534828"/>
                </a:lnTo>
                <a:lnTo>
                  <a:pt x="4983571" y="582841"/>
                </a:lnTo>
                <a:lnTo>
                  <a:pt x="4976528" y="630040"/>
                </a:lnTo>
                <a:lnTo>
                  <a:pt x="4964951" y="676108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2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1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5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64279" y="8475884"/>
            <a:ext cx="3467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90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06983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1" y="81616"/>
                </a:lnTo>
                <a:lnTo>
                  <a:pt x="4808037" y="110011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2" y="216266"/>
                </a:lnTo>
                <a:lnTo>
                  <a:pt x="4928721" y="257028"/>
                </a:lnTo>
                <a:lnTo>
                  <a:pt x="4948971" y="299877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1" y="437762"/>
                </a:lnTo>
                <a:lnTo>
                  <a:pt x="4985948" y="485774"/>
                </a:lnTo>
                <a:lnTo>
                  <a:pt x="4985948" y="534828"/>
                </a:lnTo>
                <a:lnTo>
                  <a:pt x="4983571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2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1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55686" y="6643643"/>
            <a:ext cx="348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0" dirty="0">
                <a:solidFill>
                  <a:srgbClr val="FFFFFF"/>
                </a:solidFill>
                <a:latin typeface="Tahoma"/>
                <a:cs typeface="Tahoma"/>
              </a:rPr>
              <a:t>SUBSCRIBE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17402" y="4573213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3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6" y="804337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7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3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41140" y="4811402"/>
            <a:ext cx="2938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>
                <a:solidFill>
                  <a:srgbClr val="FFFFFF"/>
                </a:solidFill>
                <a:latin typeface="Tahoma"/>
                <a:cs typeface="Tahoma"/>
              </a:rPr>
              <a:t>PLACE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806105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19" h="1021079">
                <a:moveTo>
                  <a:pt x="4500174" y="1020603"/>
                </a:moveTo>
                <a:lnTo>
                  <a:pt x="485774" y="1020603"/>
                </a:lnTo>
                <a:lnTo>
                  <a:pt x="437761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7" y="963376"/>
                </a:lnTo>
                <a:lnTo>
                  <a:pt x="216266" y="938987"/>
                </a:lnTo>
                <a:lnTo>
                  <a:pt x="177910" y="910592"/>
                </a:lnTo>
                <a:lnTo>
                  <a:pt x="142279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1" y="57227"/>
                </a:lnTo>
                <a:lnTo>
                  <a:pt x="4769682" y="81616"/>
                </a:lnTo>
                <a:lnTo>
                  <a:pt x="4808038" y="110011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2" y="257028"/>
                </a:lnTo>
                <a:lnTo>
                  <a:pt x="4948972" y="299877"/>
                </a:lnTo>
                <a:lnTo>
                  <a:pt x="4964951" y="344494"/>
                </a:lnTo>
                <a:lnTo>
                  <a:pt x="4976529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9" y="630041"/>
                </a:lnTo>
                <a:lnTo>
                  <a:pt x="4964951" y="676109"/>
                </a:lnTo>
                <a:lnTo>
                  <a:pt x="4948972" y="720726"/>
                </a:lnTo>
                <a:lnTo>
                  <a:pt x="4928722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8" y="910592"/>
                </a:lnTo>
                <a:lnTo>
                  <a:pt x="4769682" y="938987"/>
                </a:lnTo>
                <a:lnTo>
                  <a:pt x="4728921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318891" y="6643643"/>
            <a:ext cx="1960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solidFill>
                  <a:srgbClr val="FFFFFF"/>
                </a:solidFill>
                <a:latin typeface="Tahoma"/>
                <a:cs typeface="Tahoma"/>
              </a:rPr>
              <a:t>PAY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endParaRPr sz="3200">
              <a:latin typeface="Tahoma"/>
              <a:cs typeface="Tahoma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617AEF-365F-8BFD-6074-C2196AD670E8}"/>
              </a:ext>
            </a:extLst>
          </p:cNvPr>
          <p:cNvCxnSpPr/>
          <p:nvPr/>
        </p:nvCxnSpPr>
        <p:spPr>
          <a:xfrm>
            <a:off x="3505200" y="5594293"/>
            <a:ext cx="0" cy="811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D7906C-7699-008E-1452-2EB02F87B232}"/>
              </a:ext>
            </a:extLst>
          </p:cNvPr>
          <p:cNvCxnSpPr/>
          <p:nvPr/>
        </p:nvCxnSpPr>
        <p:spPr>
          <a:xfrm>
            <a:off x="3505200" y="7426534"/>
            <a:ext cx="0" cy="811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D6777A-6625-4836-F319-033941C235E2}"/>
              </a:ext>
            </a:extLst>
          </p:cNvPr>
          <p:cNvCxnSpPr/>
          <p:nvPr/>
        </p:nvCxnSpPr>
        <p:spPr>
          <a:xfrm>
            <a:off x="15468600" y="5594293"/>
            <a:ext cx="0" cy="811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6CF0B-9314-E9E9-2CDB-D849930C701C}"/>
              </a:ext>
            </a:extLst>
          </p:cNvPr>
          <p:cNvCxnSpPr>
            <a:cxnSpLocks/>
          </p:cNvCxnSpPr>
          <p:nvPr/>
        </p:nvCxnSpPr>
        <p:spPr>
          <a:xfrm>
            <a:off x="6193878" y="8724900"/>
            <a:ext cx="810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4C4844-929E-B122-0E54-5EA3A0B698DF}"/>
              </a:ext>
            </a:extLst>
          </p:cNvPr>
          <p:cNvCxnSpPr>
            <a:cxnSpLocks/>
          </p:cNvCxnSpPr>
          <p:nvPr/>
        </p:nvCxnSpPr>
        <p:spPr>
          <a:xfrm>
            <a:off x="11903422" y="5093776"/>
            <a:ext cx="902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1F69E-C13E-6FD0-EC3C-9B50A95C1BA2}"/>
              </a:ext>
            </a:extLst>
          </p:cNvPr>
          <p:cNvCxnSpPr>
            <a:cxnSpLocks/>
          </p:cNvCxnSpPr>
          <p:nvPr/>
        </p:nvCxnSpPr>
        <p:spPr>
          <a:xfrm flipV="1">
            <a:off x="9525000" y="7426534"/>
            <a:ext cx="0" cy="811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360E0B-CFCC-C511-D9B5-DB7ABDE05A08}"/>
              </a:ext>
            </a:extLst>
          </p:cNvPr>
          <p:cNvCxnSpPr>
            <a:cxnSpLocks/>
          </p:cNvCxnSpPr>
          <p:nvPr/>
        </p:nvCxnSpPr>
        <p:spPr>
          <a:xfrm flipV="1">
            <a:off x="9525000" y="5594293"/>
            <a:ext cx="0" cy="811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46414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5299" y="2628724"/>
              <a:ext cx="9143999" cy="4991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8951" y="962875"/>
            <a:ext cx="6805295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pc="625" dirty="0"/>
              <a:t>AUTOMATION </a:t>
            </a:r>
            <a:r>
              <a:rPr spc="450" dirty="0"/>
              <a:t>OVER</a:t>
            </a:r>
            <a:r>
              <a:rPr spc="-150" dirty="0"/>
              <a:t> </a:t>
            </a:r>
            <a:r>
              <a:rPr spc="720" dirty="0"/>
              <a:t>MANUAL </a:t>
            </a:r>
            <a:r>
              <a:rPr spc="145" dirty="0"/>
              <a:t>TESTING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38826" y="5095403"/>
            <a:ext cx="95250" cy="3448050"/>
            <a:chOff x="738826" y="5095403"/>
            <a:chExt cx="95250" cy="34480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095403"/>
              <a:ext cx="95250" cy="95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514503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933603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6352703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6771803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7190903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7610003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8029103"/>
              <a:ext cx="95250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8448202"/>
              <a:ext cx="95250" cy="952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87022" y="4867438"/>
            <a:ext cx="533527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586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Speed 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Cost-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Effectiveness</a:t>
            </a:r>
            <a:endParaRPr sz="2400">
              <a:latin typeface="Tahoma"/>
              <a:cs typeface="Tahoma"/>
            </a:endParaRPr>
          </a:p>
          <a:p>
            <a:pPr marL="12700" marR="1192530">
              <a:lnSpc>
                <a:spcPct val="114599"/>
              </a:lnSpc>
            </a:pP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Consistency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Repeatability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Comprehensive</a:t>
            </a:r>
            <a:r>
              <a:rPr sz="2400" spc="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Testing Scalability</a:t>
            </a:r>
            <a:endParaRPr sz="2400">
              <a:latin typeface="Tahoma"/>
              <a:cs typeface="Tahoma"/>
            </a:endParaRPr>
          </a:p>
          <a:p>
            <a:pPr marL="12700" marR="960119">
              <a:lnSpc>
                <a:spcPct val="114599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24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2400" spc="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Reusability</a:t>
            </a: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Maintenance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Detailed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Continuous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Continuous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(CI/CD)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502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Tahoma</vt:lpstr>
      <vt:lpstr>Trebuchet MS</vt:lpstr>
      <vt:lpstr>Office Theme</vt:lpstr>
      <vt:lpstr>PowerPoint Presentation</vt:lpstr>
      <vt:lpstr>PowerPoint Presentation</vt:lpstr>
      <vt:lpstr>INTRODUCTION</vt:lpstr>
      <vt:lpstr>OBJECTIVE</vt:lpstr>
      <vt:lpstr>PROBLEM STATEMENT</vt:lpstr>
      <vt:lpstr>ITlearn360 Online learning platform</vt:lpstr>
      <vt:lpstr>LOGIN</vt:lpstr>
      <vt:lpstr>TEST FLOW</vt:lpstr>
      <vt:lpstr>AUTOMATION OVER MANUAL TESTING</vt:lpstr>
      <vt:lpstr>OUR JOURNEY WITH AUTOMATION</vt:lpstr>
      <vt:lpstr>Test Execution</vt:lpstr>
      <vt:lpstr>EXTENT REPORT</vt:lpstr>
      <vt:lpstr>EXTENT REPORT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Madhurima Mukherjee</dc:creator>
  <cp:keywords>DAGM3YovN2s,BAENa42-oOE</cp:keywords>
  <cp:lastModifiedBy>Soniya soniya</cp:lastModifiedBy>
  <cp:revision>7</cp:revision>
  <dcterms:created xsi:type="dcterms:W3CDTF">2024-08-05T07:43:59Z</dcterms:created>
  <dcterms:modified xsi:type="dcterms:W3CDTF">2024-08-08T12:35:23Z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2024-08-05T00:00:00Z</vt:filetime>
  </property>
  <property fmtid="{D5CDD505-2E9C-101B-9397-08002B2CF9AE}" pid="5" name="Producer">
    <vt:lpwstr>Canva</vt:lpwstr>
  </property>
</Properties>
</file>