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omic Sans MS" panose="030F0702030302020204" pitchFamily="66" charset="0"/>
      <p:regular r:id="rId13"/>
      <p:bold r:id="rId14"/>
      <p:italic r:id="rId15"/>
      <p:boldItalic r:id="rId16"/>
    </p:embeddedFont>
    <p:embeddedFont>
      <p:font typeface="Open Sans Light" panose="020B0604020202020204" charset="0"/>
      <p:regular r:id="rId17"/>
      <p:bold r:id="rId18"/>
      <p:italic r:id="rId19"/>
      <p:boldItalic r:id="rId20"/>
    </p:embeddedFont>
    <p:embeddedFont>
      <p:font typeface="Open Sans ExtraBold" panose="020B0604020202020204" charset="0"/>
      <p:bold r:id="rId21"/>
      <p:boldItalic r:id="rId22"/>
    </p:embeddedFont>
    <p:embeddedFont>
      <p:font typeface="Open Sans" panose="020B0604020202020204" charset="0"/>
      <p:regular r:id="rId23"/>
      <p:bold r:id="rId24"/>
      <p:italic r:id="rId25"/>
      <p:boldItalic r:id="rId26"/>
    </p:embeddedFont>
    <p:embeddedFont>
      <p:font typeface="Lora"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569081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8285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8327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9664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3246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783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1920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2596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99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0052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a:solidFill>
                  <a:srgbClr val="FFFFFF"/>
                </a:solidFill>
                <a:latin typeface="Open Sans Light"/>
                <a:ea typeface="Open Sans Light"/>
                <a:cs typeface="Open Sans Light"/>
                <a:sym typeface="Open Sans Light"/>
              </a:rPr>
              <a:t>Data analytics approach</a:t>
            </a:r>
            <a:endParaRPr/>
          </a:p>
        </p:txBody>
      </p:sp>
      <p:pic>
        <p:nvPicPr>
          <p:cNvPr id="102" name="Google Shape;102;p25" descr="Shape 57"/>
          <p:cNvPicPr preferRelativeResize="0"/>
          <p:nvPr/>
        </p:nvPicPr>
        <p:blipFill rotWithShape="1">
          <a:blip r:embed="rId3">
            <a:alphaModFix/>
          </a:blip>
          <a:srcRect/>
          <a:stretch/>
        </p:blipFill>
        <p:spPr>
          <a:xfrm>
            <a:off x="614100" y="1275524"/>
            <a:ext cx="3170886" cy="381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The approach will be implemented in three stages : </a:t>
            </a:r>
            <a:endParaRPr sz="2200" i="0" u="none" strike="noStrike" cap="none">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Data Exploration</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Model Development</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Interpretation</a:t>
            </a:r>
            <a:endParaRPr sz="10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Approach for New Customer Data analysis :</a:t>
            </a:r>
            <a:endParaRPr sz="2200">
              <a:latin typeface="Lora"/>
              <a:ea typeface="Lora"/>
              <a:cs typeface="Lora"/>
              <a:sym typeface="Lora"/>
            </a:endParaRPr>
          </a:p>
          <a:p>
            <a:pPr marL="457200" marR="0" lvl="0" indent="0" algn="l" rtl="0">
              <a:lnSpc>
                <a:spcPct val="115000"/>
              </a:lnSpc>
              <a:spcBef>
                <a:spcPts val="0"/>
              </a:spcBef>
              <a:spcAft>
                <a:spcPts val="0"/>
              </a:spcAft>
              <a:buNone/>
            </a:pPr>
            <a:r>
              <a:rPr lang="en" sz="2400">
                <a:latin typeface="Lora"/>
                <a:ea typeface="Lora"/>
                <a:cs typeface="Lora"/>
                <a:sym typeface="Lora"/>
              </a:rPr>
              <a:t> </a:t>
            </a:r>
            <a:endParaRPr sz="2400">
              <a:latin typeface="Lora"/>
              <a:ea typeface="Lora"/>
              <a:cs typeface="Lora"/>
              <a:sym typeface="Lora"/>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Age distribution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Bike purchase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Job industry</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Number of cars owned</a:t>
            </a:r>
            <a:endParaRPr sz="2000">
              <a:latin typeface="Open Sans"/>
              <a:ea typeface="Open Sans"/>
              <a:cs typeface="Open Sans"/>
              <a:sym typeface="Open Sans"/>
            </a:endParaRPr>
          </a:p>
          <a:p>
            <a:pPr marL="0" marR="0" lvl="0" indent="0" algn="l" rtl="0">
              <a:lnSpc>
                <a:spcPct val="115000"/>
              </a:lnSpc>
              <a:spcBef>
                <a:spcPts val="0"/>
              </a:spcBef>
              <a:spcAft>
                <a:spcPts val="0"/>
              </a:spcAft>
              <a:buNone/>
            </a:pPr>
            <a:endParaRPr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a:t>
            </a:r>
            <a:r>
              <a:rPr lang="en" sz="2000" b="1">
                <a:solidFill>
                  <a:srgbClr val="FFFFFF"/>
                </a:solidFill>
              </a:rPr>
              <a:t>: Age Distribution &amp; Bike Purchases</a:t>
            </a:r>
            <a:endParaRPr sz="2000" b="1" i="0" u="none" strike="noStrike" cap="none">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1500">
                <a:latin typeface="Open Sans"/>
                <a:ea typeface="Open Sans"/>
                <a:cs typeface="Open Sans"/>
                <a:sym typeface="Open Sans"/>
              </a:rPr>
              <a:t>New customers are more from the age group of 40-49 , followed by 50-59 &amp; 60-69.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1500">
                <a:latin typeface="Open Sans"/>
                <a:ea typeface="Open Sans"/>
                <a:cs typeface="Open Sans"/>
                <a:sym typeface="Open Sans"/>
              </a:rPr>
              <a:t>Fewer customer are from 10-19 &amp; 90-99 for obvious reasons.</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sz="1500" b="0" i="0" u="none" strike="noStrike" cap="none">
                <a:solidFill>
                  <a:schemeClr val="dk1"/>
                </a:solidFill>
                <a:latin typeface="Open Sans"/>
                <a:ea typeface="Open Sans"/>
                <a:cs typeface="Open Sans"/>
                <a:sym typeface="Open Sans"/>
              </a:rPr>
              <a:t>Data shows age group </a:t>
            </a:r>
            <a:r>
              <a:rPr lang="en" sz="1500" b="1" i="0" u="none" strike="noStrike" cap="none">
                <a:solidFill>
                  <a:schemeClr val="dk1"/>
                </a:solidFill>
                <a:latin typeface="Open Sans"/>
                <a:ea typeface="Open Sans"/>
                <a:cs typeface="Open Sans"/>
                <a:sym typeface="Open Sans"/>
              </a:rPr>
              <a:t>40-50</a:t>
            </a:r>
            <a:r>
              <a:rPr lang="en" sz="1500" b="0" i="0" u="none" strike="noStrike" cap="none">
                <a:solidFill>
                  <a:schemeClr val="dk1"/>
                </a:solidFill>
                <a:latin typeface="Open Sans"/>
                <a:ea typeface="Open Sans"/>
                <a:cs typeface="Open Sans"/>
                <a:sym typeface="Open Sans"/>
              </a:rPr>
              <a:t> has high count in terms of bike purchased in last 3 years wit</a:t>
            </a:r>
            <a:r>
              <a:rPr lang="en" sz="1500">
                <a:solidFill>
                  <a:schemeClr val="dk1"/>
                </a:solidFill>
                <a:latin typeface="Open Sans"/>
                <a:ea typeface="Open Sans"/>
                <a:cs typeface="Open Sans"/>
                <a:sym typeface="Open Sans"/>
              </a:rPr>
              <a:t>h a slightly greater female ratio. </a:t>
            </a:r>
            <a:endParaRPr sz="150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The target audience for our marketing and advertising should be inclined to provide focus on females than males.</a:t>
            </a:r>
            <a:endParaRPr sz="150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a:solidFill>
                <a:srgbClr val="000000"/>
              </a:solidFill>
              <a:latin typeface="Open Sans"/>
              <a:ea typeface="Open Sans"/>
              <a:cs typeface="Open Sans"/>
              <a:sym typeface="Open Sans"/>
            </a:endParaRPr>
          </a:p>
        </p:txBody>
      </p:sp>
      <p:pic>
        <p:nvPicPr>
          <p:cNvPr id="124" name="Google Shape;124;p28"/>
          <p:cNvPicPr preferRelativeResize="0"/>
          <p:nvPr/>
        </p:nvPicPr>
        <p:blipFill rotWithShape="1">
          <a:blip r:embed="rId3">
            <a:alphaModFix/>
          </a:blip>
          <a:srcRect/>
          <a:stretch/>
        </p:blipFill>
        <p:spPr>
          <a:xfrm>
            <a:off x="4733626" y="3060550"/>
            <a:ext cx="4284025"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4">
            <a:alphaModFix/>
          </a:blip>
          <a:src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a:latin typeface="Open Sans"/>
                <a:ea typeface="Open Sans"/>
                <a:cs typeface="Open Sans"/>
                <a:sym typeface="Open Sans"/>
              </a:rPr>
              <a:t>Financial Services, Manufacturing, and Health are the top three profit-generating industries, followed by retail and property.</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r>
              <a:rPr lang="en" sz="1500">
                <a:latin typeface="Open Sans"/>
                <a:ea typeface="Open Sans"/>
                <a:cs typeface="Open Sans"/>
                <a:sym typeface="Open Sans"/>
              </a:rPr>
              <a:t>The highest profits are also </a:t>
            </a:r>
            <a:r>
              <a:rPr lang="en" sz="1500">
                <a:solidFill>
                  <a:schemeClr val="dk1"/>
                </a:solidFill>
                <a:latin typeface="Open Sans"/>
                <a:ea typeface="Open Sans"/>
                <a:cs typeface="Open Sans"/>
                <a:sym typeface="Open Sans"/>
              </a:rPr>
              <a:t>Financial Services, Manufacturing, and Health as seen in the second chart.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71050" y="820525"/>
            <a:ext cx="4350324" cy="19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Out of three states, New South Wales, could be potential market opportunities for the company.</a:t>
            </a:r>
            <a:endParaRPr sz="150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1500" i="0" u="none" strike="noStrike" cap="none">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664025" y="1375475"/>
            <a:ext cx="4381650" cy="31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a:solidFill>
                  <a:srgbClr val="073763"/>
                </a:solidFill>
                <a:latin typeface="Lora"/>
                <a:ea typeface="Lora"/>
                <a:cs typeface="Lora"/>
                <a:sym typeface="Lora"/>
              </a:rPr>
              <a:t>C</a:t>
            </a:r>
            <a:r>
              <a:rPr lang="en" sz="2200" b="1">
                <a:solidFill>
                  <a:srgbClr val="073763"/>
                </a:solidFill>
                <a:latin typeface="Lora"/>
                <a:ea typeface="Lora"/>
                <a:cs typeface="Lora"/>
                <a:sym typeface="Lora"/>
              </a:rPr>
              <a:t>USTOMER CLASSIFICATION</a:t>
            </a:r>
            <a:r>
              <a:rPr lang="en" sz="2200" b="1" i="0" u="none" strike="noStrike" cap="none">
                <a:solidFill>
                  <a:srgbClr val="073763"/>
                </a:solidFill>
                <a:latin typeface="Lora"/>
                <a:ea typeface="Lora"/>
                <a:cs typeface="Lora"/>
                <a:sym typeface="Lora"/>
              </a:rPr>
              <a:t> – </a:t>
            </a:r>
            <a:r>
              <a:rPr lang="en"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a:solidFill>
                  <a:srgbClr val="073763"/>
                </a:solidFill>
                <a:latin typeface="Open Sans"/>
                <a:ea typeface="Open Sans"/>
                <a:cs typeface="Open Sans"/>
                <a:sym typeface="Open Sans"/>
              </a:rPr>
              <a:t>The following are the high-value clients to target from the new list :</a:t>
            </a:r>
            <a:endParaRPr sz="200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Aged between 40 – 50.</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Most of the high value customers are female compared to male</a:t>
            </a:r>
            <a:endParaRPr sz="150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Working in Financial Service, Manufacturing and Health.</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Who are currently living in New South Wales and Victoria.</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latin typeface="Open Sans"/>
              <a:ea typeface="Open Sans"/>
              <a:cs typeface="Open Sans"/>
              <a:sym typeface="Open Sans"/>
            </a:endParaRPr>
          </a:p>
          <a:p>
            <a:pPr marL="965200" lvl="0" indent="0" algn="l" rtl="0">
              <a:lnSpc>
                <a:spcPct val="115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graphicFrame>
        <p:nvGraphicFramePr>
          <p:cNvPr id="158" name="Google Shape;158;p32"/>
          <p:cNvGraphicFramePr/>
          <p:nvPr/>
        </p:nvGraphicFramePr>
        <p:xfrm>
          <a:off x="113820" y="1592266"/>
          <a:ext cx="8896550" cy="3430875"/>
        </p:xfrm>
        <a:graphic>
          <a:graphicData uri="http://schemas.openxmlformats.org/drawingml/2006/table">
            <a:tbl>
              <a:tblPr firstRow="1" bandRow="1">
                <a:noFill/>
                <a:tableStyleId>{D4805BA6-CC0E-4A04-AB1C-FC66D92E5182}</a:tableStyleId>
              </a:tblPr>
              <a:tblGrid>
                <a:gridCol w="1005775"/>
                <a:gridCol w="1536100"/>
                <a:gridCol w="587175"/>
                <a:gridCol w="1796100"/>
                <a:gridCol w="1429525"/>
                <a:gridCol w="980825"/>
                <a:gridCol w="1561050"/>
              </a:tblGrid>
              <a:tr h="753850">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Customer ID</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Bike Related Purchases for the last 3 years</a:t>
                      </a:r>
                      <a:endParaRPr sz="1000" u="none" strike="noStrike" cap="none">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Age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Job Industry</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Wealth Segment</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Owns Cars</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State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445</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a:solidFill>
                  <a:srgbClr val="FFFFFF"/>
                </a:solidFill>
                <a:latin typeface="Open Sans ExtraBold"/>
                <a:ea typeface="Open Sans ExtraBold"/>
                <a:cs typeface="Open Sans ExtraBold"/>
                <a:sym typeface="Open Sans ExtraBold"/>
              </a:rPr>
              <a:t>THANK YOU</a:t>
            </a:r>
            <a:endParaRPr sz="3500" b="0" i="0" u="none" strike="noStrike" cap="none">
              <a:solidFill>
                <a:srgbClr val="FFFFFF"/>
              </a:solidFill>
              <a:latin typeface="Open Sans ExtraBold"/>
              <a:ea typeface="Open Sans ExtraBold"/>
              <a:cs typeface="Open Sans ExtraBold"/>
              <a:sym typeface="Open Sans ExtraBold"/>
            </a:endParaRPr>
          </a:p>
        </p:txBody>
      </p:sp>
      <p:sp>
        <p:nvSpPr>
          <p:cNvPr id="165" name="Google Shape;165;p3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a:solidFill>
                  <a:srgbClr val="000000"/>
                </a:solidFill>
                <a:latin typeface="Calibri"/>
                <a:ea typeface="Calibri"/>
                <a:cs typeface="Calibri"/>
                <a:sym typeface="Calibri"/>
              </a:rPr>
              <a:t>       Note: </a:t>
            </a:r>
            <a:r>
              <a:rPr lang="en"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421</Words>
  <Application>Microsoft Office PowerPoint</Application>
  <PresentationFormat>On-screen Show (16:9)</PresentationFormat>
  <Paragraphs>98</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Comic Sans MS</vt:lpstr>
      <vt:lpstr>Open Sans Light</vt:lpstr>
      <vt:lpstr>Open Sans ExtraBold</vt:lpstr>
      <vt:lpstr>Open Sans</vt:lpstr>
      <vt:lpstr>Lora</vt:lpstr>
      <vt:lpstr>Noto Sans Symbols</vt:lpstr>
      <vt:lpstr>Calibri</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Microsoft account</cp:lastModifiedBy>
  <cp:revision>2</cp:revision>
  <dcterms:modified xsi:type="dcterms:W3CDTF">2023-07-10T23:02:19Z</dcterms:modified>
</cp:coreProperties>
</file>