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omic Sans MS" panose="030F0702030302020204" pitchFamily="66" charset="0"/>
      <p:regular r:id="rId13"/>
      <p:bold r:id="rId14"/>
      <p:italic r:id="rId15"/>
      <p:boldItalic r:id="rId16"/>
    </p:embeddedFont>
    <p:embeddedFont>
      <p:font typeface="Open Sans Light" panose="020B0604020202020204" charset="0"/>
      <p:regular r:id="rId17"/>
      <p:bold r:id="rId18"/>
      <p:italic r:id="rId19"/>
      <p:boldItalic r:id="rId20"/>
    </p:embeddedFont>
    <p:embeddedFont>
      <p:font typeface="Open Sans ExtraBold" panose="020B0604020202020204" charset="0"/>
      <p:bold r:id="rId21"/>
      <p:boldItalic r:id="rId22"/>
    </p:embeddedFont>
    <p:embeddedFont>
      <p:font typeface="Open Sans" panose="020B0604020202020204" charset="0"/>
      <p:regular r:id="rId23"/>
      <p:bold r:id="rId24"/>
      <p:italic r:id="rId25"/>
      <p:boldItalic r:id="rId26"/>
    </p:embeddedFont>
    <p:embeddedFont>
      <p:font typeface="Lora"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1.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569081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28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b49ee68a6_2_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eb49ee68a6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327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b49ee68a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eb49ee68a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66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246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8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b49ee68a6_22_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eb49ee68a6_2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1920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596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99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005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9600" y="-2243"/>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1" i="0" u="none" strike="noStrike" cap="none">
                <a:solidFill>
                  <a:srgbClr val="FFFFFF"/>
                </a:solidFill>
                <a:latin typeface="Open Sans ExtraBold"/>
                <a:ea typeface="Open Sans ExtraBold"/>
                <a:cs typeface="Open Sans ExtraBold"/>
                <a:sym typeface="Open Sans ExtraBold"/>
              </a:rPr>
              <a:t>Sprocket Central Pty Ltd</a:t>
            </a:r>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r>
              <a:rPr lang="en" sz="2800" b="0" i="0" u="none" strike="noStrike" cap="none">
                <a:solidFill>
                  <a:srgbClr val="FFFFFF"/>
                </a:solidFill>
                <a:latin typeface="Open Sans Light"/>
                <a:ea typeface="Open Sans Light"/>
                <a:cs typeface="Open Sans Light"/>
                <a:sym typeface="Open Sans Light"/>
              </a:rPr>
              <a:t>Data analytics approach</a:t>
            </a:r>
            <a:endParaRPr/>
          </a:p>
        </p:txBody>
      </p:sp>
      <p:pic>
        <p:nvPicPr>
          <p:cNvPr id="102" name="Google Shape;102;p25" descr="Shape 57"/>
          <p:cNvPicPr preferRelativeResize="0"/>
          <p:nvPr/>
        </p:nvPicPr>
        <p:blipFill rotWithShape="1">
          <a:blip r:embed="rId3">
            <a:alphaModFix/>
          </a:blip>
          <a:srcRect/>
          <a:stretch/>
        </p:blipFill>
        <p:spPr>
          <a:xfrm>
            <a:off x="614100" y="1275524"/>
            <a:ext cx="3170886" cy="381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Data Exploration</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Model Development</a:t>
            </a:r>
            <a:endParaRPr sz="2000" i="0" u="none" strike="noStrike" cap="none">
              <a:solidFill>
                <a:srgbClr val="000000"/>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Clr>
                <a:srgbClr val="000000"/>
              </a:buClr>
              <a:buSzPts val="2000"/>
              <a:buFont typeface="Open Sans"/>
              <a:buChar char="❏"/>
            </a:pPr>
            <a:r>
              <a:rPr lang="en" sz="2000" i="0" u="none" strike="noStrike" cap="none">
                <a:solidFill>
                  <a:srgbClr val="000000"/>
                </a:solidFill>
                <a:latin typeface="Open Sans"/>
                <a:ea typeface="Open Sans"/>
                <a:cs typeface="Open Sans"/>
                <a:sym typeface="Open Sans"/>
              </a:rPr>
              <a:t>Interpretation</a:t>
            </a:r>
            <a:endParaRPr sz="10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Agenda</a:t>
            </a:r>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Age distribution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Bike purchase </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Job industry</a:t>
            </a:r>
            <a:endParaRPr sz="2000">
              <a:latin typeface="Open Sans"/>
              <a:ea typeface="Open Sans"/>
              <a:cs typeface="Open Sans"/>
              <a:sym typeface="Open Sans"/>
            </a:endParaRPr>
          </a:p>
          <a:p>
            <a:pPr marL="1371600" marR="0" lvl="0" indent="0" algn="l" rtl="0">
              <a:lnSpc>
                <a:spcPct val="115000"/>
              </a:lnSpc>
              <a:spcBef>
                <a:spcPts val="0"/>
              </a:spcBef>
              <a:spcAft>
                <a:spcPts val="0"/>
              </a:spcAft>
              <a:buNone/>
            </a:pPr>
            <a:endParaRPr sz="2000">
              <a:latin typeface="Open Sans"/>
              <a:ea typeface="Open Sans"/>
              <a:cs typeface="Open Sans"/>
              <a:sym typeface="Open Sans"/>
            </a:endParaRPr>
          </a:p>
          <a:p>
            <a:pPr marL="457200" marR="0" lvl="0" indent="-355600" algn="l" rtl="0">
              <a:lnSpc>
                <a:spcPct val="115000"/>
              </a:lnSpc>
              <a:spcBef>
                <a:spcPts val="0"/>
              </a:spcBef>
              <a:spcAft>
                <a:spcPts val="0"/>
              </a:spcAft>
              <a:buSzPts val="2000"/>
              <a:buFont typeface="Open Sans"/>
              <a:buChar char="❏"/>
            </a:pPr>
            <a:r>
              <a:rPr lang="en" sz="2000">
                <a:latin typeface="Open Sans"/>
                <a:ea typeface="Open Sans"/>
                <a:cs typeface="Open Sans"/>
                <a:sym typeface="Open Sans"/>
              </a:rPr>
              <a:t>Number of cars owned</a:t>
            </a:r>
            <a:endParaRPr sz="2000">
              <a:latin typeface="Open Sans"/>
              <a:ea typeface="Open Sans"/>
              <a:cs typeface="Open Sans"/>
              <a:sym typeface="Open Sans"/>
            </a:endParaRPr>
          </a:p>
          <a:p>
            <a:pPr marL="0" marR="0" lvl="0" indent="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a:t>
            </a:r>
            <a:r>
              <a:rPr lang="en" sz="2000" b="1">
                <a:solidFill>
                  <a:srgbClr val="FFFFFF"/>
                </a:solidFill>
              </a:rPr>
              <a:t>: Age Distribution &amp; Bike Purchases</a:t>
            </a:r>
            <a:endParaRPr sz="2000" b="1" i="0" u="none" strike="noStrike" cap="none">
              <a:solidFill>
                <a:srgbClr val="FFFFFF"/>
              </a:solidFill>
              <a:latin typeface="Arial"/>
              <a:ea typeface="Arial"/>
              <a:cs typeface="Arial"/>
              <a:sym typeface="Arial"/>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New customers are more from the age group of 40-49 , followed by 50-59 &amp; 60-69.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SzPts val="1500"/>
              <a:buFont typeface="Noto Sans Symbols"/>
              <a:buChar char="❑"/>
            </a:pPr>
            <a:r>
              <a:rPr lang="en" sz="1500">
                <a:latin typeface="Open Sans"/>
                <a:ea typeface="Open Sans"/>
                <a:cs typeface="Open Sans"/>
                <a:sym typeface="Open Sans"/>
              </a:rPr>
              <a:t>Fewer customer are from 10-19 &amp; 90-99 for obvious reasons.</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Noto Sans Symbols"/>
              <a:buChar char="❑"/>
            </a:pPr>
            <a:r>
              <a:rPr lang="en" sz="1500" b="0" i="0" u="none" strike="noStrike" cap="none">
                <a:solidFill>
                  <a:schemeClr val="dk1"/>
                </a:solidFill>
                <a:latin typeface="Open Sans"/>
                <a:ea typeface="Open Sans"/>
                <a:cs typeface="Open Sans"/>
                <a:sym typeface="Open Sans"/>
              </a:rPr>
              <a:t>Data shows age group </a:t>
            </a:r>
            <a:r>
              <a:rPr lang="en" sz="1500" b="1" i="0" u="none" strike="noStrike" cap="none">
                <a:solidFill>
                  <a:schemeClr val="dk1"/>
                </a:solidFill>
                <a:latin typeface="Open Sans"/>
                <a:ea typeface="Open Sans"/>
                <a:cs typeface="Open Sans"/>
                <a:sym typeface="Open Sans"/>
              </a:rPr>
              <a:t>40-50</a:t>
            </a:r>
            <a:r>
              <a:rPr lang="en" sz="1500" b="0" i="0" u="none" strike="noStrike" cap="none">
                <a:solidFill>
                  <a:schemeClr val="dk1"/>
                </a:solidFill>
                <a:latin typeface="Open Sans"/>
                <a:ea typeface="Open Sans"/>
                <a:cs typeface="Open Sans"/>
                <a:sym typeface="Open Sans"/>
              </a:rPr>
              <a:t> has high count in terms of bike purchased in last 3 years wit</a:t>
            </a:r>
            <a:r>
              <a:rPr lang="en" sz="1500">
                <a:solidFill>
                  <a:schemeClr val="dk1"/>
                </a:solidFill>
                <a:latin typeface="Open Sans"/>
                <a:ea typeface="Open Sans"/>
                <a:cs typeface="Open Sans"/>
                <a:sym typeface="Open Sans"/>
              </a:rPr>
              <a:t>h a slightly greater female ratio. </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285750" marR="0" lvl="0" indent="-2857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The target audience for our marketing and advertising should be inclined to provide focus on females than males.</a:t>
            </a:r>
            <a:endParaRPr sz="1500">
              <a:solidFill>
                <a:schemeClr val="dk1"/>
              </a:solidFill>
              <a:latin typeface="Open Sans"/>
              <a:ea typeface="Open Sans"/>
              <a:cs typeface="Open Sans"/>
              <a:sym typeface="Open Sans"/>
            </a:endParaRPr>
          </a:p>
          <a:p>
            <a:pPr marL="457200" marR="0" lvl="0" indent="0" algn="l" rtl="0">
              <a:lnSpc>
                <a:spcPct val="115000"/>
              </a:lnSpc>
              <a:spcBef>
                <a:spcPts val="0"/>
              </a:spcBef>
              <a:spcAft>
                <a:spcPts val="0"/>
              </a:spcAft>
              <a:buNone/>
            </a:pPr>
            <a:endParaRPr>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i="0" u="none" strike="noStrike" cap="none">
              <a:solidFill>
                <a:srgbClr val="000000"/>
              </a:solidFill>
              <a:latin typeface="Open Sans"/>
              <a:ea typeface="Open Sans"/>
              <a:cs typeface="Open Sans"/>
              <a:sym typeface="Open Sans"/>
            </a:endParaRPr>
          </a:p>
        </p:txBody>
      </p:sp>
      <p:pic>
        <p:nvPicPr>
          <p:cNvPr id="124" name="Google Shape;124;p28"/>
          <p:cNvPicPr preferRelativeResize="0"/>
          <p:nvPr/>
        </p:nvPicPr>
        <p:blipFill rotWithShape="1">
          <a:blip r:embed="rId3">
            <a:alphaModFix/>
          </a:blip>
          <a:src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4">
            <a:alphaModFix/>
          </a:blip>
          <a:src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Data Exploration : Job Industry</a:t>
            </a:r>
            <a:endParaRPr sz="2000" b="1" i="0" u="none" strike="noStrike" cap="none">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a:solidFill>
                <a:srgbClr val="FFFFFF"/>
              </a:solidFill>
              <a:latin typeface="Arial"/>
              <a:ea typeface="Arial"/>
              <a:cs typeface="Arial"/>
              <a:sym typeface="Arial"/>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Open Sans"/>
              <a:buChar char="❏"/>
            </a:pPr>
            <a:r>
              <a:rPr lang="en" sz="1500">
                <a:latin typeface="Open Sans"/>
                <a:ea typeface="Open Sans"/>
                <a:cs typeface="Open Sans"/>
                <a:sym typeface="Open Sans"/>
              </a:rPr>
              <a:t>Financial Services, Manufacturing, and Health are the top three profit-generating industries, followed by retail and property.</a:t>
            </a: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SzPts val="1500"/>
              <a:buChar char="❏"/>
            </a:pPr>
            <a:r>
              <a:rPr lang="en" sz="1500">
                <a:latin typeface="Open Sans"/>
                <a:ea typeface="Open Sans"/>
                <a:cs typeface="Open Sans"/>
                <a:sym typeface="Open Sans"/>
              </a:rPr>
              <a:t>The highest profits are also </a:t>
            </a:r>
            <a:r>
              <a:rPr lang="en" sz="1500">
                <a:solidFill>
                  <a:schemeClr val="dk1"/>
                </a:solidFill>
                <a:latin typeface="Open Sans"/>
                <a:ea typeface="Open Sans"/>
                <a:cs typeface="Open Sans"/>
                <a:sym typeface="Open Sans"/>
              </a:rPr>
              <a:t>Financial Services, Manufacturing, and Health as seen in the second chart. </a:t>
            </a:r>
            <a:endParaRPr sz="1500">
              <a:latin typeface="Open Sans"/>
              <a:ea typeface="Open Sans"/>
              <a:cs typeface="Open Sans"/>
              <a:sym typeface="Open Sans"/>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a:ea typeface="Open Sans"/>
              <a:cs typeface="Open Sans"/>
              <a:sym typeface="Open Sans"/>
            </a:endParaRPr>
          </a:p>
        </p:txBody>
      </p:sp>
      <p:pic>
        <p:nvPicPr>
          <p:cNvPr id="133" name="Google Shape;133;p29"/>
          <p:cNvPicPr preferRelativeResize="0"/>
          <p:nvPr/>
        </p:nvPicPr>
        <p:blipFill rotWithShape="1">
          <a:blip r:embed="rId3">
            <a:alphaModFix/>
          </a:blip>
          <a:src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4">
            <a:alphaModFix/>
          </a:blip>
          <a:src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a:solidFill>
                  <a:srgbClr val="FFFFFF"/>
                </a:solidFill>
              </a:rPr>
              <a:t>Data Exploration : Number of cars owned</a:t>
            </a:r>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Out of three states, New South Wales, could be potential market opportunities for the company.</a:t>
            </a:r>
            <a:endParaRPr sz="1500">
              <a:solidFill>
                <a:schemeClr val="dk1"/>
              </a:solidFill>
              <a:latin typeface="Open Sans"/>
              <a:ea typeface="Open Sans"/>
              <a:cs typeface="Open Sans"/>
              <a:sym typeface="Open Sans"/>
            </a:endParaRPr>
          </a:p>
          <a:p>
            <a:pPr marL="457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457200" lvl="0" indent="-3238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None/>
            </a:pPr>
            <a:endParaRPr sz="1500">
              <a:latin typeface="Open Sans"/>
              <a:ea typeface="Open Sans"/>
              <a:cs typeface="Open Sans"/>
              <a:sym typeface="Open Sans"/>
            </a:endParaRPr>
          </a:p>
          <a:p>
            <a:pPr marL="457200" marR="0" lvl="0" indent="-323850" algn="l" rtl="0">
              <a:lnSpc>
                <a:spcPct val="115000"/>
              </a:lnSpc>
              <a:spcBef>
                <a:spcPts val="0"/>
              </a:spcBef>
              <a:spcAft>
                <a:spcPts val="0"/>
              </a:spcAft>
              <a:buClr>
                <a:srgbClr val="000000"/>
              </a:buClr>
              <a:buSzPts val="1500"/>
              <a:buFont typeface="Open Sans"/>
              <a:buChar char="❏"/>
            </a:pPr>
            <a:r>
              <a:rPr lang="en" sz="1500" i="0" u="none" strike="noStrike" cap="none">
                <a:solidFill>
                  <a:srgbClr val="000000"/>
                </a:solidFill>
                <a:latin typeface="Open Sans"/>
                <a:ea typeface="Open Sans"/>
                <a:cs typeface="Open Sans"/>
                <a:sym typeface="Open Sans"/>
              </a:rPr>
              <a:t>VIC and QLD has more customers that own car that who don’t but we can try to have something so that those owns car will buy bikes.</a:t>
            </a:r>
            <a:endParaRPr sz="1500">
              <a:latin typeface="Open Sans"/>
              <a:ea typeface="Open Sans"/>
              <a:cs typeface="Open Sans"/>
              <a:sym typeface="Open Sans"/>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a:ea typeface="Comic Sans MS"/>
              <a:cs typeface="Comic Sans MS"/>
              <a:sym typeface="Comic Sans MS"/>
            </a:endParaRPr>
          </a:p>
        </p:txBody>
      </p:sp>
      <p:pic>
        <p:nvPicPr>
          <p:cNvPr id="142" name="Google Shape;142;p30" descr="A picture containing screenshot&#10;&#10;Description automatically generated"/>
          <p:cNvPicPr preferRelativeResize="0"/>
          <p:nvPr/>
        </p:nvPicPr>
        <p:blipFill rotWithShape="1">
          <a:blip r:embed="rId3">
            <a:alphaModFix/>
          </a:blip>
          <a:src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Model Development </a:t>
            </a:r>
            <a:endParaRPr sz="2000" b="1" i="0" u="none" strike="noStrike" cap="none">
              <a:solidFill>
                <a:srgbClr val="FFFFFF"/>
              </a:solidFill>
              <a:latin typeface="Arial"/>
              <a:ea typeface="Arial"/>
              <a:cs typeface="Arial"/>
              <a:sym typeface="Arial"/>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a:buNone/>
            </a:pPr>
            <a:r>
              <a:rPr lang="en" sz="2200" b="1" i="0" u="none" strike="noStrike" cap="none">
                <a:solidFill>
                  <a:srgbClr val="073763"/>
                </a:solidFill>
                <a:latin typeface="Lora"/>
                <a:ea typeface="Lora"/>
                <a:cs typeface="Lora"/>
                <a:sym typeface="Lora"/>
              </a:rPr>
              <a:t>C</a:t>
            </a:r>
            <a:r>
              <a:rPr lang="en" sz="2200" b="1">
                <a:solidFill>
                  <a:srgbClr val="073763"/>
                </a:solidFill>
                <a:latin typeface="Lora"/>
                <a:ea typeface="Lora"/>
                <a:cs typeface="Lora"/>
                <a:sym typeface="Lora"/>
              </a:rPr>
              <a:t>USTOMER CLASSIFICATION</a:t>
            </a:r>
            <a:r>
              <a:rPr lang="en" sz="2200" b="1" i="0" u="none" strike="noStrike" cap="none">
                <a:solidFill>
                  <a:srgbClr val="073763"/>
                </a:solidFill>
                <a:latin typeface="Lora"/>
                <a:ea typeface="Lora"/>
                <a:cs typeface="Lora"/>
                <a:sym typeface="Lora"/>
              </a:rPr>
              <a:t> – </a:t>
            </a:r>
            <a:r>
              <a:rPr lang="en"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a:spLocks noGrp="1"/>
          </p:cNvSpPr>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2000" b="1">
                <a:solidFill>
                  <a:srgbClr val="073763"/>
                </a:solidFill>
                <a:latin typeface="Open Sans"/>
                <a:ea typeface="Open Sans"/>
                <a:cs typeface="Open Sans"/>
                <a:sym typeface="Open Sans"/>
              </a:rPr>
              <a:t>The following are the high-value clients to target from the new list :</a:t>
            </a:r>
            <a:endParaRPr sz="2000">
              <a:solidFill>
                <a:srgbClr val="073763"/>
              </a:solidFill>
              <a:latin typeface="Open Sans"/>
              <a:ea typeface="Open Sans"/>
              <a:cs typeface="Open Sans"/>
              <a:sym typeface="Open Sans"/>
            </a:endParaRPr>
          </a:p>
          <a:p>
            <a:pPr marL="139700" lvl="0" indent="0" algn="l" rtl="0">
              <a:lnSpc>
                <a:spcPct val="115000"/>
              </a:lnSpc>
              <a:spcBef>
                <a:spcPts val="0"/>
              </a:spcBef>
              <a:spcAft>
                <a:spcPts val="0"/>
              </a:spcAft>
              <a:buSzPts val="1400"/>
              <a:buNone/>
            </a:pPr>
            <a:endParaRPr sz="1500" b="1" u="sng">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Aged between 40 – 50.</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Most of the high value customers are female compared to male</a:t>
            </a:r>
            <a:endParaRPr sz="1500">
              <a:solidFill>
                <a:schemeClr val="dk1"/>
              </a:solidFill>
              <a:latin typeface="Open Sans"/>
              <a:ea typeface="Open Sans"/>
              <a:cs typeface="Open Sans"/>
              <a:sym typeface="Open Sans"/>
            </a:endParaRPr>
          </a:p>
          <a:p>
            <a:pPr marL="965200" lvl="0" indent="0" algn="l" rtl="0">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lnSpc>
                <a:spcPct val="115000"/>
              </a:lnSpc>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Working in Financial Service, Manufacturing and Health.</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solidFill>
                <a:schemeClr val="dk1"/>
              </a:solidFill>
              <a:latin typeface="Open Sans"/>
              <a:ea typeface="Open Sans"/>
              <a:cs typeface="Open Sans"/>
              <a:sym typeface="Open Sans"/>
            </a:endParaRPr>
          </a:p>
          <a:p>
            <a:pPr marL="965200" lvl="1" indent="-361950" algn="l" rtl="0">
              <a:spcBef>
                <a:spcPts val="0"/>
              </a:spcBef>
              <a:spcAft>
                <a:spcPts val="0"/>
              </a:spcAft>
              <a:buClr>
                <a:schemeClr val="dk1"/>
              </a:buClr>
              <a:buSzPts val="1500"/>
              <a:buFont typeface="Open Sans"/>
              <a:buChar char="❑"/>
            </a:pPr>
            <a:r>
              <a:rPr lang="en" sz="1500">
                <a:solidFill>
                  <a:schemeClr val="dk1"/>
                </a:solidFill>
                <a:latin typeface="Open Sans"/>
                <a:ea typeface="Open Sans"/>
                <a:cs typeface="Open Sans"/>
                <a:sym typeface="Open Sans"/>
              </a:rPr>
              <a:t>Who are currently living in New South Wales and Victoria.</a:t>
            </a:r>
            <a:endParaRPr sz="1500">
              <a:solidFill>
                <a:schemeClr val="dk1"/>
              </a:solidFill>
              <a:latin typeface="Open Sans"/>
              <a:ea typeface="Open Sans"/>
              <a:cs typeface="Open Sans"/>
              <a:sym typeface="Open Sans"/>
            </a:endParaRPr>
          </a:p>
          <a:p>
            <a:pPr marL="965200" lvl="0" indent="0" algn="l" rtl="0">
              <a:lnSpc>
                <a:spcPct val="115000"/>
              </a:lnSpc>
              <a:spcBef>
                <a:spcPts val="0"/>
              </a:spcBef>
              <a:spcAft>
                <a:spcPts val="0"/>
              </a:spcAft>
              <a:buNone/>
            </a:pPr>
            <a:endParaRPr sz="1500">
              <a:latin typeface="Open Sans"/>
              <a:ea typeface="Open Sans"/>
              <a:cs typeface="Open Sans"/>
              <a:sym typeface="Open Sans"/>
            </a:endParaRPr>
          </a:p>
          <a:p>
            <a:pPr marL="96520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a:solidFill>
                  <a:srgbClr val="FFFFFF"/>
                </a:solidFill>
                <a:latin typeface="Arial"/>
                <a:ea typeface="Arial"/>
                <a:cs typeface="Arial"/>
                <a:sym typeface="Arial"/>
              </a:rPr>
              <a:t>Interpretation</a:t>
            </a:r>
            <a:endParaRPr sz="2000" b="1" i="0" u="none" strike="noStrike" cap="none">
              <a:solidFill>
                <a:srgbClr val="FFFFFF"/>
              </a:solidFill>
              <a:latin typeface="Arial"/>
              <a:ea typeface="Arial"/>
              <a:cs typeface="Arial"/>
              <a:sym typeface="Arial"/>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r>
              <a:rPr lang="en" sz="2000" b="1">
                <a:solidFill>
                  <a:srgbClr val="073763"/>
                </a:solidFill>
                <a:latin typeface="Open Sans"/>
                <a:ea typeface="Open Sans"/>
                <a:cs typeface="Open Sans"/>
                <a:sym typeface="Open Sans"/>
              </a:rPr>
              <a:t>HIGH-VALUE CUSTOMER SUMMARY TABLE</a:t>
            </a:r>
            <a:endParaRPr sz="2000" b="1" i="0" u="none" strike="noStrike" cap="none">
              <a:solidFill>
                <a:srgbClr val="073763"/>
              </a:solidFill>
              <a:latin typeface="Open Sans"/>
              <a:ea typeface="Open Sans"/>
              <a:cs typeface="Open Sans"/>
              <a:sym typeface="Open Sans"/>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gridCol w="1536100"/>
                <a:gridCol w="587175"/>
                <a:gridCol w="1796100"/>
                <a:gridCol w="1429525"/>
                <a:gridCol w="980825"/>
                <a:gridCol w="1561050"/>
              </a:tblGrid>
              <a:tr h="753850">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a:buNone/>
                      </a:pPr>
                      <a:r>
                        <a:rPr lang="en"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a:buNone/>
                      </a:pPr>
                      <a:r>
                        <a:rPr lang="en" sz="1000" b="1" i="0" u="none" strike="noStrike" cap="none">
                          <a:solidFill>
                            <a:schemeClr val="lt1"/>
                          </a:solidFill>
                          <a:latin typeface="Arial"/>
                          <a:ea typeface="Arial"/>
                          <a:cs typeface="Arial"/>
                          <a:sym typeface="Arial"/>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b="0" i="0" u="none" strike="noStrike" cap="none">
                          <a:solidFill>
                            <a:schemeClr val="dk1"/>
                          </a:solidFill>
                          <a:latin typeface="Arial"/>
                          <a:ea typeface="Arial"/>
                          <a:cs typeface="Arial"/>
                          <a:sym typeface="Arial"/>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a:solidFill>
                  <a:srgbClr val="FFFFFF"/>
                </a:solidFill>
                <a:latin typeface="Open Sans ExtraBold"/>
                <a:ea typeface="Open Sans ExtraBold"/>
                <a:cs typeface="Open Sans ExtraBold"/>
                <a:sym typeface="Open Sans ExtraBold"/>
              </a:rPr>
              <a:t>THANK YOU</a:t>
            </a:r>
            <a:endParaRPr sz="3500" b="0" i="0" u="none" strike="noStrike" cap="none">
              <a:solidFill>
                <a:srgbClr val="FFFFFF"/>
              </a:solidFill>
              <a:latin typeface="Open Sans ExtraBold"/>
              <a:ea typeface="Open Sans ExtraBold"/>
              <a:cs typeface="Open Sans ExtraBold"/>
              <a:sym typeface="Open Sans ExtraBold"/>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a:buNone/>
            </a:pPr>
            <a:r>
              <a:rPr lang="en" sz="500" b="1" i="0" u="none" strike="noStrike" cap="none">
                <a:solidFill>
                  <a:srgbClr val="000000"/>
                </a:solidFill>
                <a:latin typeface="Calibri"/>
                <a:ea typeface="Calibri"/>
                <a:cs typeface="Calibri"/>
                <a:sym typeface="Calibri"/>
              </a:rPr>
              <a:t>       Note: </a:t>
            </a:r>
            <a:r>
              <a:rPr lang="en" sz="500" b="0" i="0" u="none" strike="noStrike" cap="none">
                <a:solidFill>
                  <a:srgbClr val="000000"/>
                </a:solidFill>
                <a:latin typeface="Calibri"/>
                <a:ea typeface="Calibri"/>
                <a:cs typeface="Calibri"/>
                <a:sym typeface="Calibri"/>
              </a:rPr>
              <a:t>The data and information in this document is reflective of a hypothetical situation and client. This document is to be used for KPMG Virtual Internship purposes only.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Comic Sans MS</vt:lpstr>
      <vt:lpstr>Open Sans Light</vt:lpstr>
      <vt:lpstr>Open Sans ExtraBold</vt:lpstr>
      <vt:lpstr>Open Sans</vt:lpstr>
      <vt:lpstr>Lora</vt:lpstr>
      <vt:lpstr>Noto Sans Symbols</vt:lpstr>
      <vt:lpstr>Calibri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cp:revision>
  <dcterms:modified xsi:type="dcterms:W3CDTF">2023-07-10T23:01:50Z</dcterms:modified>
</cp:coreProperties>
</file>