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  <p:sldMasterId id="2147483658" r:id="rId2"/>
  </p:sldMasterIdLst>
  <p:notesMasterIdLst>
    <p:notesMasterId r:id="rId20"/>
  </p:notesMasterIdLst>
  <p:sldIdLst>
    <p:sldId id="256" r:id="rId3"/>
    <p:sldId id="257" r:id="rId4"/>
    <p:sldId id="258" r:id="rId5"/>
    <p:sldId id="271" r:id="rId6"/>
    <p:sldId id="259" r:id="rId7"/>
    <p:sldId id="260" r:id="rId8"/>
    <p:sldId id="261" r:id="rId9"/>
    <p:sldId id="262" r:id="rId10"/>
    <p:sldId id="264" r:id="rId11"/>
    <p:sldId id="272" r:id="rId12"/>
    <p:sldId id="265" r:id="rId13"/>
    <p:sldId id="273" r:id="rId14"/>
    <p:sldId id="275" r:id="rId15"/>
    <p:sldId id="266" r:id="rId16"/>
    <p:sldId id="267" r:id="rId17"/>
    <p:sldId id="276" r:id="rId18"/>
    <p:sldId id="270" r:id="rId19"/>
  </p:sldIdLst>
  <p:sldSz cx="14630400" cy="8229600"/>
  <p:notesSz cx="8229600" cy="14630400"/>
  <p:embeddedFontLst>
    <p:embeddedFont>
      <p:font typeface="Lato" panose="020F0502020204030203" pitchFamily="34" charset="0"/>
      <p:regular r:id="rId21"/>
      <p:bold r:id="rId22"/>
    </p:embeddedFont>
    <p:embeddedFont>
      <p:font typeface="Lato Bold" panose="020F0502020204030203" charset="0"/>
      <p:bold r:id="rId23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5" d="100"/>
          <a:sy n="65" d="100"/>
        </p:scale>
        <p:origin x="4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10/6/2024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9518" y="1576745"/>
            <a:ext cx="4815245" cy="5076111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939522" y="1420058"/>
            <a:ext cx="7264956" cy="167782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6600"/>
              </a:lnSpc>
              <a:buNone/>
            </a:pPr>
            <a:r>
              <a:rPr lang="en-US" sz="5250" b="1" dirty="0">
                <a:solidFill>
                  <a:srgbClr val="282824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Real-Time Credit Card Fraud Detection</a:t>
            </a:r>
            <a:endParaRPr lang="en-US" sz="5250" dirty="0"/>
          </a:p>
        </p:txBody>
      </p:sp>
      <p:sp>
        <p:nvSpPr>
          <p:cNvPr id="5" name="Text 1"/>
          <p:cNvSpPr/>
          <p:nvPr/>
        </p:nvSpPr>
        <p:spPr>
          <a:xfrm>
            <a:off x="939522" y="3500557"/>
            <a:ext cx="7264956" cy="214788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3350"/>
              </a:lnSpc>
              <a:buNone/>
            </a:pPr>
            <a:r>
              <a:rPr lang="en-US" sz="210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This presentation outlines the development of a real-time credit card fraud detection system for financial transactions using machine learning. The project aims to identify and prevent fraudulent activities in financial transactions by leveraging advanced machine learning algorithms.</a:t>
            </a:r>
            <a:endParaRPr lang="en-US" sz="2100" dirty="0"/>
          </a:p>
        </p:txBody>
      </p:sp>
      <p:sp>
        <p:nvSpPr>
          <p:cNvPr id="6" name="Text 2"/>
          <p:cNvSpPr/>
          <p:nvPr/>
        </p:nvSpPr>
        <p:spPr>
          <a:xfrm>
            <a:off x="939522" y="5950387"/>
            <a:ext cx="2366386" cy="85915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3350"/>
              </a:lnSpc>
              <a:buNone/>
            </a:pPr>
            <a:r>
              <a:rPr lang="en-US" sz="2100" b="1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Team Members:</a:t>
            </a:r>
            <a:r>
              <a:rPr lang="en-US" sz="210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 Sharman Jain, Ayush, Nitesh, Shadman, Luxmi</a:t>
            </a:r>
            <a:endParaRPr lang="en-US" sz="21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211EB1-DEEC-EBD1-5332-6CB1C16EB15F}"/>
              </a:ext>
            </a:extLst>
          </p:cNvPr>
          <p:cNvSpPr txBox="1"/>
          <p:nvPr/>
        </p:nvSpPr>
        <p:spPr>
          <a:xfrm>
            <a:off x="589935" y="619432"/>
            <a:ext cx="1943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IN" altLang="en-US" sz="18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G</a:t>
            </a:r>
            <a:r>
              <a:rPr lang="en-US" sz="18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it</a:t>
            </a:r>
            <a:r>
              <a:rPr lang="en-IN" altLang="en-US" sz="18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H</a:t>
            </a:r>
            <a:r>
              <a:rPr lang="en-US" sz="1800" b="1" u="sng" dirty="0" err="1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ub</a:t>
            </a:r>
            <a:r>
              <a:rPr lang="en-IN" altLang="en-US" sz="18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 </a:t>
            </a:r>
            <a:r>
              <a:rPr lang="en-US" altLang="en-US" sz="18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Readme: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1A6AA8-61DA-0925-3C88-A2C7645E37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80" t="11694" r="31298"/>
          <a:stretch/>
        </p:blipFill>
        <p:spPr>
          <a:xfrm>
            <a:off x="234365" y="1150374"/>
            <a:ext cx="6712126" cy="64597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64B0E0-433E-9619-74D9-1B4470BD97D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245" t="11694" r="36058"/>
          <a:stretch/>
        </p:blipFill>
        <p:spPr>
          <a:xfrm>
            <a:off x="7164088" y="1150374"/>
            <a:ext cx="6596157" cy="645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085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/>
          <p:nvPr/>
        </p:nvSpPr>
        <p:spPr>
          <a:xfrm>
            <a:off x="350520" y="1010920"/>
            <a:ext cx="7315200" cy="38741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>
              <a:lnSpc>
                <a:spcPts val="2500"/>
              </a:lnSpc>
              <a:buNone/>
            </a:pPr>
            <a:r>
              <a:rPr lang="en-US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How to Run the App;</a:t>
            </a:r>
            <a:endParaRPr sz="2000" b="1" u="sng" dirty="0">
              <a:solidFill>
                <a:srgbClr val="4A4A45"/>
              </a:solidFill>
              <a:latin typeface="Lato Bold" panose="020F0802020204030203" pitchFamily="34" charset="0"/>
              <a:ea typeface="Lato Bold" panose="020F0802020204030203" pitchFamily="34" charset="-122"/>
              <a:cs typeface="Lato Bold" panose="020F0802020204030203" pitchFamily="34" charset="-120"/>
              <a:sym typeface="+mn-e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1956E0-0D83-64EC-50BB-222D59EED3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614" t="11089" r="33110" b="33669"/>
          <a:stretch/>
        </p:blipFill>
        <p:spPr>
          <a:xfrm>
            <a:off x="350520" y="2507223"/>
            <a:ext cx="6359995" cy="41967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A569CE-946A-F446-651C-A4ACC85F464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386" t="11291" r="33565" b="7570"/>
          <a:stretch/>
        </p:blipFill>
        <p:spPr>
          <a:xfrm>
            <a:off x="7665720" y="1563329"/>
            <a:ext cx="6902245" cy="59355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7810C8A-B445-A3CE-FDCE-11706A1F6E1B}"/>
              </a:ext>
            </a:extLst>
          </p:cNvPr>
          <p:cNvSpPr txBox="1"/>
          <p:nvPr/>
        </p:nvSpPr>
        <p:spPr>
          <a:xfrm>
            <a:off x="350520" y="1887171"/>
            <a:ext cx="17860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1. Using </a:t>
            </a:r>
            <a:r>
              <a:rPr lang="en-US" sz="2000" dirty="0" err="1"/>
              <a:t>Github</a:t>
            </a:r>
            <a:endParaRPr lang="en-IN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97BB79-0D0F-5B14-7EA1-F4974B54E0CE}"/>
              </a:ext>
            </a:extLst>
          </p:cNvPr>
          <p:cNvSpPr txBox="1"/>
          <p:nvPr/>
        </p:nvSpPr>
        <p:spPr>
          <a:xfrm>
            <a:off x="7665720" y="1088754"/>
            <a:ext cx="731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</a:t>
            </a:r>
            <a:r>
              <a:rPr lang="en-US" sz="1800" dirty="0"/>
              <a:t>. Using </a:t>
            </a:r>
            <a:r>
              <a:rPr lang="en-US" dirty="0"/>
              <a:t>Docker</a:t>
            </a:r>
            <a:endParaRPr lang="en-IN" sz="1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FEA3E1-FA30-714E-320B-40EC2548EE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642" t="18952" r="21775"/>
          <a:stretch/>
        </p:blipFill>
        <p:spPr>
          <a:xfrm>
            <a:off x="427704" y="1415845"/>
            <a:ext cx="6563032" cy="592885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DA0071D-0E29-4FB5-589C-D3FAF11DE22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433" t="16939" r="20979" b="-1"/>
          <a:stretch/>
        </p:blipFill>
        <p:spPr>
          <a:xfrm>
            <a:off x="7315201" y="1415845"/>
            <a:ext cx="6887496" cy="59288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D0645F-2327-CC09-E195-6DA9BFA601B4}"/>
              </a:ext>
            </a:extLst>
          </p:cNvPr>
          <p:cNvSpPr txBox="1"/>
          <p:nvPr/>
        </p:nvSpPr>
        <p:spPr>
          <a:xfrm>
            <a:off x="427704" y="502940"/>
            <a:ext cx="7315200" cy="412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500"/>
              </a:lnSpc>
              <a:buNone/>
            </a:pPr>
            <a:r>
              <a:rPr lang="en-US" sz="2400" b="1" u="sng" dirty="0" err="1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Streamlit</a:t>
            </a:r>
            <a:r>
              <a:rPr lang="en-US" sz="24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 </a:t>
            </a:r>
            <a:r>
              <a:rPr lang="en-US" sz="2400" b="1" u="sng" dirty="0" err="1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Webpp</a:t>
            </a:r>
            <a:r>
              <a:rPr lang="en-US" sz="24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2742588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518CCC-284E-55AE-2215-AE36326298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982" t="20968" r="22682" b="4839"/>
          <a:stretch/>
        </p:blipFill>
        <p:spPr>
          <a:xfrm>
            <a:off x="2846439" y="1401096"/>
            <a:ext cx="7329948" cy="54274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CE2A46-C826-C9E2-C190-A85E66F8BCE9}"/>
              </a:ext>
            </a:extLst>
          </p:cNvPr>
          <p:cNvSpPr txBox="1"/>
          <p:nvPr/>
        </p:nvSpPr>
        <p:spPr>
          <a:xfrm>
            <a:off x="634180" y="531689"/>
            <a:ext cx="7315200" cy="412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500"/>
              </a:lnSpc>
              <a:buNone/>
            </a:pPr>
            <a:r>
              <a:rPr lang="en-US" sz="2400" b="1" u="sng" dirty="0" err="1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Streamlit</a:t>
            </a:r>
            <a:r>
              <a:rPr lang="en-US" sz="24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 </a:t>
            </a:r>
            <a:r>
              <a:rPr lang="en-US" sz="2400" b="1" u="sng" dirty="0" err="1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Webpp</a:t>
            </a:r>
            <a:r>
              <a:rPr lang="en-US" sz="24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2894711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/>
          <p:nvPr/>
        </p:nvSpPr>
        <p:spPr>
          <a:xfrm>
            <a:off x="350520" y="1010920"/>
            <a:ext cx="7315200" cy="411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>
              <a:lnSpc>
                <a:spcPts val="2500"/>
              </a:lnSpc>
              <a:buNone/>
            </a:pPr>
            <a:r>
              <a:rPr lang="en-IN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D</a:t>
            </a:r>
            <a:r>
              <a:rPr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ocker </a:t>
            </a:r>
            <a:r>
              <a:rPr lang="en-IN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H</a:t>
            </a:r>
            <a:r>
              <a:rPr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ub </a:t>
            </a:r>
            <a:r>
              <a:rPr lang="en-IN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I</a:t>
            </a:r>
            <a:r>
              <a:rPr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mage</a:t>
            </a:r>
          </a:p>
        </p:txBody>
      </p:sp>
      <p:pic>
        <p:nvPicPr>
          <p:cNvPr id="4" name="Picture 3" descr="docker hub image"/>
          <p:cNvPicPr>
            <a:picLocks noChangeAspect="1"/>
          </p:cNvPicPr>
          <p:nvPr/>
        </p:nvPicPr>
        <p:blipFill>
          <a:blip r:embed="rId3"/>
          <a:srcRect r="40958"/>
          <a:stretch/>
        </p:blipFill>
        <p:spPr>
          <a:xfrm>
            <a:off x="149020" y="1781175"/>
            <a:ext cx="6463235" cy="52583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7892D1-1CC2-215A-00F6-97C23010D0F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1371" r="42632" b="5115"/>
          <a:stretch/>
        </p:blipFill>
        <p:spPr>
          <a:xfrm>
            <a:off x="7033444" y="1781175"/>
            <a:ext cx="7315200" cy="525834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/>
          <p:nvPr/>
        </p:nvSpPr>
        <p:spPr>
          <a:xfrm>
            <a:off x="350520" y="1010920"/>
            <a:ext cx="7315200" cy="411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>
              <a:lnSpc>
                <a:spcPts val="2500"/>
              </a:lnSpc>
              <a:buNone/>
            </a:pPr>
            <a:r>
              <a:rPr lang="en-IN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D</a:t>
            </a:r>
            <a:r>
              <a:rPr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ocker </a:t>
            </a:r>
            <a:r>
              <a:rPr lang="en-IN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C</a:t>
            </a:r>
            <a:r>
              <a:rPr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ontainers</a:t>
            </a:r>
            <a:r>
              <a:rPr lang="en-IN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 Running</a:t>
            </a:r>
            <a:r>
              <a:rPr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 (mysql and jupyter) - in GUI</a:t>
            </a:r>
          </a:p>
        </p:txBody>
      </p:sp>
      <p:pic>
        <p:nvPicPr>
          <p:cNvPr id="3" name="Picture 2" descr="docker running containers (mysql and jupyter) - in GUI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" y="1422400"/>
            <a:ext cx="14210665" cy="662813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E7647D-E6C2-E497-78B5-9A20901642C6}"/>
              </a:ext>
            </a:extLst>
          </p:cNvPr>
          <p:cNvSpPr txBox="1"/>
          <p:nvPr/>
        </p:nvSpPr>
        <p:spPr>
          <a:xfrm>
            <a:off x="604683" y="752915"/>
            <a:ext cx="7315200" cy="3819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500"/>
              </a:lnSpc>
              <a:buNone/>
            </a:pPr>
            <a:r>
              <a:rPr lang="en-US" sz="18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Docker Containers Running (</a:t>
            </a:r>
            <a:r>
              <a:rPr lang="en-US" sz="1800" b="1" u="sng" dirty="0" err="1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Streamlit</a:t>
            </a:r>
            <a:r>
              <a:rPr lang="en-US" sz="18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 WebApp) - in GUI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D59334-EE8E-D776-3C7F-8C89241559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66" t="4033" r="4206" b="4042"/>
          <a:stretch/>
        </p:blipFill>
        <p:spPr>
          <a:xfrm>
            <a:off x="1032386" y="1371600"/>
            <a:ext cx="11960943" cy="672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037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/>
          <p:nvPr/>
        </p:nvSpPr>
        <p:spPr>
          <a:xfrm>
            <a:off x="121920" y="1143635"/>
            <a:ext cx="7315200" cy="411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>
              <a:lnSpc>
                <a:spcPts val="2500"/>
              </a:lnSpc>
              <a:buNone/>
            </a:pPr>
            <a:r>
              <a:rPr lang="en-US" sz="2000" u="sng" dirty="0">
                <a:sym typeface="+mn-ea"/>
              </a:rPr>
              <a:t>Accuracy obtained using the models</a:t>
            </a:r>
            <a:r>
              <a:rPr lang="en-IN" altLang="en-US" sz="2000" u="sng" dirty="0">
                <a:sym typeface="+mn-ea"/>
              </a:rPr>
              <a:t> :</a:t>
            </a:r>
            <a:endParaRPr lang="en-IN" altLang="en-US" sz="2000" b="1" u="sng" dirty="0">
              <a:solidFill>
                <a:srgbClr val="4A4A45"/>
              </a:solidFill>
              <a:latin typeface="Lato Bold" panose="020F0802020204030203" pitchFamily="34" charset="0"/>
              <a:ea typeface="Lato Bold" panose="020F0802020204030203" pitchFamily="34" charset="-122"/>
              <a:cs typeface="Lato Bold" panose="020F0802020204030203" pitchFamily="34" charset="-120"/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630" y="1847850"/>
            <a:ext cx="9883140" cy="45339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39522" y="1603177"/>
            <a:ext cx="6711077" cy="83891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6600"/>
              </a:lnSpc>
              <a:buNone/>
            </a:pPr>
            <a:r>
              <a:rPr lang="en-US" sz="5250" b="1" dirty="0">
                <a:solidFill>
                  <a:srgbClr val="282824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Project Objective</a:t>
            </a:r>
            <a:endParaRPr lang="en-US" sz="5250" dirty="0"/>
          </a:p>
        </p:txBody>
      </p:sp>
      <p:sp>
        <p:nvSpPr>
          <p:cNvPr id="3" name="Text 1"/>
          <p:cNvSpPr/>
          <p:nvPr/>
        </p:nvSpPr>
        <p:spPr>
          <a:xfrm>
            <a:off x="939522" y="2978944"/>
            <a:ext cx="12751356" cy="85915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3350"/>
              </a:lnSpc>
              <a:buNone/>
            </a:pPr>
            <a:r>
              <a:rPr lang="en-US" sz="210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The objective of this project is to create a real-time credit card fraud detection system for financial transactions using machine learning.</a:t>
            </a:r>
            <a:endParaRPr lang="en-US" sz="2100" dirty="0"/>
          </a:p>
        </p:txBody>
      </p:sp>
      <p:sp>
        <p:nvSpPr>
          <p:cNvPr id="4" name="Text 2"/>
          <p:cNvSpPr/>
          <p:nvPr/>
        </p:nvSpPr>
        <p:spPr>
          <a:xfrm>
            <a:off x="939522" y="4408408"/>
            <a:ext cx="3355538" cy="41933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3300"/>
              </a:lnSpc>
              <a:buNone/>
            </a:pPr>
            <a:r>
              <a:rPr lang="en-US" sz="2600" b="1" dirty="0">
                <a:solidFill>
                  <a:srgbClr val="282824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Goal</a:t>
            </a:r>
            <a:endParaRPr lang="en-US" sz="2600" dirty="0"/>
          </a:p>
        </p:txBody>
      </p:sp>
      <p:sp>
        <p:nvSpPr>
          <p:cNvPr id="5" name="Text 3"/>
          <p:cNvSpPr/>
          <p:nvPr/>
        </p:nvSpPr>
        <p:spPr>
          <a:xfrm>
            <a:off x="939522" y="5096113"/>
            <a:ext cx="6048256" cy="85915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3350"/>
              </a:lnSpc>
              <a:buNone/>
            </a:pPr>
            <a:r>
              <a:rPr lang="en-US" sz="210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To develop a system that can identify and prevent fraudulent activities in financial transactions.</a:t>
            </a:r>
            <a:endParaRPr lang="en-US" sz="2100" dirty="0"/>
          </a:p>
        </p:txBody>
      </p:sp>
      <p:sp>
        <p:nvSpPr>
          <p:cNvPr id="6" name="Text 4"/>
          <p:cNvSpPr/>
          <p:nvPr/>
        </p:nvSpPr>
        <p:spPr>
          <a:xfrm>
            <a:off x="7650242" y="4408408"/>
            <a:ext cx="3355538" cy="41933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3300"/>
              </a:lnSpc>
              <a:buNone/>
            </a:pPr>
            <a:r>
              <a:rPr lang="en-US" sz="2600" b="1" dirty="0">
                <a:solidFill>
                  <a:srgbClr val="282824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Approach</a:t>
            </a:r>
            <a:endParaRPr lang="en-US" sz="2600" dirty="0"/>
          </a:p>
        </p:txBody>
      </p:sp>
      <p:sp>
        <p:nvSpPr>
          <p:cNvPr id="7" name="Text 5"/>
          <p:cNvSpPr/>
          <p:nvPr/>
        </p:nvSpPr>
        <p:spPr>
          <a:xfrm>
            <a:off x="7650242" y="5096113"/>
            <a:ext cx="6048256" cy="128873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3350"/>
              </a:lnSpc>
              <a:buNone/>
            </a:pPr>
            <a:r>
              <a:rPr lang="en-US" sz="210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Leveraging advanced machine learning algorithms to analyze transaction data and detect suspicious patterns and create a web app so the user can interact with ML model easily.</a:t>
            </a:r>
            <a:endParaRPr lang="en-US" sz="2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78750" y="596384"/>
            <a:ext cx="3419713" cy="42743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3350"/>
              </a:lnSpc>
              <a:buNone/>
            </a:pPr>
            <a:r>
              <a:rPr lang="en-US" sz="2650" b="1" dirty="0">
                <a:solidFill>
                  <a:srgbClr val="282824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Project Workflow</a:t>
            </a:r>
            <a:endParaRPr lang="en-US" sz="2650" dirty="0"/>
          </a:p>
        </p:txBody>
      </p:sp>
      <p:sp>
        <p:nvSpPr>
          <p:cNvPr id="3" name="Shape 1"/>
          <p:cNvSpPr/>
          <p:nvPr/>
        </p:nvSpPr>
        <p:spPr>
          <a:xfrm>
            <a:off x="676275" y="1297305"/>
            <a:ext cx="15240" cy="6335792"/>
          </a:xfrm>
          <a:prstGeom prst="roundRect">
            <a:avLst>
              <a:gd name="adj" fmla="val 134635"/>
            </a:avLst>
          </a:prstGeom>
          <a:solidFill>
            <a:srgbClr val="CBC5B8"/>
          </a:solidFill>
        </p:spPr>
      </p:sp>
      <p:sp>
        <p:nvSpPr>
          <p:cNvPr id="4" name="Shape 2"/>
          <p:cNvSpPr/>
          <p:nvPr/>
        </p:nvSpPr>
        <p:spPr>
          <a:xfrm>
            <a:off x="822484" y="1597343"/>
            <a:ext cx="478750" cy="15240"/>
          </a:xfrm>
          <a:prstGeom prst="roundRect">
            <a:avLst>
              <a:gd name="adj" fmla="val 134635"/>
            </a:avLst>
          </a:prstGeom>
          <a:solidFill>
            <a:srgbClr val="CBC5B8"/>
          </a:solidFill>
        </p:spPr>
      </p:sp>
      <p:sp>
        <p:nvSpPr>
          <p:cNvPr id="5" name="Shape 3"/>
          <p:cNvSpPr/>
          <p:nvPr/>
        </p:nvSpPr>
        <p:spPr>
          <a:xfrm>
            <a:off x="530066" y="1451134"/>
            <a:ext cx="307658" cy="307658"/>
          </a:xfrm>
          <a:prstGeom prst="roundRect">
            <a:avLst>
              <a:gd name="adj" fmla="val 6669"/>
            </a:avLst>
          </a:prstGeom>
          <a:solidFill>
            <a:srgbClr val="E5DFD2"/>
          </a:solidFill>
        </p:spPr>
      </p:sp>
      <p:sp>
        <p:nvSpPr>
          <p:cNvPr id="6" name="Text 4"/>
          <p:cNvSpPr/>
          <p:nvPr/>
        </p:nvSpPr>
        <p:spPr>
          <a:xfrm>
            <a:off x="624364" y="1502331"/>
            <a:ext cx="118943" cy="20514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60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1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1436132" y="1433989"/>
            <a:ext cx="1709857" cy="21371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30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Environment Setup</a:t>
            </a:r>
            <a:endParaRPr lang="en-US" sz="1300" dirty="0"/>
          </a:p>
        </p:txBody>
      </p:sp>
      <p:sp>
        <p:nvSpPr>
          <p:cNvPr id="8" name="Text 6"/>
          <p:cNvSpPr/>
          <p:nvPr/>
        </p:nvSpPr>
        <p:spPr>
          <a:xfrm>
            <a:off x="1436132" y="1729740"/>
            <a:ext cx="12715518" cy="21883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05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Setting up the necessary software and libraries for the project, including Python, MySQL, Docker, Scikit-learn, Pytest, and Git/GitHub.</a:t>
            </a:r>
            <a:endParaRPr lang="en-US" sz="1050" dirty="0"/>
          </a:p>
        </p:txBody>
      </p:sp>
      <p:sp>
        <p:nvSpPr>
          <p:cNvPr id="9" name="Shape 7"/>
          <p:cNvSpPr/>
          <p:nvPr/>
        </p:nvSpPr>
        <p:spPr>
          <a:xfrm>
            <a:off x="822484" y="2521982"/>
            <a:ext cx="478750" cy="15240"/>
          </a:xfrm>
          <a:prstGeom prst="roundRect">
            <a:avLst>
              <a:gd name="adj" fmla="val 134635"/>
            </a:avLst>
          </a:prstGeom>
          <a:solidFill>
            <a:srgbClr val="CBC5B8"/>
          </a:solidFill>
        </p:spPr>
      </p:sp>
      <p:sp>
        <p:nvSpPr>
          <p:cNvPr id="10" name="Shape 8"/>
          <p:cNvSpPr/>
          <p:nvPr/>
        </p:nvSpPr>
        <p:spPr>
          <a:xfrm>
            <a:off x="530066" y="2375773"/>
            <a:ext cx="307658" cy="307658"/>
          </a:xfrm>
          <a:prstGeom prst="roundRect">
            <a:avLst>
              <a:gd name="adj" fmla="val 6669"/>
            </a:avLst>
          </a:prstGeom>
          <a:solidFill>
            <a:srgbClr val="E5DFD2"/>
          </a:solidFill>
        </p:spPr>
      </p:sp>
      <p:sp>
        <p:nvSpPr>
          <p:cNvPr id="11" name="Text 9"/>
          <p:cNvSpPr/>
          <p:nvPr/>
        </p:nvSpPr>
        <p:spPr>
          <a:xfrm>
            <a:off x="624364" y="2426970"/>
            <a:ext cx="118943" cy="20514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60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2</a:t>
            </a:r>
            <a:endParaRPr lang="en-US" sz="1600" dirty="0"/>
          </a:p>
        </p:txBody>
      </p:sp>
      <p:sp>
        <p:nvSpPr>
          <p:cNvPr id="12" name="Text 10"/>
          <p:cNvSpPr/>
          <p:nvPr/>
        </p:nvSpPr>
        <p:spPr>
          <a:xfrm>
            <a:off x="1436132" y="2358628"/>
            <a:ext cx="2475905" cy="21371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30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Version Control with Git/GitHub</a:t>
            </a:r>
            <a:endParaRPr lang="en-US" sz="1300" dirty="0"/>
          </a:p>
        </p:txBody>
      </p:sp>
      <p:sp>
        <p:nvSpPr>
          <p:cNvPr id="13" name="Text 11"/>
          <p:cNvSpPr/>
          <p:nvPr/>
        </p:nvSpPr>
        <p:spPr>
          <a:xfrm>
            <a:off x="1436132" y="2654379"/>
            <a:ext cx="12715518" cy="21883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05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Utilizing Git for version control and GitHub for collaborative code management, ensuring efficient tracking of changes and code sharing among team members.</a:t>
            </a:r>
            <a:endParaRPr lang="en-US" sz="1050" dirty="0"/>
          </a:p>
        </p:txBody>
      </p:sp>
      <p:sp>
        <p:nvSpPr>
          <p:cNvPr id="14" name="Shape 12"/>
          <p:cNvSpPr/>
          <p:nvPr/>
        </p:nvSpPr>
        <p:spPr>
          <a:xfrm>
            <a:off x="822484" y="3446621"/>
            <a:ext cx="478750" cy="15240"/>
          </a:xfrm>
          <a:prstGeom prst="roundRect">
            <a:avLst>
              <a:gd name="adj" fmla="val 134635"/>
            </a:avLst>
          </a:prstGeom>
          <a:solidFill>
            <a:srgbClr val="CBC5B8"/>
          </a:solidFill>
        </p:spPr>
      </p:sp>
      <p:sp>
        <p:nvSpPr>
          <p:cNvPr id="15" name="Shape 13"/>
          <p:cNvSpPr/>
          <p:nvPr/>
        </p:nvSpPr>
        <p:spPr>
          <a:xfrm>
            <a:off x="530066" y="3300412"/>
            <a:ext cx="307658" cy="307658"/>
          </a:xfrm>
          <a:prstGeom prst="roundRect">
            <a:avLst>
              <a:gd name="adj" fmla="val 6669"/>
            </a:avLst>
          </a:prstGeom>
          <a:solidFill>
            <a:srgbClr val="E5DFD2"/>
          </a:solidFill>
        </p:spPr>
      </p:sp>
      <p:sp>
        <p:nvSpPr>
          <p:cNvPr id="16" name="Text 14"/>
          <p:cNvSpPr/>
          <p:nvPr/>
        </p:nvSpPr>
        <p:spPr>
          <a:xfrm>
            <a:off x="624364" y="3351609"/>
            <a:ext cx="118943" cy="20514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60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3</a:t>
            </a:r>
            <a:endParaRPr lang="en-US" sz="1600" dirty="0"/>
          </a:p>
        </p:txBody>
      </p:sp>
      <p:sp>
        <p:nvSpPr>
          <p:cNvPr id="17" name="Text 15"/>
          <p:cNvSpPr/>
          <p:nvPr/>
        </p:nvSpPr>
        <p:spPr>
          <a:xfrm>
            <a:off x="1436132" y="3283268"/>
            <a:ext cx="2320766" cy="21371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30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Database Integration (MySQL)</a:t>
            </a:r>
            <a:endParaRPr lang="en-US" sz="1300" dirty="0"/>
          </a:p>
        </p:txBody>
      </p:sp>
      <p:sp>
        <p:nvSpPr>
          <p:cNvPr id="18" name="Text 16"/>
          <p:cNvSpPr/>
          <p:nvPr/>
        </p:nvSpPr>
        <p:spPr>
          <a:xfrm>
            <a:off x="1436132" y="3579019"/>
            <a:ext cx="12715518" cy="21883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05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Integrating MySQL for database management, storing and retrieving transaction data for analysis and model training.</a:t>
            </a:r>
            <a:endParaRPr lang="en-US" sz="1050" dirty="0"/>
          </a:p>
        </p:txBody>
      </p:sp>
      <p:sp>
        <p:nvSpPr>
          <p:cNvPr id="19" name="Shape 17"/>
          <p:cNvSpPr/>
          <p:nvPr/>
        </p:nvSpPr>
        <p:spPr>
          <a:xfrm>
            <a:off x="822484" y="4371261"/>
            <a:ext cx="478750" cy="15240"/>
          </a:xfrm>
          <a:prstGeom prst="roundRect">
            <a:avLst>
              <a:gd name="adj" fmla="val 134635"/>
            </a:avLst>
          </a:prstGeom>
          <a:solidFill>
            <a:srgbClr val="CBC5B8"/>
          </a:solidFill>
        </p:spPr>
      </p:sp>
      <p:sp>
        <p:nvSpPr>
          <p:cNvPr id="20" name="Shape 18"/>
          <p:cNvSpPr/>
          <p:nvPr/>
        </p:nvSpPr>
        <p:spPr>
          <a:xfrm>
            <a:off x="530066" y="4225052"/>
            <a:ext cx="307658" cy="307658"/>
          </a:xfrm>
          <a:prstGeom prst="roundRect">
            <a:avLst>
              <a:gd name="adj" fmla="val 6669"/>
            </a:avLst>
          </a:prstGeom>
          <a:solidFill>
            <a:srgbClr val="E5DFD2"/>
          </a:solidFill>
        </p:spPr>
      </p:sp>
      <p:sp>
        <p:nvSpPr>
          <p:cNvPr id="21" name="Text 19"/>
          <p:cNvSpPr/>
          <p:nvPr/>
        </p:nvSpPr>
        <p:spPr>
          <a:xfrm>
            <a:off x="624364" y="4276249"/>
            <a:ext cx="118943" cy="20514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60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4</a:t>
            </a:r>
            <a:endParaRPr lang="en-US" sz="1600" dirty="0"/>
          </a:p>
        </p:txBody>
      </p:sp>
      <p:sp>
        <p:nvSpPr>
          <p:cNvPr id="22" name="Text 20"/>
          <p:cNvSpPr/>
          <p:nvPr/>
        </p:nvSpPr>
        <p:spPr>
          <a:xfrm>
            <a:off x="1436132" y="4207907"/>
            <a:ext cx="3143012" cy="21371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30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Model Development (Various ML models)</a:t>
            </a:r>
            <a:endParaRPr lang="en-US" sz="1300" dirty="0"/>
          </a:p>
        </p:txBody>
      </p:sp>
      <p:sp>
        <p:nvSpPr>
          <p:cNvPr id="23" name="Text 21"/>
          <p:cNvSpPr/>
          <p:nvPr/>
        </p:nvSpPr>
        <p:spPr>
          <a:xfrm>
            <a:off x="1436132" y="4503658"/>
            <a:ext cx="12715518" cy="21883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05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Developing and evaluating various machine learning models, including logistic regression, random forest, naive Bayes, KNN, SVM, and decision tree, to identify the most effective model for fraud detection.</a:t>
            </a:r>
            <a:endParaRPr lang="en-US" sz="1050" dirty="0"/>
          </a:p>
        </p:txBody>
      </p:sp>
      <p:sp>
        <p:nvSpPr>
          <p:cNvPr id="24" name="Shape 22"/>
          <p:cNvSpPr/>
          <p:nvPr/>
        </p:nvSpPr>
        <p:spPr>
          <a:xfrm>
            <a:off x="822484" y="5295900"/>
            <a:ext cx="478750" cy="15240"/>
          </a:xfrm>
          <a:prstGeom prst="roundRect">
            <a:avLst>
              <a:gd name="adj" fmla="val 134635"/>
            </a:avLst>
          </a:prstGeom>
          <a:solidFill>
            <a:srgbClr val="CBC5B8"/>
          </a:solidFill>
        </p:spPr>
      </p:sp>
      <p:sp>
        <p:nvSpPr>
          <p:cNvPr id="25" name="Shape 23"/>
          <p:cNvSpPr/>
          <p:nvPr/>
        </p:nvSpPr>
        <p:spPr>
          <a:xfrm>
            <a:off x="530066" y="5149691"/>
            <a:ext cx="307658" cy="307658"/>
          </a:xfrm>
          <a:prstGeom prst="roundRect">
            <a:avLst>
              <a:gd name="adj" fmla="val 6669"/>
            </a:avLst>
          </a:prstGeom>
          <a:solidFill>
            <a:srgbClr val="E5DFD2"/>
          </a:solidFill>
        </p:spPr>
      </p:sp>
      <p:sp>
        <p:nvSpPr>
          <p:cNvPr id="26" name="Text 24"/>
          <p:cNvSpPr/>
          <p:nvPr/>
        </p:nvSpPr>
        <p:spPr>
          <a:xfrm>
            <a:off x="624364" y="5200888"/>
            <a:ext cx="118943" cy="20514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60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5</a:t>
            </a:r>
            <a:endParaRPr lang="en-US" sz="1600" dirty="0"/>
          </a:p>
        </p:txBody>
      </p:sp>
      <p:sp>
        <p:nvSpPr>
          <p:cNvPr id="27" name="Text 25"/>
          <p:cNvSpPr/>
          <p:nvPr/>
        </p:nvSpPr>
        <p:spPr>
          <a:xfrm>
            <a:off x="1436132" y="5132546"/>
            <a:ext cx="1709857" cy="21371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30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Testing (Using Pytest)</a:t>
            </a:r>
            <a:endParaRPr lang="en-US" sz="1300" dirty="0"/>
          </a:p>
        </p:txBody>
      </p:sp>
      <p:sp>
        <p:nvSpPr>
          <p:cNvPr id="28" name="Text 26"/>
          <p:cNvSpPr/>
          <p:nvPr/>
        </p:nvSpPr>
        <p:spPr>
          <a:xfrm>
            <a:off x="1436132" y="5428298"/>
            <a:ext cx="12715518" cy="21883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05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Thorough testing of the developed models and system using Pytest to ensure accuracy, reliability, and robustness.</a:t>
            </a:r>
            <a:endParaRPr lang="en-US" sz="1050" dirty="0"/>
          </a:p>
        </p:txBody>
      </p:sp>
      <p:sp>
        <p:nvSpPr>
          <p:cNvPr id="29" name="Shape 27"/>
          <p:cNvSpPr/>
          <p:nvPr/>
        </p:nvSpPr>
        <p:spPr>
          <a:xfrm>
            <a:off x="822484" y="6220539"/>
            <a:ext cx="478750" cy="15240"/>
          </a:xfrm>
          <a:prstGeom prst="roundRect">
            <a:avLst>
              <a:gd name="adj" fmla="val 134635"/>
            </a:avLst>
          </a:prstGeom>
          <a:solidFill>
            <a:srgbClr val="CBC5B8"/>
          </a:solidFill>
        </p:spPr>
      </p:sp>
      <p:sp>
        <p:nvSpPr>
          <p:cNvPr id="30" name="Shape 28"/>
          <p:cNvSpPr/>
          <p:nvPr/>
        </p:nvSpPr>
        <p:spPr>
          <a:xfrm>
            <a:off x="530066" y="6074331"/>
            <a:ext cx="307658" cy="307658"/>
          </a:xfrm>
          <a:prstGeom prst="roundRect">
            <a:avLst>
              <a:gd name="adj" fmla="val 6669"/>
            </a:avLst>
          </a:prstGeom>
          <a:solidFill>
            <a:srgbClr val="E5DFD2"/>
          </a:solidFill>
        </p:spPr>
      </p:sp>
      <p:sp>
        <p:nvSpPr>
          <p:cNvPr id="31" name="Text 29"/>
          <p:cNvSpPr/>
          <p:nvPr/>
        </p:nvSpPr>
        <p:spPr>
          <a:xfrm>
            <a:off x="624364" y="6125527"/>
            <a:ext cx="118943" cy="20514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60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6</a:t>
            </a:r>
            <a:endParaRPr lang="en-US" sz="1600" dirty="0"/>
          </a:p>
        </p:txBody>
      </p:sp>
      <p:sp>
        <p:nvSpPr>
          <p:cNvPr id="32" name="Text 30"/>
          <p:cNvSpPr/>
          <p:nvPr/>
        </p:nvSpPr>
        <p:spPr>
          <a:xfrm>
            <a:off x="1436132" y="6057186"/>
            <a:ext cx="1983700" cy="21371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30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Containerization (Docker)</a:t>
            </a:r>
            <a:endParaRPr lang="en-US" sz="1300" dirty="0"/>
          </a:p>
        </p:txBody>
      </p:sp>
      <p:sp>
        <p:nvSpPr>
          <p:cNvPr id="33" name="Text 31"/>
          <p:cNvSpPr/>
          <p:nvPr/>
        </p:nvSpPr>
        <p:spPr>
          <a:xfrm>
            <a:off x="1436132" y="6352937"/>
            <a:ext cx="12715518" cy="21883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05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Containerizing the application using Docker for efficient deployment and portability, ensuring consistent execution across different environments.</a:t>
            </a:r>
            <a:endParaRPr lang="en-US" sz="1050" dirty="0"/>
          </a:p>
        </p:txBody>
      </p:sp>
      <p:sp>
        <p:nvSpPr>
          <p:cNvPr id="34" name="Shape 32"/>
          <p:cNvSpPr/>
          <p:nvPr/>
        </p:nvSpPr>
        <p:spPr>
          <a:xfrm>
            <a:off x="822484" y="7145179"/>
            <a:ext cx="478750" cy="15240"/>
          </a:xfrm>
          <a:prstGeom prst="roundRect">
            <a:avLst>
              <a:gd name="adj" fmla="val 134635"/>
            </a:avLst>
          </a:prstGeom>
          <a:solidFill>
            <a:srgbClr val="CBC5B8"/>
          </a:solidFill>
        </p:spPr>
      </p:sp>
      <p:sp>
        <p:nvSpPr>
          <p:cNvPr id="35" name="Shape 33"/>
          <p:cNvSpPr/>
          <p:nvPr/>
        </p:nvSpPr>
        <p:spPr>
          <a:xfrm>
            <a:off x="530066" y="6998970"/>
            <a:ext cx="307658" cy="307658"/>
          </a:xfrm>
          <a:prstGeom prst="roundRect">
            <a:avLst>
              <a:gd name="adj" fmla="val 6669"/>
            </a:avLst>
          </a:prstGeom>
          <a:solidFill>
            <a:srgbClr val="E5DFD2"/>
          </a:solidFill>
        </p:spPr>
      </p:sp>
      <p:sp>
        <p:nvSpPr>
          <p:cNvPr id="36" name="Text 34"/>
          <p:cNvSpPr/>
          <p:nvPr/>
        </p:nvSpPr>
        <p:spPr>
          <a:xfrm>
            <a:off x="624364" y="7050167"/>
            <a:ext cx="118943" cy="20514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60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7</a:t>
            </a:r>
            <a:endParaRPr lang="en-US" sz="1600" dirty="0"/>
          </a:p>
        </p:txBody>
      </p:sp>
      <p:sp>
        <p:nvSpPr>
          <p:cNvPr id="37" name="Text 35"/>
          <p:cNvSpPr/>
          <p:nvPr/>
        </p:nvSpPr>
        <p:spPr>
          <a:xfrm>
            <a:off x="1436132" y="6981825"/>
            <a:ext cx="1709857" cy="21371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30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UI Representation</a:t>
            </a:r>
            <a:endParaRPr lang="en-US" sz="1300" dirty="0"/>
          </a:p>
        </p:txBody>
      </p:sp>
      <p:sp>
        <p:nvSpPr>
          <p:cNvPr id="38" name="Text 36"/>
          <p:cNvSpPr/>
          <p:nvPr/>
        </p:nvSpPr>
        <p:spPr>
          <a:xfrm>
            <a:off x="1436132" y="7277576"/>
            <a:ext cx="12715518" cy="21883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05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Developing a user-friendly interface for visualizing the results of the fraud detection system, providing insights and actionable information to users.</a:t>
            </a:r>
            <a:endParaRPr lang="en-US" sz="10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C7C9051B-430C-3720-8D7B-64FC7086D1A5}"/>
              </a:ext>
            </a:extLst>
          </p:cNvPr>
          <p:cNvSpPr/>
          <p:nvPr/>
        </p:nvSpPr>
        <p:spPr>
          <a:xfrm>
            <a:off x="10085642" y="2174099"/>
            <a:ext cx="2791175" cy="406667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solidFill>
              <a:schemeClr val="tx1"/>
            </a:solidFill>
            <a:prstDash val="lgDashDot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08B489-1093-B8F6-E236-E3373317C4FA}"/>
              </a:ext>
            </a:extLst>
          </p:cNvPr>
          <p:cNvSpPr txBox="1"/>
          <p:nvPr/>
        </p:nvSpPr>
        <p:spPr>
          <a:xfrm>
            <a:off x="4919869" y="256996"/>
            <a:ext cx="3816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PROJECT WORKFLOW</a:t>
            </a:r>
            <a:endParaRPr lang="en-IN" sz="3200" dirty="0"/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EADC4DB9-60FE-CF58-30C5-2757597074D9}"/>
              </a:ext>
            </a:extLst>
          </p:cNvPr>
          <p:cNvSpPr/>
          <p:nvPr/>
        </p:nvSpPr>
        <p:spPr>
          <a:xfrm>
            <a:off x="492592" y="2402128"/>
            <a:ext cx="1252331" cy="1948069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Dataset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94B837D-4472-CEBE-EBD4-74840277E11A}"/>
              </a:ext>
            </a:extLst>
          </p:cNvPr>
          <p:cNvSpPr/>
          <p:nvPr/>
        </p:nvSpPr>
        <p:spPr>
          <a:xfrm>
            <a:off x="3180967" y="2815256"/>
            <a:ext cx="2464903" cy="1152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Preprocessing (Feature Selection, Scaling, </a:t>
            </a:r>
            <a:r>
              <a:rPr lang="en-US" dirty="0" err="1"/>
              <a:t>etc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891D41F-8884-CB4F-1D8C-3910B574AA84}"/>
              </a:ext>
            </a:extLst>
          </p:cNvPr>
          <p:cNvSpPr/>
          <p:nvPr/>
        </p:nvSpPr>
        <p:spPr>
          <a:xfrm>
            <a:off x="7176053" y="1914602"/>
            <a:ext cx="2047459" cy="7752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Under - Sampling</a:t>
            </a:r>
            <a:endParaRPr lang="en-IN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B2B4AD74-65E6-E3D5-EC07-295F1020800D}"/>
              </a:ext>
            </a:extLst>
          </p:cNvPr>
          <p:cNvSpPr/>
          <p:nvPr/>
        </p:nvSpPr>
        <p:spPr>
          <a:xfrm rot="19783090">
            <a:off x="5662371" y="2225465"/>
            <a:ext cx="1324822" cy="584775"/>
          </a:xfrm>
          <a:prstGeom prst="rightArrow">
            <a:avLst>
              <a:gd name="adj1" fmla="val 27974"/>
              <a:gd name="adj2" fmla="val 5394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819C3F5-C6A6-B9C9-7F2F-CF2F66DCC95E}"/>
              </a:ext>
            </a:extLst>
          </p:cNvPr>
          <p:cNvSpPr/>
          <p:nvPr/>
        </p:nvSpPr>
        <p:spPr>
          <a:xfrm rot="1378268">
            <a:off x="5859850" y="3914416"/>
            <a:ext cx="1324822" cy="584775"/>
          </a:xfrm>
          <a:prstGeom prst="rightArrow">
            <a:avLst>
              <a:gd name="adj1" fmla="val 27974"/>
              <a:gd name="adj2" fmla="val 5394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EEC33BF-125D-DBA2-6FCB-FBFA51192701}"/>
              </a:ext>
            </a:extLst>
          </p:cNvPr>
          <p:cNvSpPr/>
          <p:nvPr/>
        </p:nvSpPr>
        <p:spPr>
          <a:xfrm>
            <a:off x="7176054" y="4250741"/>
            <a:ext cx="2047459" cy="7752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Over - Sampling</a:t>
            </a:r>
            <a:endParaRPr lang="en-IN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E9B1C34-10BC-938F-E6D5-44EC2C40EB91}"/>
              </a:ext>
            </a:extLst>
          </p:cNvPr>
          <p:cNvSpPr/>
          <p:nvPr/>
        </p:nvSpPr>
        <p:spPr>
          <a:xfrm rot="1387315">
            <a:off x="9360780" y="2167971"/>
            <a:ext cx="1324822" cy="584775"/>
          </a:xfrm>
          <a:prstGeom prst="rightArrow">
            <a:avLst>
              <a:gd name="adj1" fmla="val 27974"/>
              <a:gd name="adj2" fmla="val 5394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5E40C21-B33B-7C1D-179F-38592D5B8059}"/>
              </a:ext>
            </a:extLst>
          </p:cNvPr>
          <p:cNvSpPr/>
          <p:nvPr/>
        </p:nvSpPr>
        <p:spPr>
          <a:xfrm rot="19783090">
            <a:off x="9356230" y="3973212"/>
            <a:ext cx="1324822" cy="584775"/>
          </a:xfrm>
          <a:prstGeom prst="rightArrow">
            <a:avLst>
              <a:gd name="adj1" fmla="val 27974"/>
              <a:gd name="adj2" fmla="val 5394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23F9869-A23A-DB5A-6874-30DAD84F27F7}"/>
              </a:ext>
            </a:extLst>
          </p:cNvPr>
          <p:cNvSpPr/>
          <p:nvPr/>
        </p:nvSpPr>
        <p:spPr>
          <a:xfrm>
            <a:off x="10388232" y="2870617"/>
            <a:ext cx="2122402" cy="91629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Machine Learning Model</a:t>
            </a:r>
            <a:endParaRPr lang="en-IN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D7167DB7-7324-BEFB-27C5-61202122A292}"/>
              </a:ext>
            </a:extLst>
          </p:cNvPr>
          <p:cNvSpPr/>
          <p:nvPr/>
        </p:nvSpPr>
        <p:spPr>
          <a:xfrm rot="5400000">
            <a:off x="10991285" y="4172046"/>
            <a:ext cx="916294" cy="584775"/>
          </a:xfrm>
          <a:prstGeom prst="rightArrow">
            <a:avLst>
              <a:gd name="adj1" fmla="val 27974"/>
              <a:gd name="adj2" fmla="val 5394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DCD121F-0C1D-736E-F8D0-998F46D8C1E5}"/>
              </a:ext>
            </a:extLst>
          </p:cNvPr>
          <p:cNvSpPr/>
          <p:nvPr/>
        </p:nvSpPr>
        <p:spPr>
          <a:xfrm>
            <a:off x="1820584" y="3104368"/>
            <a:ext cx="1235922" cy="574716"/>
          </a:xfrm>
          <a:prstGeom prst="rightArrow">
            <a:avLst>
              <a:gd name="adj1" fmla="val 27974"/>
              <a:gd name="adj2" fmla="val 5394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FFF6E14-8D25-F0CA-9BA1-A59C8515CF93}"/>
              </a:ext>
            </a:extLst>
          </p:cNvPr>
          <p:cNvSpPr/>
          <p:nvPr/>
        </p:nvSpPr>
        <p:spPr>
          <a:xfrm>
            <a:off x="10388232" y="5050035"/>
            <a:ext cx="2122402" cy="91629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Deployed </a:t>
            </a:r>
            <a:r>
              <a:rPr lang="en-US" dirty="0" err="1"/>
              <a:t>Streamlit</a:t>
            </a:r>
            <a:r>
              <a:rPr lang="en-US" dirty="0"/>
              <a:t> Webapp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5980FE-E497-3DA1-9DE8-E7D8E947D449}"/>
              </a:ext>
            </a:extLst>
          </p:cNvPr>
          <p:cNvSpPr txBox="1"/>
          <p:nvPr/>
        </p:nvSpPr>
        <p:spPr>
          <a:xfrm>
            <a:off x="10934348" y="6445770"/>
            <a:ext cx="839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</a:t>
            </a:r>
          </a:p>
          <a:p>
            <a:endParaRPr lang="en-IN" dirty="0"/>
          </a:p>
        </p:txBody>
      </p:sp>
      <p:pic>
        <p:nvPicPr>
          <p:cNvPr id="2052" name="Picture 4" descr="What is Docker? - Viking Software A/S">
            <a:extLst>
              <a:ext uri="{FF2B5EF4-FFF2-40B4-BE49-F238E27FC236}">
                <a16:creationId xmlns:a16="http://schemas.microsoft.com/office/drawing/2014/main" id="{C30AAF72-2A5E-481B-7C70-FA6C8E054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1970" y="6452334"/>
            <a:ext cx="1078518" cy="1078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A1581CE-D65B-10A8-B8FC-A8782BB2B717}"/>
              </a:ext>
            </a:extLst>
          </p:cNvPr>
          <p:cNvSpPr/>
          <p:nvPr/>
        </p:nvSpPr>
        <p:spPr>
          <a:xfrm>
            <a:off x="139148" y="1240758"/>
            <a:ext cx="13378069" cy="6472007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lgDashDot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ACEA1A-056D-268E-13DB-75EE32A5E91B}"/>
              </a:ext>
            </a:extLst>
          </p:cNvPr>
          <p:cNvSpPr txBox="1"/>
          <p:nvPr/>
        </p:nvSpPr>
        <p:spPr>
          <a:xfrm>
            <a:off x="12020488" y="841771"/>
            <a:ext cx="2196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GIT Version Control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58975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39522" y="1903333"/>
            <a:ext cx="6841569" cy="83891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6600"/>
              </a:lnSpc>
              <a:buNone/>
            </a:pPr>
            <a:r>
              <a:rPr lang="en-US" sz="5250" b="1" dirty="0">
                <a:solidFill>
                  <a:srgbClr val="282824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Tools and Technologies</a:t>
            </a:r>
            <a:endParaRPr lang="en-US" sz="5250" dirty="0"/>
          </a:p>
        </p:txBody>
      </p:sp>
      <p:sp>
        <p:nvSpPr>
          <p:cNvPr id="3" name="Text 1"/>
          <p:cNvSpPr/>
          <p:nvPr/>
        </p:nvSpPr>
        <p:spPr>
          <a:xfrm>
            <a:off x="1368862" y="3279100"/>
            <a:ext cx="12322016" cy="42957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350"/>
              </a:lnSpc>
              <a:buSzPct val="100000"/>
              <a:buChar char="•"/>
            </a:pPr>
            <a:r>
              <a:rPr lang="en-US" sz="210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Python (pandas for data manipulation)</a:t>
            </a:r>
            <a:endParaRPr lang="en-US" sz="2100" dirty="0"/>
          </a:p>
        </p:txBody>
      </p:sp>
      <p:sp>
        <p:nvSpPr>
          <p:cNvPr id="4" name="Text 2"/>
          <p:cNvSpPr/>
          <p:nvPr/>
        </p:nvSpPr>
        <p:spPr>
          <a:xfrm>
            <a:off x="1368862" y="3802618"/>
            <a:ext cx="12322016" cy="42957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350"/>
              </a:lnSpc>
              <a:buSzPct val="100000"/>
              <a:buChar char="•"/>
            </a:pPr>
            <a:r>
              <a:rPr lang="en-US" sz="210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MySQL (for database management)</a:t>
            </a:r>
            <a:endParaRPr lang="en-US" sz="2100" dirty="0"/>
          </a:p>
        </p:txBody>
      </p:sp>
      <p:sp>
        <p:nvSpPr>
          <p:cNvPr id="5" name="Text 3"/>
          <p:cNvSpPr/>
          <p:nvPr/>
        </p:nvSpPr>
        <p:spPr>
          <a:xfrm>
            <a:off x="1368862" y="4326136"/>
            <a:ext cx="12322016" cy="42957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350"/>
              </a:lnSpc>
              <a:buSzPct val="100000"/>
              <a:buChar char="•"/>
            </a:pPr>
            <a:r>
              <a:rPr lang="en-US" sz="210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Docker (for containerization)</a:t>
            </a:r>
            <a:endParaRPr lang="en-US" sz="2100" dirty="0"/>
          </a:p>
        </p:txBody>
      </p:sp>
      <p:sp>
        <p:nvSpPr>
          <p:cNvPr id="6" name="Text 4"/>
          <p:cNvSpPr/>
          <p:nvPr/>
        </p:nvSpPr>
        <p:spPr>
          <a:xfrm>
            <a:off x="1368862" y="4849654"/>
            <a:ext cx="12322016" cy="42957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350"/>
              </a:lnSpc>
              <a:buSzPct val="100000"/>
              <a:buChar char="•"/>
            </a:pPr>
            <a:r>
              <a:rPr lang="en-US" sz="210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Scikit-learn (for machine learning models)</a:t>
            </a:r>
            <a:endParaRPr lang="en-US" sz="2100" dirty="0"/>
          </a:p>
        </p:txBody>
      </p:sp>
      <p:sp>
        <p:nvSpPr>
          <p:cNvPr id="7" name="Text 5"/>
          <p:cNvSpPr/>
          <p:nvPr/>
        </p:nvSpPr>
        <p:spPr>
          <a:xfrm>
            <a:off x="1368862" y="5373172"/>
            <a:ext cx="12322016" cy="42957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350"/>
              </a:lnSpc>
              <a:buSzPct val="100000"/>
              <a:buChar char="•"/>
            </a:pPr>
            <a:r>
              <a:rPr lang="en-US" sz="210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Pytest (for testing)</a:t>
            </a:r>
            <a:endParaRPr lang="en-US" sz="2100" dirty="0"/>
          </a:p>
        </p:txBody>
      </p:sp>
      <p:sp>
        <p:nvSpPr>
          <p:cNvPr id="8" name="Text 6"/>
          <p:cNvSpPr/>
          <p:nvPr/>
        </p:nvSpPr>
        <p:spPr>
          <a:xfrm>
            <a:off x="1368862" y="5896689"/>
            <a:ext cx="12322016" cy="42957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350"/>
              </a:lnSpc>
              <a:buSzPct val="100000"/>
              <a:buChar char="•"/>
            </a:pPr>
            <a:r>
              <a:rPr lang="en-US" sz="210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Git/GitHub (for version control)</a:t>
            </a:r>
          </a:p>
          <a:p>
            <a:pPr algn="l">
              <a:lnSpc>
                <a:spcPts val="3350"/>
              </a:lnSpc>
              <a:buSzPct val="100000"/>
            </a:pPr>
            <a:endParaRPr lang="en-US" sz="210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DD1F26A0-A2E1-6F07-8C57-2EAE32C3F82F}"/>
              </a:ext>
            </a:extLst>
          </p:cNvPr>
          <p:cNvSpPr/>
          <p:nvPr/>
        </p:nvSpPr>
        <p:spPr>
          <a:xfrm>
            <a:off x="1368862" y="6420206"/>
            <a:ext cx="12322016" cy="42957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350"/>
              </a:lnSpc>
              <a:buSzPct val="100000"/>
              <a:buChar char="•"/>
            </a:pPr>
            <a:r>
              <a:rPr lang="en-US" sz="2100" dirty="0" err="1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Streamlit</a:t>
            </a:r>
            <a:r>
              <a:rPr lang="en-US" sz="210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 (for UI)</a:t>
            </a:r>
          </a:p>
          <a:p>
            <a:pPr algn="l">
              <a:lnSpc>
                <a:spcPts val="3350"/>
              </a:lnSpc>
              <a:buSzPct val="100000"/>
            </a:pPr>
            <a:endParaRPr lang="en-US" sz="21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39522" y="2041088"/>
            <a:ext cx="6711077" cy="83891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6600"/>
              </a:lnSpc>
              <a:buNone/>
            </a:pPr>
            <a:r>
              <a:rPr lang="en-US" sz="5250" b="1" dirty="0">
                <a:solidFill>
                  <a:srgbClr val="282824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Dataset Used</a:t>
            </a:r>
            <a:endParaRPr lang="en-US" sz="5250" dirty="0"/>
          </a:p>
        </p:txBody>
      </p:sp>
      <p:sp>
        <p:nvSpPr>
          <p:cNvPr id="3" name="Text 1"/>
          <p:cNvSpPr/>
          <p:nvPr/>
        </p:nvSpPr>
        <p:spPr>
          <a:xfrm>
            <a:off x="939522" y="3551039"/>
            <a:ext cx="6048256" cy="8386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3300"/>
              </a:lnSpc>
              <a:buNone/>
            </a:pPr>
            <a:r>
              <a:rPr lang="en-US" sz="2600" b="1" dirty="0">
                <a:solidFill>
                  <a:srgbClr val="282824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Credit card fraud detection datasets (creditcard.csv)</a:t>
            </a:r>
            <a:endParaRPr lang="en-US" sz="2600" dirty="0"/>
          </a:p>
        </p:txBody>
      </p:sp>
      <p:sp>
        <p:nvSpPr>
          <p:cNvPr id="4" name="Text 2"/>
          <p:cNvSpPr/>
          <p:nvPr/>
        </p:nvSpPr>
        <p:spPr>
          <a:xfrm>
            <a:off x="939522" y="4658082"/>
            <a:ext cx="6048256" cy="85915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3350"/>
              </a:lnSpc>
              <a:buNone/>
            </a:pPr>
            <a:r>
              <a:rPr lang="en-US" sz="210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The project utilized credit card fraud detection datasets, specifically the "creditcard.csv" file.</a:t>
            </a:r>
            <a:endParaRPr lang="en-US" sz="2100" dirty="0"/>
          </a:p>
        </p:txBody>
      </p:sp>
      <p:sp>
        <p:nvSpPr>
          <p:cNvPr id="5" name="Text 3"/>
          <p:cNvSpPr/>
          <p:nvPr/>
        </p:nvSpPr>
        <p:spPr>
          <a:xfrm>
            <a:off x="7650242" y="3551039"/>
            <a:ext cx="6048256" cy="8386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3300"/>
              </a:lnSpc>
              <a:buNone/>
            </a:pPr>
            <a:r>
              <a:rPr lang="en-US" sz="2600" b="1" dirty="0">
                <a:solidFill>
                  <a:srgbClr val="282824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Source: Kaggle - Credit Card Fraud Detection</a:t>
            </a:r>
            <a:endParaRPr lang="en-US" sz="2600" dirty="0"/>
          </a:p>
        </p:txBody>
      </p:sp>
      <p:sp>
        <p:nvSpPr>
          <p:cNvPr id="6" name="Text 4"/>
          <p:cNvSpPr/>
          <p:nvPr/>
        </p:nvSpPr>
        <p:spPr>
          <a:xfrm>
            <a:off x="7650242" y="4658082"/>
            <a:ext cx="6048256" cy="128873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3350"/>
              </a:lnSpc>
              <a:buNone/>
            </a:pPr>
            <a:r>
              <a:rPr lang="en-US" sz="210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The dataset was sourced from Kaggle, a platform for data science and machine learning competitions, under the "Credit Card Fraud Detection" category.</a:t>
            </a:r>
            <a:endParaRPr lang="en-US" sz="21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739043" y="659635"/>
            <a:ext cx="5152311" cy="64389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050"/>
              </a:lnSpc>
              <a:buNone/>
            </a:pPr>
            <a:r>
              <a:rPr lang="en-US" sz="4400" b="1" dirty="0">
                <a:solidFill>
                  <a:srgbClr val="282824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My Contributions</a:t>
            </a:r>
            <a:endParaRPr lang="en-US" sz="4400" dirty="0"/>
          </a:p>
        </p:txBody>
      </p:sp>
      <p:sp>
        <p:nvSpPr>
          <p:cNvPr id="14" name="Text 12"/>
          <p:cNvSpPr/>
          <p:nvPr/>
        </p:nvSpPr>
        <p:spPr>
          <a:xfrm>
            <a:off x="7984808" y="4977646"/>
            <a:ext cx="5924312" cy="32968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endParaRPr lang="en-US" sz="1600" dirty="0"/>
          </a:p>
        </p:txBody>
      </p:sp>
      <p:sp>
        <p:nvSpPr>
          <p:cNvPr id="22" name="Rectangle 1">
            <a:extLst>
              <a:ext uri="{FF2B5EF4-FFF2-40B4-BE49-F238E27FC236}">
                <a16:creationId xmlns:a16="http://schemas.microsoft.com/office/drawing/2014/main" id="{84902920-1B0D-A8CC-AC81-B7E609059345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894521" y="1570680"/>
            <a:ext cx="13375236" cy="637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Installed Required Software: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Set up Python, MySQL, Docker, Scikit-learn,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Pytest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Git/GitHub for project development.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Integrated MySQL Database: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Enabled storage and retrieval of transaction data for model training and analysis.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Analysis &amp; Oversampling: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Performed dataset analysis and applied scaling and oversampling techniques like SMOTE to address class imbalance.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Developed UI: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Built 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web app for user interaction, data visualization, and testing the model on predefined inputs.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 Machine Learning Models: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Developed logistic regression models and tested random forest and decision tree on oversampled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Dockerized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Application: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Containerized the UI using Docker, uploaded the image to Docker Hub for team-wide access and easy deployment.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89345" y="552926"/>
            <a:ext cx="7377470" cy="62757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4900"/>
              </a:lnSpc>
              <a:buNone/>
            </a:pPr>
            <a:r>
              <a:rPr lang="en-US" sz="3950" b="1" dirty="0">
                <a:solidFill>
                  <a:srgbClr val="282824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Contributions of Other Members</a:t>
            </a:r>
            <a:endParaRPr lang="en-US" sz="3950" dirty="0"/>
          </a:p>
        </p:txBody>
      </p:sp>
      <p:sp>
        <p:nvSpPr>
          <p:cNvPr id="4" name="Shape 1"/>
          <p:cNvSpPr/>
          <p:nvPr/>
        </p:nvSpPr>
        <p:spPr>
          <a:xfrm>
            <a:off x="6189345" y="1481733"/>
            <a:ext cx="7738110" cy="1478518"/>
          </a:xfrm>
          <a:prstGeom prst="roundRect">
            <a:avLst>
              <a:gd name="adj" fmla="val 2038"/>
            </a:avLst>
          </a:prstGeom>
          <a:solidFill>
            <a:srgbClr val="E5DFD2"/>
          </a:solidFill>
        </p:spPr>
      </p:sp>
      <p:sp>
        <p:nvSpPr>
          <p:cNvPr id="5" name="Text 2"/>
          <p:cNvSpPr/>
          <p:nvPr/>
        </p:nvSpPr>
        <p:spPr>
          <a:xfrm>
            <a:off x="6390084" y="1682472"/>
            <a:ext cx="2510552" cy="31384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Ayush</a:t>
            </a:r>
            <a:endParaRPr lang="en-US" sz="1950" dirty="0"/>
          </a:p>
        </p:txBody>
      </p:sp>
      <p:sp>
        <p:nvSpPr>
          <p:cNvPr id="6" name="Text 3"/>
          <p:cNvSpPr/>
          <p:nvPr/>
        </p:nvSpPr>
        <p:spPr>
          <a:xfrm>
            <a:off x="6390084" y="2116812"/>
            <a:ext cx="7336631" cy="64269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Installation, GitHub repo creation, MySQL integration, </a:t>
            </a:r>
            <a:r>
              <a:rPr lang="en-US" sz="1550" dirty="0" err="1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undersampling</a:t>
            </a:r>
            <a:r>
              <a:rPr lang="en-US" sz="155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, Logistic regression ML model, Docker containerization</a:t>
            </a:r>
            <a:endParaRPr lang="en-US" sz="1550" dirty="0"/>
          </a:p>
        </p:txBody>
      </p:sp>
      <p:sp>
        <p:nvSpPr>
          <p:cNvPr id="7" name="Shape 4"/>
          <p:cNvSpPr/>
          <p:nvPr/>
        </p:nvSpPr>
        <p:spPr>
          <a:xfrm>
            <a:off x="6189345" y="3160990"/>
            <a:ext cx="7738110" cy="1157168"/>
          </a:xfrm>
          <a:prstGeom prst="roundRect">
            <a:avLst>
              <a:gd name="adj" fmla="val 2604"/>
            </a:avLst>
          </a:prstGeom>
          <a:solidFill>
            <a:srgbClr val="E5DFD2"/>
          </a:solidFill>
        </p:spPr>
      </p:sp>
      <p:sp>
        <p:nvSpPr>
          <p:cNvPr id="8" name="Text 5"/>
          <p:cNvSpPr/>
          <p:nvPr/>
        </p:nvSpPr>
        <p:spPr>
          <a:xfrm>
            <a:off x="6390084" y="3361730"/>
            <a:ext cx="2510552" cy="31384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Nitesh</a:t>
            </a:r>
            <a:endParaRPr lang="en-US" sz="1950" dirty="0"/>
          </a:p>
        </p:txBody>
      </p:sp>
      <p:sp>
        <p:nvSpPr>
          <p:cNvPr id="9" name="Text 6"/>
          <p:cNvSpPr/>
          <p:nvPr/>
        </p:nvSpPr>
        <p:spPr>
          <a:xfrm>
            <a:off x="6390084" y="3796070"/>
            <a:ext cx="7336631" cy="32135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Installation, GitHub repo creation, MySQL integration, and testing with Pytest</a:t>
            </a:r>
            <a:endParaRPr lang="en-US" sz="1550" dirty="0"/>
          </a:p>
        </p:txBody>
      </p:sp>
      <p:sp>
        <p:nvSpPr>
          <p:cNvPr id="10" name="Shape 7"/>
          <p:cNvSpPr/>
          <p:nvPr/>
        </p:nvSpPr>
        <p:spPr>
          <a:xfrm>
            <a:off x="6189345" y="4518898"/>
            <a:ext cx="7738110" cy="1478518"/>
          </a:xfrm>
          <a:prstGeom prst="roundRect">
            <a:avLst>
              <a:gd name="adj" fmla="val 2038"/>
            </a:avLst>
          </a:prstGeom>
          <a:solidFill>
            <a:srgbClr val="E5DFD2"/>
          </a:solidFill>
        </p:spPr>
      </p:sp>
      <p:sp>
        <p:nvSpPr>
          <p:cNvPr id="11" name="Text 8"/>
          <p:cNvSpPr/>
          <p:nvPr/>
        </p:nvSpPr>
        <p:spPr>
          <a:xfrm>
            <a:off x="6390084" y="4719638"/>
            <a:ext cx="2510552" cy="31384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Shadman</a:t>
            </a:r>
            <a:endParaRPr lang="en-US" sz="1950" dirty="0"/>
          </a:p>
        </p:txBody>
      </p:sp>
      <p:sp>
        <p:nvSpPr>
          <p:cNvPr id="12" name="Text 9"/>
          <p:cNvSpPr/>
          <p:nvPr/>
        </p:nvSpPr>
        <p:spPr>
          <a:xfrm>
            <a:off x="6390084" y="5153978"/>
            <a:ext cx="7336631" cy="64269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Installation, GitHub repo creation, MySQL integration, random forest model development, data analysis, Docker containerization</a:t>
            </a:r>
            <a:endParaRPr lang="en-US" sz="1550" dirty="0"/>
          </a:p>
        </p:txBody>
      </p:sp>
      <p:sp>
        <p:nvSpPr>
          <p:cNvPr id="13" name="Shape 10"/>
          <p:cNvSpPr/>
          <p:nvPr/>
        </p:nvSpPr>
        <p:spPr>
          <a:xfrm>
            <a:off x="6189345" y="6198156"/>
            <a:ext cx="7738110" cy="1478518"/>
          </a:xfrm>
          <a:prstGeom prst="roundRect">
            <a:avLst>
              <a:gd name="adj" fmla="val 2038"/>
            </a:avLst>
          </a:prstGeom>
          <a:solidFill>
            <a:srgbClr val="E5DFD2"/>
          </a:solidFill>
        </p:spPr>
      </p:sp>
      <p:sp>
        <p:nvSpPr>
          <p:cNvPr id="14" name="Text 11"/>
          <p:cNvSpPr/>
          <p:nvPr/>
        </p:nvSpPr>
        <p:spPr>
          <a:xfrm>
            <a:off x="6390084" y="6398895"/>
            <a:ext cx="2510552" cy="31384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Lakshmi</a:t>
            </a:r>
            <a:endParaRPr lang="en-US" sz="1950" dirty="0"/>
          </a:p>
        </p:txBody>
      </p:sp>
      <p:sp>
        <p:nvSpPr>
          <p:cNvPr id="15" name="Text 12"/>
          <p:cNvSpPr/>
          <p:nvPr/>
        </p:nvSpPr>
        <p:spPr>
          <a:xfrm>
            <a:off x="6390084" y="6833235"/>
            <a:ext cx="7336631" cy="64269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Installation, GitHub repo creation, MySQL integration, decision tree model development</a:t>
            </a:r>
            <a:endParaRPr lang="en-US" sz="15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4317365" y="257175"/>
            <a:ext cx="7315200" cy="7194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>
              <a:lnSpc>
                <a:spcPts val="4900"/>
              </a:lnSpc>
              <a:buNone/>
            </a:pPr>
            <a:r>
              <a:rPr lang="en-IN" altLang="en-US" sz="3950" b="1" dirty="0">
                <a:solidFill>
                  <a:srgbClr val="282824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Images of Project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336550" y="1055370"/>
            <a:ext cx="7315200" cy="411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>
              <a:lnSpc>
                <a:spcPts val="2500"/>
              </a:lnSpc>
              <a:buNone/>
            </a:pPr>
            <a:r>
              <a:rPr lang="en-IN" altLang="en-US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G</a:t>
            </a:r>
            <a:r>
              <a:rPr lang="en-US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it </a:t>
            </a:r>
            <a:r>
              <a:rPr lang="en-IN" altLang="en-US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H</a:t>
            </a:r>
            <a:r>
              <a:rPr lang="en-US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ub</a:t>
            </a:r>
            <a:r>
              <a:rPr lang="en-IN" altLang="en-US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 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DA2494-68A5-A997-5F3B-3B4F1D66CC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331"/>
          <a:stretch/>
        </p:blipFill>
        <p:spPr>
          <a:xfrm>
            <a:off x="514657" y="1655035"/>
            <a:ext cx="13011150" cy="64863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748</Words>
  <Application>Microsoft Office PowerPoint</Application>
  <PresentationFormat>Custom</PresentationFormat>
  <Paragraphs>93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Lato</vt:lpstr>
      <vt:lpstr>Lato Bold</vt:lpstr>
      <vt:lpstr>Calibri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Shraman Jain</cp:lastModifiedBy>
  <cp:revision>4</cp:revision>
  <dcterms:created xsi:type="dcterms:W3CDTF">2024-10-04T09:17:00Z</dcterms:created>
  <dcterms:modified xsi:type="dcterms:W3CDTF">2024-10-06T16:40:01Z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234B20C6AA474474975D57E44011F116_12</vt:lpwstr>
  </property>
  <property fmtid="{D5CDD505-2E9C-101B-9397-08002B2CF9AE}" pid="3" name="KSOProductBuildVer">
    <vt:lpwstr>1033-12.2.0.18283</vt:lpwstr>
  </property>
</Properties>
</file>