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ADLaM Display" panose="02010000000000000000" pitchFamily="2" charset="0"/>
      <p:regular r:id="rId14"/>
    </p:embeddedFont>
    <p:embeddedFont>
      <p:font typeface="Roboto" panose="02000000000000000000" pitchFamily="2" charset="0"/>
      <p:regular r:id="rId15"/>
      <p:bold r:id="rId16"/>
      <p:italic r:id="rId17"/>
      <p:boldItalic r:id="rId18"/>
    </p:embeddedFont>
    <p:embeddedFont>
      <p:font typeface="Roboto Light" panose="02000000000000000000" pitchFamily="2" charset="0"/>
      <p:regular r:id="rId19"/>
      <p:italic r:id="rId20"/>
    </p:embeddedFont>
    <p:embeddedFont>
      <p:font typeface="Roboto Medium" panose="02000000000000000000"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101" d="100"/>
          <a:sy n="101" d="100"/>
        </p:scale>
        <p:origin x="1314" y="10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21/02/2025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06475" y="86628"/>
            <a:ext cx="10479600" cy="824400"/>
          </a:xfrm>
        </p:spPr>
        <p:txBody>
          <a:bodyPr/>
          <a:lstStyle/>
          <a:p>
            <a:r>
              <a:rPr lang="en-AU" sz="2800" b="1" dirty="0">
                <a:highlight>
                  <a:srgbClr val="FFFF00"/>
                </a:highlight>
              </a:rPr>
              <a:t> Performance of trail stores to its respected control store</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Picture 6" descr="A graph of sales and sales&#10;&#10;AI-generated content may be incorrect.">
            <a:extLst>
              <a:ext uri="{FF2B5EF4-FFF2-40B4-BE49-F238E27FC236}">
                <a16:creationId xmlns:a16="http://schemas.microsoft.com/office/drawing/2014/main" id="{551A57DB-F135-ECD6-F4C7-EC54E3028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475" y="1002879"/>
            <a:ext cx="10938477" cy="5896953"/>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0C3256-472C-C717-3B57-45BFFDD1A139}"/>
              </a:ext>
            </a:extLst>
          </p:cNvPr>
          <p:cNvSpPr txBox="1"/>
          <p:nvPr/>
        </p:nvSpPr>
        <p:spPr>
          <a:xfrm>
            <a:off x="923925" y="323850"/>
            <a:ext cx="11268075" cy="4486275"/>
          </a:xfrm>
          <a:prstGeom prst="rect">
            <a:avLst/>
          </a:prstGeom>
          <a:noFill/>
        </p:spPr>
        <p:txBody>
          <a:bodyPr wrap="square" lIns="0" tIns="0" rIns="0" bIns="0" rtlCol="0" anchor="t">
            <a:noAutofit/>
          </a:bodyPr>
          <a:lstStyle/>
          <a:p>
            <a:r>
              <a:rPr lang="en-US" sz="2000" b="1" dirty="0">
                <a:highlight>
                  <a:srgbClr val="FFFF00"/>
                </a:highlight>
              </a:rPr>
              <a:t>Conclusion &amp; Recommendations</a:t>
            </a:r>
          </a:p>
          <a:p>
            <a:endParaRPr lang="en-US" sz="1400" b="1" dirty="0">
              <a:highlight>
                <a:srgbClr val="FFFF00"/>
              </a:highlight>
              <a:latin typeface="ADLaM Display" panose="020F0502020204030204" pitchFamily="2" charset="0"/>
              <a:ea typeface="ADLaM Display" panose="020F0502020204030204" pitchFamily="2" charset="0"/>
              <a:cs typeface="ADLaM Display" panose="020F0502020204030204" pitchFamily="2" charset="0"/>
            </a:endParaRPr>
          </a:p>
          <a:p>
            <a:r>
              <a:rPr lang="en-US" sz="1400" dirty="0">
                <a:ea typeface="ADLaM Display" panose="020F0502020204030204" pitchFamily="2" charset="0"/>
                <a:cs typeface="ADLaM Display" panose="020F0502020204030204" pitchFamily="2" charset="0"/>
              </a:rPr>
              <a:t>The customer analytics revealed that Kettle, Smiths, and Doritos are the most preferred brands across different life-stages. Older customers favor premium brands like stock adjustments to maximize sales.</a:t>
            </a:r>
          </a:p>
          <a:p>
            <a:r>
              <a:rPr lang="en-US" sz="1400" dirty="0">
                <a:ea typeface="ADLaM Display" panose="020F0502020204030204" pitchFamily="2" charset="0"/>
                <a:cs typeface="ADLaM Display" panose="020F0502020204030204" pitchFamily="2" charset="0"/>
              </a:rPr>
              <a:t>The trial store analysis showed mixed results. Store 88 saw significant sales growth, proving the campaign’s success. Store 86 had moderate improvements, while Store 77 showed no noticeable difference compared to its control stores, indicating the campaign had minimal impact there.</a:t>
            </a:r>
          </a:p>
          <a:p>
            <a:endParaRPr lang="en-US" sz="1400" b="1" dirty="0">
              <a:ea typeface="ADLaM Display" panose="020F0502020204030204" pitchFamily="2" charset="0"/>
              <a:cs typeface="ADLaM Display" panose="020F0502020204030204" pitchFamily="2" charset="0"/>
            </a:endParaRPr>
          </a:p>
          <a:p>
            <a:r>
              <a:rPr lang="en-US" sz="1400" b="1" dirty="0">
                <a:ea typeface="ADLaM Display" panose="020F0502020204030204" pitchFamily="2" charset="0"/>
                <a:cs typeface="ADLaM Display" panose="020F0502020204030204" pitchFamily="2" charset="0"/>
              </a:rPr>
              <a:t>Recommendations</a:t>
            </a:r>
          </a:p>
          <a:p>
            <a:r>
              <a:rPr lang="en-US" sz="1400" b="1" dirty="0">
                <a:ea typeface="ADLaM Display" panose="020F0502020204030204" pitchFamily="2" charset="0"/>
                <a:cs typeface="ADLaM Display" panose="020F0502020204030204" pitchFamily="2" charset="0"/>
              </a:rPr>
              <a:t>✅ Enhance targeted marketing:</a:t>
            </a:r>
          </a:p>
          <a:p>
            <a:pPr>
              <a:buFont typeface="Arial" panose="020B0604020202020204" pitchFamily="34" charset="0"/>
              <a:buChar char="•"/>
            </a:pPr>
            <a:r>
              <a:rPr lang="en-US" sz="1400" dirty="0">
                <a:ea typeface="ADLaM Display" panose="020F0502020204030204" pitchFamily="2" charset="0"/>
                <a:cs typeface="ADLaM Display" panose="020F0502020204030204" pitchFamily="2" charset="0"/>
              </a:rPr>
              <a:t>Promote premium brands (Kettle, Smiths) to older customers.</a:t>
            </a:r>
          </a:p>
          <a:p>
            <a:pPr>
              <a:buFont typeface="Arial" panose="020B0604020202020204" pitchFamily="34" charset="0"/>
              <a:buChar char="•"/>
            </a:pPr>
            <a:r>
              <a:rPr lang="en-US" sz="1400" dirty="0">
                <a:ea typeface="ADLaM Display" panose="020F0502020204030204" pitchFamily="2" charset="0"/>
                <a:cs typeface="ADLaM Display" panose="020F0502020204030204" pitchFamily="2" charset="0"/>
              </a:rPr>
              <a:t>Offer bundle deals on Doritos &amp; Pringles to attract younger consumers.</a:t>
            </a:r>
          </a:p>
          <a:p>
            <a:pPr>
              <a:buFont typeface="Arial" panose="020B0604020202020204" pitchFamily="34" charset="0"/>
              <a:buChar char="•"/>
            </a:pPr>
            <a:endParaRPr lang="en-US" sz="1400" b="1" dirty="0">
              <a:ea typeface="ADLaM Display" panose="020F0502020204030204" pitchFamily="2" charset="0"/>
              <a:cs typeface="ADLaM Display" panose="020F0502020204030204" pitchFamily="2" charset="0"/>
            </a:endParaRPr>
          </a:p>
          <a:p>
            <a:r>
              <a:rPr lang="en-US" sz="1400" b="1" dirty="0">
                <a:ea typeface="ADLaM Display" panose="020F0502020204030204" pitchFamily="2" charset="0"/>
                <a:cs typeface="ADLaM Display" panose="020F0502020204030204" pitchFamily="2" charset="0"/>
              </a:rPr>
              <a:t>✅ Optimize store inventory:</a:t>
            </a:r>
          </a:p>
          <a:p>
            <a:pPr>
              <a:buFont typeface="Arial" panose="020B0604020202020204" pitchFamily="34" charset="0"/>
              <a:buChar char="•"/>
            </a:pPr>
            <a:r>
              <a:rPr lang="en-US" sz="1400" dirty="0">
                <a:ea typeface="ADLaM Display" panose="020F0502020204030204" pitchFamily="2" charset="0"/>
                <a:cs typeface="ADLaM Display" panose="020F0502020204030204" pitchFamily="2" charset="0"/>
              </a:rPr>
              <a:t>Increase stock for top-selling brands in high-performing stores.</a:t>
            </a:r>
          </a:p>
          <a:p>
            <a:pPr>
              <a:buFont typeface="Arial" panose="020B0604020202020204" pitchFamily="34" charset="0"/>
              <a:buChar char="•"/>
            </a:pPr>
            <a:r>
              <a:rPr lang="en-US" sz="1400" dirty="0">
                <a:ea typeface="ADLaM Display" panose="020F0502020204030204" pitchFamily="2" charset="0"/>
                <a:cs typeface="ADLaM Display" panose="020F0502020204030204" pitchFamily="2" charset="0"/>
              </a:rPr>
              <a:t>Reduce shelf space for low-selling brands to improve efficiency.</a:t>
            </a:r>
          </a:p>
          <a:p>
            <a:pPr>
              <a:buFont typeface="Arial" panose="020B0604020202020204" pitchFamily="34" charset="0"/>
              <a:buChar char="•"/>
            </a:pPr>
            <a:endParaRPr lang="en-US" sz="1400" dirty="0">
              <a:ea typeface="ADLaM Display" panose="020F0502020204030204" pitchFamily="2" charset="0"/>
              <a:cs typeface="ADLaM Display" panose="020F0502020204030204" pitchFamily="2" charset="0"/>
            </a:endParaRPr>
          </a:p>
          <a:p>
            <a:r>
              <a:rPr lang="en-US" sz="1400" b="1" dirty="0">
                <a:ea typeface="ADLaM Display" panose="020F0502020204030204" pitchFamily="2" charset="0"/>
                <a:cs typeface="ADLaM Display" panose="020F0502020204030204" pitchFamily="2" charset="0"/>
              </a:rPr>
              <a:t>✅ Refine the campaign strategy:</a:t>
            </a:r>
          </a:p>
          <a:p>
            <a:pPr>
              <a:buFont typeface="Arial" panose="020B0604020202020204" pitchFamily="34" charset="0"/>
              <a:buChar char="•"/>
            </a:pPr>
            <a:r>
              <a:rPr lang="en-US" sz="1400" dirty="0">
                <a:ea typeface="ADLaM Display" panose="020F0502020204030204" pitchFamily="2" charset="0"/>
                <a:cs typeface="ADLaM Display" panose="020F0502020204030204" pitchFamily="2" charset="0"/>
              </a:rPr>
              <a:t>Identify factors that led to Store 88’s success and apply them to other locations.</a:t>
            </a:r>
          </a:p>
          <a:p>
            <a:pPr>
              <a:buFont typeface="Arial" panose="020B0604020202020204" pitchFamily="34" charset="0"/>
              <a:buChar char="•"/>
            </a:pPr>
            <a:r>
              <a:rPr lang="en-US" sz="1400" dirty="0">
                <a:ea typeface="ADLaM Display" panose="020F0502020204030204" pitchFamily="2" charset="0"/>
                <a:cs typeface="ADLaM Display" panose="020F0502020204030204" pitchFamily="2" charset="0"/>
              </a:rPr>
              <a:t>Test alternative promotional methods in underperforming stores (e.g., localized offers, in-store displays).</a:t>
            </a:r>
          </a:p>
          <a:p>
            <a:endParaRPr lang="en-US" sz="1200" dirty="0"/>
          </a:p>
        </p:txBody>
      </p:sp>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533610" y="1891686"/>
            <a:ext cx="7580989" cy="1718742"/>
          </a:xfrm>
          <a:prstGeom prst="rect">
            <a:avLst/>
          </a:prstGeom>
          <a:noFill/>
        </p:spPr>
        <p:txBody>
          <a:bodyPr wrap="square" lIns="0" tIns="0" rIns="0" bIns="0" rtlCol="0" anchor="t">
            <a:noAutofit/>
          </a:bodyPr>
          <a:lstStyle/>
          <a:p>
            <a:r>
              <a:rPr lang="en-US" sz="1200" dirty="0"/>
              <a:t>The analysis of customer purchasing behavior reveals that Older Singles/Couples, Retirees, and Older Families generate the highest sales, while New Families contribute the least. Among brands, Kettle ($390K, 79K units), Smiths ($224K, 60K units), and Doritos ($240K, 53K units) lead in sales, while French Fries and </a:t>
            </a:r>
            <a:r>
              <a:rPr lang="en-US" sz="1200" dirty="0" err="1"/>
              <a:t>Sunbites</a:t>
            </a:r>
            <a:r>
              <a:rPr lang="en-US" sz="1200" dirty="0"/>
              <a:t> are the least popular. Older Families &amp; Retirees prefer Kettle and Smiths, while Young Singles &amp; Families favor Doritos, Pringles, and Thins. Premium customers buy more Kettle and Smiths, while Budget customers lean towards Doritos and Pringles. The best-selling chip is </a:t>
            </a:r>
            <a:r>
              <a:rPr lang="en-US" sz="1200" i="1" dirty="0"/>
              <a:t>Dorito Corn Chip Supreme 380g ($39K sales, 6.1K units)</a:t>
            </a:r>
            <a:r>
              <a:rPr lang="en-US" sz="1200" dirty="0"/>
              <a:t>, while </a:t>
            </a:r>
            <a:r>
              <a:rPr lang="en-US" sz="1200" i="1" dirty="0"/>
              <a:t>Kettle Mozzarella Basil &amp; Pesto 175g</a:t>
            </a:r>
            <a:r>
              <a:rPr lang="en-US" sz="1200" dirty="0"/>
              <a:t> is the highest-selling by quantity. Marketing efforts should focus on </a:t>
            </a:r>
            <a:r>
              <a:rPr lang="en-AU" sz="1200" dirty="0"/>
              <a:t>Target Older Families &amp; Retirees with premium Kettle and Smiths promotions. Bundle Doritos &amp; Pringles for Young Singles &amp; Families. Increase promotional campaigns for low-performing brands (e.g., Woolworths Salsa).</a:t>
            </a:r>
          </a:p>
          <a:p>
            <a:r>
              <a:rPr lang="en-AU" sz="1200" dirty="0"/>
              <a:t>Increase Kettle &amp; Smiths stock in high-demand stores. Reduce shelf space for underperforming brands.</a:t>
            </a:r>
          </a:p>
          <a:p>
            <a:r>
              <a:rPr lang="en-AU" sz="1200" dirty="0"/>
              <a:t>Offer discounts for premium buyers on Kettle &amp; Smiths. Encourage budget customers with Doritos and Pringles bulk-buy incentives.</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533610" y="4224343"/>
            <a:ext cx="7580989" cy="1718742"/>
          </a:xfrm>
          <a:prstGeom prst="rect">
            <a:avLst/>
          </a:prstGeom>
          <a:noFill/>
        </p:spPr>
        <p:txBody>
          <a:bodyPr wrap="square" lIns="0" tIns="0" rIns="0" bIns="0" rtlCol="0" anchor="t">
            <a:noAutofit/>
          </a:bodyPr>
          <a:lstStyle/>
          <a:p>
            <a:r>
              <a:rPr lang="en-US" sz="1200" dirty="0"/>
              <a:t>The trial campaign was conducted at three stores (77, 86, and 88), with control stores selected based on similarity in total sales, quantity sold, and transactions using Pearson correlation and Euclidean distance. Store 88 showed a significant increase in total sales, number of customers, and average sales per customer, outperforming its control store, despite a slight decline in average purchases per customer. Store 86 experienced some sales growth and an increase in customers but underperformed compared to its control store, indicating minimal impact. Store 77 showed no major difference in purchasing behavior or sales trends compared to its control stores, though there were some fluctuations during the trial period. Overall, while the campaign led to positive outcomes for Store 88, the results were inconclusive for Stores 77 and 86, suggesting that the strategy needs further refinement before a broader rollout.</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162050" y="3160712"/>
            <a:ext cx="5516562" cy="2516187"/>
          </a:xfrm>
        </p:spPr>
        <p:txBody>
          <a:bodyPr/>
          <a:lstStyle/>
          <a:p>
            <a:r>
              <a:rPr lang="en-US" sz="2800" dirty="0">
                <a:highlight>
                  <a:srgbClr val="FFFF00"/>
                </a:highlight>
              </a:rPr>
              <a:t>CATEGORY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Customer Segmentation &amp; Preferred Brands</a:t>
            </a:r>
            <a:endParaRPr lang="en-US" sz="1800" dirty="0"/>
          </a:p>
          <a:p>
            <a:pPr marL="285750" indent="-285750">
              <a:buFont typeface="Arial" panose="020B0604020202020204" pitchFamily="34" charset="0"/>
              <a:buChar char="•"/>
            </a:pPr>
            <a:r>
              <a:rPr lang="en-AU" sz="1800" b="1" dirty="0"/>
              <a:t>Sales Performance &amp; Top-Selling Products</a:t>
            </a:r>
            <a:endParaRPr lang="en-US" sz="1800" b="1" dirty="0"/>
          </a:p>
          <a:p>
            <a:pPr marL="285750" indent="-285750">
              <a:buFont typeface="Arial" panose="020B0604020202020204" pitchFamily="34" charset="0"/>
              <a:buChar char="•"/>
            </a:pPr>
            <a:r>
              <a:rPr lang="en-US" sz="1800" b="1" dirty="0"/>
              <a:t>Market Trends: Customer Behavior &amp; Brand Success</a:t>
            </a:r>
            <a:endParaRPr lang="en-AU" sz="1800" b="1"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11250" y="310496"/>
            <a:ext cx="10479600" cy="5499754"/>
          </a:xfrm>
        </p:spPr>
        <p:txBody>
          <a:bodyPr/>
          <a:lstStyle/>
          <a:p>
            <a:r>
              <a:rPr lang="en-AU" sz="1800" dirty="0">
                <a:highlight>
                  <a:srgbClr val="FFFF00"/>
                </a:highlight>
              </a:rPr>
              <a:t>📌 </a:t>
            </a:r>
            <a:r>
              <a:rPr lang="en-AU" sz="1800" b="1" dirty="0">
                <a:highlight>
                  <a:srgbClr val="FFFF00"/>
                </a:highlight>
              </a:rPr>
              <a:t>Customer Segmentation &amp; Sales Contribution:</a:t>
            </a:r>
            <a:endParaRPr lang="en-AU" sz="1800" dirty="0">
              <a:highlight>
                <a:srgbClr val="FFFF00"/>
              </a:highlight>
            </a:endParaRPr>
          </a:p>
          <a:p>
            <a:pPr>
              <a:buFont typeface="Arial" panose="020B0604020202020204" pitchFamily="34" charset="0"/>
              <a:buChar char="•"/>
            </a:pPr>
            <a:r>
              <a:rPr lang="en-AU" sz="1600" b="1" dirty="0"/>
              <a:t>Older Singles &amp; Retirees</a:t>
            </a:r>
            <a:r>
              <a:rPr lang="en-AU" sz="1600" dirty="0"/>
              <a:t> generate the highest sales.</a:t>
            </a:r>
          </a:p>
          <a:p>
            <a:pPr>
              <a:buFont typeface="Arial" panose="020B0604020202020204" pitchFamily="34" charset="0"/>
              <a:buChar char="•"/>
            </a:pPr>
            <a:r>
              <a:rPr lang="en-AU" sz="1600" b="1" dirty="0"/>
              <a:t>New Families</a:t>
            </a:r>
            <a:r>
              <a:rPr lang="en-AU" sz="1600" dirty="0"/>
              <a:t> contribute the least.</a:t>
            </a:r>
          </a:p>
          <a:p>
            <a:r>
              <a:rPr lang="en-AU" sz="1800" dirty="0">
                <a:highlight>
                  <a:srgbClr val="FFFF00"/>
                </a:highlight>
              </a:rPr>
              <a:t>📌 </a:t>
            </a:r>
            <a:r>
              <a:rPr lang="en-AU" sz="1800" b="1" dirty="0">
                <a:highlight>
                  <a:srgbClr val="FFFF00"/>
                </a:highlight>
              </a:rPr>
              <a:t>Top-Selling Brands &amp; Products:</a:t>
            </a:r>
            <a:endParaRPr lang="en-AU" sz="1800" dirty="0">
              <a:highlight>
                <a:srgbClr val="FFFF00"/>
              </a:highlight>
            </a:endParaRPr>
          </a:p>
          <a:p>
            <a:pPr>
              <a:buFont typeface="Arial" panose="020B0604020202020204" pitchFamily="34" charset="0"/>
              <a:buChar char="•"/>
            </a:pPr>
            <a:r>
              <a:rPr lang="en-AU" sz="1600" b="1" dirty="0"/>
              <a:t>Kettle, Smiths, and Doritos</a:t>
            </a:r>
            <a:r>
              <a:rPr lang="en-AU" sz="1600" dirty="0"/>
              <a:t> are the </a:t>
            </a:r>
            <a:r>
              <a:rPr lang="en-AU" sz="1600" b="1" dirty="0"/>
              <a:t>top 3 best-selling brands</a:t>
            </a:r>
            <a:r>
              <a:rPr lang="en-AU" sz="1600" dirty="0"/>
              <a:t>.</a:t>
            </a:r>
          </a:p>
          <a:p>
            <a:pPr>
              <a:buFont typeface="Arial" panose="020B0604020202020204" pitchFamily="34" charset="0"/>
              <a:buChar char="•"/>
            </a:pPr>
            <a:r>
              <a:rPr lang="en-AU" sz="1600" b="1" dirty="0"/>
              <a:t>Dorito Corn Chip Supreme 380g</a:t>
            </a:r>
            <a:r>
              <a:rPr lang="en-AU" sz="1600" dirty="0"/>
              <a:t> is the </a:t>
            </a:r>
            <a:r>
              <a:rPr lang="en-AU" sz="1600" b="1" dirty="0"/>
              <a:t>best-selling product</a:t>
            </a:r>
            <a:r>
              <a:rPr lang="en-AU" sz="1600" dirty="0"/>
              <a:t> by revenue.</a:t>
            </a:r>
          </a:p>
          <a:p>
            <a:pPr>
              <a:buFont typeface="Arial" panose="020B0604020202020204" pitchFamily="34" charset="0"/>
              <a:buChar char="•"/>
            </a:pPr>
            <a:r>
              <a:rPr lang="en-AU" sz="1800" b="1" dirty="0"/>
              <a:t>Kettle Mozzarella Basil &amp; Pesto 175g</a:t>
            </a:r>
            <a:r>
              <a:rPr lang="en-AU" sz="1800" dirty="0"/>
              <a:t> has the highest </a:t>
            </a:r>
            <a:r>
              <a:rPr lang="en-AU" sz="1800" b="1" dirty="0"/>
              <a:t>units sold</a:t>
            </a:r>
            <a:r>
              <a:rPr lang="en-AU" sz="1800" dirty="0"/>
              <a:t>.</a:t>
            </a:r>
          </a:p>
          <a:p>
            <a:r>
              <a:rPr lang="en-AU" sz="1800" dirty="0">
                <a:highlight>
                  <a:srgbClr val="FFFF00"/>
                </a:highlight>
              </a:rPr>
              <a:t>📌 </a:t>
            </a:r>
            <a:r>
              <a:rPr lang="en-AU" sz="1800" b="1" dirty="0">
                <a:highlight>
                  <a:srgbClr val="FFFF00"/>
                </a:highlight>
              </a:rPr>
              <a:t>Customer Preferences &amp; Buying Behaviour:</a:t>
            </a:r>
            <a:endParaRPr lang="en-AU" sz="1800" dirty="0">
              <a:highlight>
                <a:srgbClr val="FFFF00"/>
              </a:highlight>
            </a:endParaRPr>
          </a:p>
          <a:p>
            <a:pPr>
              <a:buFont typeface="Arial" panose="020B0604020202020204" pitchFamily="34" charset="0"/>
              <a:buChar char="•"/>
            </a:pPr>
            <a:r>
              <a:rPr lang="en-AU" sz="1600" b="1" dirty="0"/>
              <a:t>Premium customers</a:t>
            </a:r>
            <a:r>
              <a:rPr lang="en-AU" sz="1600" dirty="0"/>
              <a:t> buy more </a:t>
            </a:r>
            <a:r>
              <a:rPr lang="en-AU" sz="1600" b="1" dirty="0"/>
              <a:t>Kettle &amp; Smiths</a:t>
            </a:r>
            <a:endParaRPr lang="en-AU" sz="1600" dirty="0"/>
          </a:p>
          <a:p>
            <a:pPr>
              <a:buFont typeface="Arial" panose="020B0604020202020204" pitchFamily="34" charset="0"/>
              <a:buChar char="•"/>
            </a:pPr>
            <a:r>
              <a:rPr lang="en-AU" sz="1600" b="1" dirty="0"/>
              <a:t>Budget customers</a:t>
            </a:r>
            <a:r>
              <a:rPr lang="en-AU" sz="1600" dirty="0"/>
              <a:t> prefer </a:t>
            </a:r>
            <a:r>
              <a:rPr lang="en-AU" sz="1600" b="1" dirty="0"/>
              <a:t>Doritos &amp; Pringles</a:t>
            </a:r>
            <a:r>
              <a:rPr lang="en-AU" sz="1600" dirty="0"/>
              <a:t>.</a:t>
            </a:r>
          </a:p>
          <a:p>
            <a:pPr>
              <a:buFont typeface="Arial" panose="020B0604020202020204" pitchFamily="34" charset="0"/>
              <a:buChar char="•"/>
            </a:pPr>
            <a:r>
              <a:rPr lang="en-AU" sz="1600" b="1" dirty="0"/>
              <a:t>Young Singles &amp; Families favour Doritos, Pringles, and Thins.</a:t>
            </a:r>
            <a:endParaRPr lang="en-AU" sz="1600" dirty="0"/>
          </a:p>
          <a:p>
            <a:r>
              <a:rPr lang="en-AU" sz="1800" dirty="0">
                <a:highlight>
                  <a:srgbClr val="FFFF00"/>
                </a:highlight>
              </a:rPr>
              <a:t>📌 </a:t>
            </a:r>
            <a:r>
              <a:rPr lang="en-AU" sz="1800" b="1" dirty="0">
                <a:highlight>
                  <a:srgbClr val="FFFF00"/>
                </a:highlight>
              </a:rPr>
              <a:t>Recommendations:</a:t>
            </a:r>
            <a:endParaRPr lang="en-AU" sz="1800" dirty="0">
              <a:highlight>
                <a:srgbClr val="FFFF00"/>
              </a:highlight>
            </a:endParaRPr>
          </a:p>
          <a:p>
            <a:pPr>
              <a:buFont typeface="Arial" panose="020B0604020202020204" pitchFamily="34" charset="0"/>
              <a:buChar char="•"/>
            </a:pPr>
            <a:r>
              <a:rPr lang="en-AU" sz="1600" dirty="0"/>
              <a:t>Increase </a:t>
            </a:r>
            <a:r>
              <a:rPr lang="en-AU" sz="1600" b="1" dirty="0"/>
              <a:t>premium promotions for Kettle &amp; Smiths</a:t>
            </a:r>
            <a:r>
              <a:rPr lang="en-AU" sz="1600" dirty="0"/>
              <a:t>.</a:t>
            </a:r>
          </a:p>
          <a:p>
            <a:pPr>
              <a:buFont typeface="Arial" panose="020B0604020202020204" pitchFamily="34" charset="0"/>
              <a:buChar char="•"/>
            </a:pPr>
            <a:r>
              <a:rPr lang="en-AU" sz="1600" dirty="0"/>
              <a:t>Bundle </a:t>
            </a:r>
            <a:r>
              <a:rPr lang="en-AU" sz="1600" b="1" dirty="0"/>
              <a:t>Doritos &amp; Pringles</a:t>
            </a:r>
            <a:r>
              <a:rPr lang="en-AU" sz="1600" dirty="0"/>
              <a:t> for budget-conscious customers.</a:t>
            </a:r>
          </a:p>
          <a:p>
            <a:pPr>
              <a:buFont typeface="Arial" panose="020B0604020202020204" pitchFamily="34" charset="0"/>
              <a:buChar char="•"/>
            </a:pPr>
            <a:r>
              <a:rPr lang="en-AU" sz="1600" dirty="0"/>
              <a:t>Optimize </a:t>
            </a:r>
            <a:r>
              <a:rPr lang="en-AU" sz="1600" b="1" dirty="0"/>
              <a:t>stock levels based on demand trends</a:t>
            </a:r>
            <a:r>
              <a:rPr lang="en-AU" sz="1600" dirty="0"/>
              <a:t>.</a:t>
            </a:r>
          </a:p>
          <a:p>
            <a:endParaRPr lang="en-AU" sz="16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b="1" dirty="0">
                <a:highlight>
                  <a:srgbClr val="FFFF00"/>
                </a:highlight>
              </a:rPr>
              <a:t>GENERAL chips-based ANALYTICS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descr="A screenshot of a graph&#10;&#10;AI-generated content may be incorrect.">
            <a:extLst>
              <a:ext uri="{FF2B5EF4-FFF2-40B4-BE49-F238E27FC236}">
                <a16:creationId xmlns:a16="http://schemas.microsoft.com/office/drawing/2014/main" id="{B9751B04-D8F5-9AF4-B71C-E2BFF4DF3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971549"/>
            <a:ext cx="11108022" cy="5446387"/>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b="1" dirty="0">
                <a:highlight>
                  <a:srgbClr val="FFFF00"/>
                </a:highlight>
              </a:rPr>
              <a:t>Customer segment Sales &amp; Product Popularity</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4" name="Picture 13" descr="A graph of different colored bars">
            <a:extLst>
              <a:ext uri="{FF2B5EF4-FFF2-40B4-BE49-F238E27FC236}">
                <a16:creationId xmlns:a16="http://schemas.microsoft.com/office/drawing/2014/main" id="{9A61705D-3FDB-45C5-89B3-6F0014CE9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300" y="1413063"/>
            <a:ext cx="6449766" cy="3759012"/>
          </a:xfrm>
          <a:prstGeom prst="rect">
            <a:avLst/>
          </a:prstGeom>
        </p:spPr>
      </p:pic>
      <p:pic>
        <p:nvPicPr>
          <p:cNvPr id="16" name="Picture 15" descr="A graph of different colored bars&#10;&#10;AI-generated content may be incorrect.">
            <a:extLst>
              <a:ext uri="{FF2B5EF4-FFF2-40B4-BE49-F238E27FC236}">
                <a16:creationId xmlns:a16="http://schemas.microsoft.com/office/drawing/2014/main" id="{A4749934-E8AF-B261-295F-DA4A8A9E9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0066" y="318079"/>
            <a:ext cx="4495452" cy="624559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354138" y="2838451"/>
            <a:ext cx="5516562" cy="2752724"/>
          </a:xfrm>
        </p:spPr>
        <p:txBody>
          <a:bodyPr/>
          <a:lstStyle/>
          <a:p>
            <a:r>
              <a:rPr lang="en-AU" sz="1800" b="1" dirty="0">
                <a:highlight>
                  <a:srgbClr val="FFFF00"/>
                </a:highlight>
              </a:rPr>
              <a:t>Trial store performance</a:t>
            </a:r>
          </a:p>
          <a:p>
            <a:r>
              <a:rPr lang="en-US" sz="1200" dirty="0"/>
              <a:t>The trial campaign was conducted in three stores (77, 86, and 88), with control stores selected based on sales trends, transaction volume, and customer behavior. Store 88 showed the most significant improvement, with a notable increase in total sales, customer count, and average sales per customer, indicating a strong positive response to the campaign. Store 86 experienced moderate growth in sales and new customers, but its overall performance was still slightly lower than its control store, making the impact inconclusive. Store 77 showed minimal change compared to its control stores, with no significant improvement in sales or purchasing behavior, though there were minor fluctuations during the trial period. Overall, the campaign had mixed results, with Store 88 demonstrating the most promising outcome, while the other stores showed limited impact.</a:t>
            </a:r>
            <a:endParaRPr lang="en-AU" sz="1200" dirty="0"/>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b="1" dirty="0">
                <a:highlight>
                  <a:srgbClr val="FFFF00"/>
                </a:highlight>
              </a:rPr>
              <a:t>Control store vs Trial stores</a:t>
            </a:r>
          </a:p>
          <a:p>
            <a:endParaRPr lang="en-AU" sz="2000" b="1" dirty="0">
              <a:highlight>
                <a:srgbClr val="FFFF00"/>
              </a:highlight>
            </a:endParaRPr>
          </a:p>
          <a:p>
            <a:r>
              <a:rPr lang="en-US" sz="1400" b="1" dirty="0"/>
              <a:t>🔍 Store-by-Store Comparison</a:t>
            </a:r>
          </a:p>
          <a:p>
            <a:r>
              <a:rPr lang="en-US" sz="1400" dirty="0"/>
              <a:t>1️⃣ </a:t>
            </a:r>
            <a:r>
              <a:rPr lang="en-US" sz="1400" b="1" dirty="0"/>
              <a:t>Store 77 (Trial) vs. Control Stores (35, 41, 167)</a:t>
            </a:r>
            <a:endParaRPr lang="en-US" sz="1400" dirty="0"/>
          </a:p>
          <a:p>
            <a:pPr>
              <a:buFont typeface="Arial" panose="020B0604020202020204" pitchFamily="34" charset="0"/>
              <a:buChar char="•"/>
            </a:pPr>
            <a:r>
              <a:rPr lang="en-US" sz="1400" b="1" dirty="0"/>
              <a:t>Total Sales:</a:t>
            </a:r>
            <a:r>
              <a:rPr lang="en-US" sz="1400" dirty="0"/>
              <a:t> Similar to control stores, with no major increase.</a:t>
            </a:r>
          </a:p>
          <a:p>
            <a:pPr>
              <a:buFont typeface="Arial" panose="020B0604020202020204" pitchFamily="34" charset="0"/>
              <a:buChar char="•"/>
            </a:pPr>
            <a:r>
              <a:rPr lang="en-US" sz="1400" b="1" dirty="0"/>
              <a:t>Number of Purchasing Customers &amp; Total Purchases:</a:t>
            </a:r>
            <a:r>
              <a:rPr lang="en-US" sz="1400" dirty="0"/>
              <a:t> Some fluctuations, but no </a:t>
            </a:r>
            <a:r>
              <a:rPr lang="en-US" sz="1400" b="1" dirty="0"/>
              <a:t>clear uplift</a:t>
            </a:r>
            <a:r>
              <a:rPr lang="en-US" sz="1400" dirty="0"/>
              <a:t> beyond natural variations.</a:t>
            </a:r>
          </a:p>
          <a:p>
            <a:pPr>
              <a:buFont typeface="Arial" panose="020B0604020202020204" pitchFamily="34" charset="0"/>
              <a:buChar char="•"/>
            </a:pPr>
            <a:r>
              <a:rPr lang="en-US" sz="1400" b="1" dirty="0"/>
              <a:t>Conclusion:</a:t>
            </a:r>
            <a:r>
              <a:rPr lang="en-US" sz="1400" dirty="0"/>
              <a:t> </a:t>
            </a:r>
            <a:r>
              <a:rPr lang="en-US" sz="1400" b="1" dirty="0"/>
              <a:t>Campaign had little to no significant impact</a:t>
            </a:r>
            <a:r>
              <a:rPr lang="en-US" sz="1400" dirty="0"/>
              <a:t> on sales growth.</a:t>
            </a:r>
          </a:p>
          <a:p>
            <a:r>
              <a:rPr lang="en-US" sz="1400" dirty="0"/>
              <a:t>2️⃣ </a:t>
            </a:r>
            <a:r>
              <a:rPr lang="en-US" sz="1400" b="1" dirty="0"/>
              <a:t>Store 88 (Trial) vs. Control Store (229)</a:t>
            </a:r>
            <a:endParaRPr lang="en-US" sz="1400" dirty="0"/>
          </a:p>
          <a:p>
            <a:pPr>
              <a:buFont typeface="Arial" panose="020B0604020202020204" pitchFamily="34" charset="0"/>
              <a:buChar char="•"/>
            </a:pPr>
            <a:r>
              <a:rPr lang="en-US" sz="1400" b="1" dirty="0"/>
              <a:t>Total Sales:</a:t>
            </a:r>
            <a:r>
              <a:rPr lang="en-US" sz="1400" dirty="0"/>
              <a:t> </a:t>
            </a:r>
            <a:r>
              <a:rPr lang="en-US" sz="1400" b="1" dirty="0"/>
              <a:t>Significantly higher</a:t>
            </a:r>
            <a:r>
              <a:rPr lang="en-US" sz="1400" dirty="0"/>
              <a:t> than the control store, indicating a strong campaign effect.</a:t>
            </a:r>
          </a:p>
          <a:p>
            <a:pPr>
              <a:buFont typeface="Arial" panose="020B0604020202020204" pitchFamily="34" charset="0"/>
              <a:buChar char="•"/>
            </a:pPr>
            <a:r>
              <a:rPr lang="en-US" sz="1400" b="1" dirty="0"/>
              <a:t>More Customers &amp; Higher Average Sales per Customer:</a:t>
            </a:r>
            <a:r>
              <a:rPr lang="en-US" sz="1400" dirty="0"/>
              <a:t> Customers not only </a:t>
            </a:r>
            <a:r>
              <a:rPr lang="en-US" sz="1400" b="1" dirty="0"/>
              <a:t>bought more</a:t>
            </a:r>
            <a:r>
              <a:rPr lang="en-US" sz="1400" dirty="0"/>
              <a:t> but </a:t>
            </a:r>
            <a:r>
              <a:rPr lang="en-US" sz="1400" b="1" dirty="0"/>
              <a:t>spent more per purchase</a:t>
            </a:r>
            <a:r>
              <a:rPr lang="en-US" sz="1400" dirty="0"/>
              <a:t>.</a:t>
            </a:r>
          </a:p>
          <a:p>
            <a:pPr>
              <a:buFont typeface="Arial" panose="020B0604020202020204" pitchFamily="34" charset="0"/>
              <a:buChar char="•"/>
            </a:pPr>
            <a:r>
              <a:rPr lang="en-US" sz="1400" b="1" dirty="0"/>
              <a:t>Conclusion:</a:t>
            </a:r>
            <a:r>
              <a:rPr lang="en-US" sz="1400" dirty="0"/>
              <a:t> </a:t>
            </a:r>
            <a:r>
              <a:rPr lang="en-US" sz="1400" b="1" dirty="0"/>
              <a:t>Campaign was highly successful in Store 88</a:t>
            </a:r>
            <a:r>
              <a:rPr lang="en-US" sz="1400" dirty="0"/>
              <a:t>, leading to real growth in sales and customer engagement.</a:t>
            </a:r>
          </a:p>
          <a:p>
            <a:r>
              <a:rPr lang="en-US" sz="1400" dirty="0"/>
              <a:t>3️⃣ </a:t>
            </a:r>
            <a:r>
              <a:rPr lang="en-US" sz="1400" b="1" dirty="0"/>
              <a:t>Store 86 (Trial) vs. Control Store (147)</a:t>
            </a:r>
            <a:endParaRPr lang="en-US" sz="1400" dirty="0"/>
          </a:p>
          <a:p>
            <a:pPr>
              <a:buFont typeface="Arial" panose="020B0604020202020204" pitchFamily="34" charset="0"/>
              <a:buChar char="•"/>
            </a:pPr>
            <a:r>
              <a:rPr lang="en-US" sz="1400" b="1" dirty="0"/>
              <a:t>Total Sales:</a:t>
            </a:r>
            <a:r>
              <a:rPr lang="en-US" sz="1400" dirty="0"/>
              <a:t> </a:t>
            </a:r>
            <a:r>
              <a:rPr lang="en-US" sz="1400" b="1" dirty="0"/>
              <a:t>Slightly higher</a:t>
            </a:r>
            <a:r>
              <a:rPr lang="en-US" sz="1400" dirty="0"/>
              <a:t> than the control store, but not by a large margin.</a:t>
            </a:r>
          </a:p>
          <a:p>
            <a:pPr>
              <a:buFont typeface="Arial" panose="020B0604020202020204" pitchFamily="34" charset="0"/>
              <a:buChar char="•"/>
            </a:pPr>
            <a:r>
              <a:rPr lang="en-US" sz="1400" b="1" dirty="0"/>
              <a:t>Number of Customers Increased, But Average Sales Per Customer Stayed Similar:</a:t>
            </a:r>
            <a:r>
              <a:rPr lang="en-US" sz="1400" dirty="0"/>
              <a:t> More people purchased, but they spent about the same as before.</a:t>
            </a:r>
          </a:p>
          <a:p>
            <a:pPr>
              <a:buFont typeface="Arial" panose="020B0604020202020204" pitchFamily="34" charset="0"/>
              <a:buChar char="•"/>
            </a:pPr>
            <a:r>
              <a:rPr lang="en-US" sz="1400" b="1" dirty="0"/>
              <a:t>Conclusion:</a:t>
            </a:r>
            <a:r>
              <a:rPr lang="en-US" sz="1400" dirty="0"/>
              <a:t> </a:t>
            </a:r>
            <a:r>
              <a:rPr lang="en-US" sz="1400" b="1" dirty="0"/>
              <a:t>Moderate impact</a:t>
            </a:r>
            <a:r>
              <a:rPr lang="en-US" sz="1400" dirty="0"/>
              <a:t>, but </a:t>
            </a:r>
            <a:r>
              <a:rPr lang="en-US" sz="1400" b="1" dirty="0"/>
              <a:t>not a clear campaign success</a:t>
            </a:r>
            <a:r>
              <a:rPr lang="en-US" sz="1400" dirty="0"/>
              <a:t> like Store 88.</a:t>
            </a:r>
          </a:p>
          <a:p>
            <a:endParaRPr lang="en-AU" sz="1400" dirty="0"/>
          </a:p>
          <a:p>
            <a:endParaRPr lang="en-AU" sz="1400"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6677</TotalTime>
  <Words>1347</Words>
  <Application>Microsoft Office PowerPoint</Application>
  <PresentationFormat>Widescreen</PresentationFormat>
  <Paragraphs>88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 Light</vt:lpstr>
      <vt:lpstr>ADLaM Display</vt:lpstr>
      <vt:lpstr>Roboto Medium</vt:lpstr>
      <vt:lpstr>Arial</vt:lpstr>
      <vt:lpstr>Roboto</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Shraman Tuladhar</cp:lastModifiedBy>
  <cp:revision>468</cp:revision>
  <dcterms:created xsi:type="dcterms:W3CDTF">2018-02-07T23:23:24Z</dcterms:created>
  <dcterms:modified xsi:type="dcterms:W3CDTF">2025-02-21T04:12:41Z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