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6"/>
  </p:notesMasterIdLst>
  <p:sldIdLst>
    <p:sldId id="256" r:id="rId2"/>
    <p:sldId id="257" r:id="rId3"/>
    <p:sldId id="302" r:id="rId4"/>
    <p:sldId id="306" r:id="rId5"/>
    <p:sldId id="315" r:id="rId6"/>
    <p:sldId id="307" r:id="rId7"/>
    <p:sldId id="316" r:id="rId8"/>
    <p:sldId id="308" r:id="rId9"/>
    <p:sldId id="304" r:id="rId10"/>
    <p:sldId id="309" r:id="rId11"/>
    <p:sldId id="310" r:id="rId12"/>
    <p:sldId id="317" r:id="rId13"/>
    <p:sldId id="314" r:id="rId14"/>
    <p:sldId id="29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Mirajkar" initials="RM" lastIdx="1" clrIdx="0">
    <p:extLst>
      <p:ext uri="{19B8F6BF-5375-455C-9EA6-DF929625EA0E}">
        <p15:presenceInfo xmlns:p15="http://schemas.microsoft.com/office/powerpoint/2012/main" userId="7f5bee524756fe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78B8"/>
    <a:srgbClr val="C16FB1"/>
    <a:srgbClr val="CF239E"/>
    <a:srgbClr val="87F478"/>
    <a:srgbClr val="FA7289"/>
    <a:srgbClr val="ED0000"/>
    <a:srgbClr val="F6A682"/>
    <a:srgbClr val="590000"/>
    <a:srgbClr val="FBCD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A07E65-23D3-4327-A907-803515E79363}">
  <a:tblStyle styleId="{1BA07E65-23D3-4327-A907-803515E7936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28746181-1B05-4F55-AE1F-AC7342019A26}"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rgbClr val="FFFFFF"/>
      </a:tcTxStyle>
      <a:tcStyle>
        <a:tcBdr/>
        <a:fill>
          <a:solidFill>
            <a:srgbClr val="ED7D31"/>
          </a:solidFill>
        </a:fill>
      </a:tcStyle>
    </a:lastCol>
    <a:firstCol>
      <a:tcTxStyle b="on" i="off">
        <a:font>
          <a:latin typeface="Calibri"/>
          <a:ea typeface="Calibri"/>
          <a:cs typeface="Calibri"/>
        </a:font>
        <a:srgbClr val="FFFFFF"/>
      </a:tcTxStyle>
      <a:tcStyle>
        <a:tcBdr/>
        <a:fill>
          <a:solidFill>
            <a:srgbClr val="ED7D3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D7D3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D7D3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103" d="100"/>
          <a:sy n="103" d="100"/>
        </p:scale>
        <p:origin x="653"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969329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174d83190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5174d83190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5174d83190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extLst>
      <p:ext uri="{BB962C8B-B14F-4D97-AF65-F5344CB8AC3E}">
        <p14:creationId xmlns:p14="http://schemas.microsoft.com/office/powerpoint/2010/main" val="1122257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9D452A19-8561-AF24-7092-45A3EB8A8D68}"/>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A82FC085-5C24-B0CF-0250-D10F6AC6067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E9A2EC85-8893-09CB-A362-1204B94834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B5470666-3AA3-BA05-E74B-9875F02D2E6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568141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9D452A19-8561-AF24-7092-45A3EB8A8D68}"/>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A82FC085-5C24-B0CF-0250-D10F6AC6067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E9A2EC85-8893-09CB-A362-1204B94834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B5470666-3AA3-BA05-E74B-9875F02D2E6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165467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1D9BADDC-3841-AED7-B265-D7A4DCBC3608}"/>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E09C7609-D37C-DD77-D24F-939B42ABDD6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94AA62C8-D9D3-7E35-46C6-D0AD196BC8F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089CBC11-63CB-ECFF-8D33-1ED1539CAB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508297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9D452A19-8561-AF24-7092-45A3EB8A8D68}"/>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A82FC085-5C24-B0CF-0250-D10F6AC6067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E9A2EC85-8893-09CB-A362-1204B94834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B5470666-3AA3-BA05-E74B-9875F02D2E6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665679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2265AB8D-55D5-367F-42A2-67EC9C872494}"/>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0DB703F3-A6B9-A9AE-FB7C-87C6A907C40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F7FC9D02-6167-E1ED-D414-E70D13C88E3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F445568B-428A-F6B4-4567-32D9D7E4318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55394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42997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908AA5DF-39CE-0E7B-12A2-F335AED9DE0A}"/>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872F0DB5-9D59-C71A-6BEE-6BEA925CDF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5D52C494-1ADC-4295-9295-638FA3D15A0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021F0896-C2FF-D485-63F5-25FAAFC1BE1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05169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908AA5DF-39CE-0E7B-12A2-F335AED9DE0A}"/>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872F0DB5-9D59-C71A-6BEE-6BEA925CDF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5D52C494-1ADC-4295-9295-638FA3D15A0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021F0896-C2FF-D485-63F5-25FAAFC1BE1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191370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9D452A19-8561-AF24-7092-45A3EB8A8D68}"/>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A82FC085-5C24-B0CF-0250-D10F6AC6067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E9A2EC85-8893-09CB-A362-1204B94834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B5470666-3AA3-BA05-E74B-9875F02D2E6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07550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30574E04-4DD4-A6BD-E279-777CC3B28826}"/>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916D6D7E-0A7D-B958-B651-0CB2AE0433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2B82B445-C570-6426-DF22-48E77F91213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2FD9076C-F291-E06C-74FC-C0C2CFDF9C9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129745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051D81A3-9F89-425E-3D5D-6019239C0B69}"/>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78BDEBE2-B5A3-D266-60A5-4EEBE98F03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D24AA990-2AB4-9334-B746-06D15D3474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6688CA0A-C681-0839-715A-1CD6330E6C9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508350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9D452A19-8561-AF24-7092-45A3EB8A8D68}"/>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A82FC085-5C24-B0CF-0250-D10F6AC6067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E9A2EC85-8893-09CB-A362-1204B94834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B5470666-3AA3-BA05-E74B-9875F02D2E6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66806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051D81A3-9F89-425E-3D5D-6019239C0B69}"/>
            </a:ext>
          </a:extLst>
        </p:cNvPr>
        <p:cNvGrpSpPr/>
        <p:nvPr/>
      </p:nvGrpSpPr>
      <p:grpSpPr>
        <a:xfrm>
          <a:off x="0" y="0"/>
          <a:ext cx="0" cy="0"/>
          <a:chOff x="0" y="0"/>
          <a:chExt cx="0" cy="0"/>
        </a:xfrm>
      </p:grpSpPr>
      <p:sp>
        <p:nvSpPr>
          <p:cNvPr id="136" name="Google Shape;136;g25174d83190_2_85:notes">
            <a:extLst>
              <a:ext uri="{FF2B5EF4-FFF2-40B4-BE49-F238E27FC236}">
                <a16:creationId xmlns:a16="http://schemas.microsoft.com/office/drawing/2014/main" id="{78BDEBE2-B5A3-D266-60A5-4EEBE98F03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a:extLst>
              <a:ext uri="{FF2B5EF4-FFF2-40B4-BE49-F238E27FC236}">
                <a16:creationId xmlns:a16="http://schemas.microsoft.com/office/drawing/2014/main" id="{D24AA990-2AB4-9334-B746-06D15D3474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a:extLst>
              <a:ext uri="{FF2B5EF4-FFF2-40B4-BE49-F238E27FC236}">
                <a16:creationId xmlns:a16="http://schemas.microsoft.com/office/drawing/2014/main" id="{6688CA0A-C681-0839-715A-1CD6330E6C9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98565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3" r:id="rId2"/>
    <p:sldLayoutId id="2147483664" r:id="rId3"/>
    <p:sldLayoutId id="2147483665"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4410782"/>
            <a:ext cx="9144000" cy="712961"/>
          </a:xfrm>
          <a:prstGeom prst="rect">
            <a:avLst/>
          </a:prstGeom>
          <a:solidFill>
            <a:srgbClr val="002060"/>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Times New Roman" panose="02020603050405020304" pitchFamily="18" charset="0"/>
                <a:ea typeface="Calibri"/>
                <a:cs typeface="Times New Roman" panose="02020603050405020304" pitchFamily="18" charset="0"/>
                <a:sym typeface="Calibri"/>
              </a:rPr>
              <a:t>Department of Electronic and Communication, </a:t>
            </a:r>
            <a:endParaRPr b="1" dirty="0">
              <a:solidFill>
                <a:schemeClr val="lt1"/>
              </a:solidFill>
              <a:latin typeface="Times New Roman" panose="02020603050405020304" pitchFamily="18" charset="0"/>
              <a:ea typeface="Calibri"/>
              <a:cs typeface="Times New Roman" panose="02020603050405020304" pitchFamily="18" charset="0"/>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Times New Roman" panose="02020603050405020304" pitchFamily="18" charset="0"/>
                <a:ea typeface="Calibri"/>
                <a:cs typeface="Times New Roman" panose="02020603050405020304" pitchFamily="18" charset="0"/>
                <a:sym typeface="Calibri"/>
              </a:rPr>
              <a:t>KLE Technological University’s Dr. M. S. Sheshgiri College of Engineering and Technology, Belagavi</a:t>
            </a:r>
            <a:endParaRPr b="1" dirty="0">
              <a:solidFill>
                <a:schemeClr val="lt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31" name="Google Shape;131;p25"/>
          <p:cNvSpPr txBox="1">
            <a:spLocks noGrp="1"/>
          </p:cNvSpPr>
          <p:nvPr>
            <p:ph type="ctrTitle"/>
          </p:nvPr>
        </p:nvSpPr>
        <p:spPr>
          <a:xfrm>
            <a:off x="1143000" y="2981899"/>
            <a:ext cx="6858000" cy="1262999"/>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400"/>
              <a:buFont typeface="Calibri"/>
              <a:buNone/>
            </a:pPr>
            <a:endParaRPr sz="2400" b="1" i="1" dirty="0">
              <a:latin typeface="Times New Roman" panose="02020603050405020304" pitchFamily="18" charset="0"/>
              <a:cs typeface="Times New Roman" panose="02020603050405020304" pitchFamily="18" charset="0"/>
            </a:endParaRPr>
          </a:p>
          <a:p>
            <a:r>
              <a:rPr lang="en" sz="2400" b="1" dirty="0">
                <a:latin typeface="Times New Roman" panose="02020603050405020304" pitchFamily="18" charset="0"/>
                <a:cs typeface="Times New Roman" panose="02020603050405020304" pitchFamily="18" charset="0"/>
              </a:rPr>
              <a:t>MINIOR PROJECT-6</a:t>
            </a:r>
            <a:r>
              <a:rPr lang="en" sz="2400" b="1" baseline="30000" dirty="0">
                <a:latin typeface="Times New Roman" panose="02020603050405020304" pitchFamily="18" charset="0"/>
                <a:cs typeface="Times New Roman" panose="02020603050405020304" pitchFamily="18" charset="0"/>
              </a:rPr>
              <a:t>th</a:t>
            </a:r>
            <a:r>
              <a:rPr lang="en" sz="2400" b="1" dirty="0">
                <a:latin typeface="Times New Roman" panose="02020603050405020304" pitchFamily="18" charset="0"/>
                <a:cs typeface="Times New Roman" panose="02020603050405020304" pitchFamily="18" charset="0"/>
              </a:rPr>
              <a:t> SEM</a:t>
            </a:r>
            <a:br>
              <a:rPr lang="en"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Under the Guidance of</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Prof . Shivaling Hungund</a:t>
            </a:r>
            <a:endParaRPr sz="2000" b="1" dirty="0">
              <a:latin typeface="Times New Roman" panose="02020603050405020304" pitchFamily="18" charset="0"/>
              <a:cs typeface="Times New Roman" panose="02020603050405020304" pitchFamily="18" charset="0"/>
            </a:endParaRPr>
          </a:p>
        </p:txBody>
      </p:sp>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133" name="Google Shape;133;p25"/>
          <p:cNvSpPr txBox="1"/>
          <p:nvPr/>
        </p:nvSpPr>
        <p:spPr>
          <a:xfrm>
            <a:off x="1143005" y="1684252"/>
            <a:ext cx="6858000" cy="948600"/>
          </a:xfrm>
          <a:prstGeom prst="rect">
            <a:avLst/>
          </a:prstGeom>
          <a:noFill/>
          <a:ln>
            <a:noFill/>
          </a:ln>
          <a:effectLst>
            <a:outerShdw algn="bl" rotWithShape="0">
              <a:srgbClr val="000000">
                <a:alpha val="47000"/>
              </a:srgbClr>
            </a:outerShdw>
          </a:effectLst>
        </p:spPr>
        <p:txBody>
          <a:bodyPr spcFirstLastPara="1" wrap="square" lIns="68575" tIns="34275" rIns="68575" bIns="34275" anchor="b" anchorCtr="0">
            <a:normAutofit fontScale="40000" lnSpcReduction="20000"/>
          </a:bodyPr>
          <a:lstStyle/>
          <a:p>
            <a:pPr lvl="0" algn="ctr">
              <a:lnSpc>
                <a:spcPct val="90000"/>
              </a:lnSpc>
              <a:buClr>
                <a:srgbClr val="C00000"/>
              </a:buClr>
              <a:buSzPts val="4500"/>
            </a:pPr>
            <a:r>
              <a:rPr lang="en-US" sz="9000" b="1" i="0" u="none" strike="noStrike" cap="none"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Calibri"/>
              </a:rPr>
              <a:t>Smart Agriculture Powered by Intelligence Robot</a:t>
            </a:r>
          </a:p>
        </p:txBody>
      </p:sp>
      <p:pic>
        <p:nvPicPr>
          <p:cNvPr id="134" name="Google Shape;134;p25"/>
          <p:cNvPicPr preferRelativeResize="0"/>
          <p:nvPr/>
        </p:nvPicPr>
        <p:blipFill>
          <a:blip r:embed="rId3">
            <a:alphaModFix/>
          </a:blip>
          <a:stretch>
            <a:fillRect/>
          </a:stretch>
        </p:blipFill>
        <p:spPr>
          <a:xfrm>
            <a:off x="1209025" y="591000"/>
            <a:ext cx="7361761" cy="818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3B633BF9-97E7-6AF2-8C15-64AFD008C96A}"/>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182B6B6C-66F3-D115-2EBC-7BC64A8AA176}"/>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44" name="Google Shape;144;p26">
            <a:extLst>
              <a:ext uri="{FF2B5EF4-FFF2-40B4-BE49-F238E27FC236}">
                <a16:creationId xmlns:a16="http://schemas.microsoft.com/office/drawing/2014/main" id="{DA0F0888-CA5C-ABBF-C312-84120D64BED4}"/>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5" name="TextBox 4">
            <a:extLst>
              <a:ext uri="{FF2B5EF4-FFF2-40B4-BE49-F238E27FC236}">
                <a16:creationId xmlns:a16="http://schemas.microsoft.com/office/drawing/2014/main" id="{2049C6F6-0E81-0ECC-7B61-1826AF20A48D}"/>
              </a:ext>
            </a:extLst>
          </p:cNvPr>
          <p:cNvSpPr txBox="1"/>
          <p:nvPr/>
        </p:nvSpPr>
        <p:spPr>
          <a:xfrm>
            <a:off x="572429" y="577968"/>
            <a:ext cx="4966010" cy="369332"/>
          </a:xfrm>
          <a:prstGeom prst="rect">
            <a:avLst/>
          </a:prstGeom>
          <a:noFill/>
        </p:spPr>
        <p:txBody>
          <a:bodyPr wrap="square" rtlCol="0">
            <a:spAutoFit/>
          </a:bodyPr>
          <a:lstStyle/>
          <a:p>
            <a:pPr lvl="0"/>
            <a:r>
              <a:rPr lang="en-IN" altLang="en-US" sz="1800" b="1" dirty="0">
                <a:latin typeface="Times New Roman" panose="02020603050405020304" pitchFamily="18" charset="0"/>
                <a:ea typeface="Calibri" panose="020F0502020204030204" pitchFamily="34" charset="0"/>
                <a:cs typeface="Times New Roman" panose="02020603050405020304" pitchFamily="18" charset="0"/>
                <a:rtl val="0"/>
              </a:rPr>
              <a:t>MODEL TRAINING</a:t>
            </a:r>
            <a:endParaRPr lang="en-IN" altLang="en-US" sz="1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2CEFBD3-457F-4E73-8B5D-F0DE0DC02F24}"/>
              </a:ext>
            </a:extLst>
          </p:cNvPr>
          <p:cNvSpPr txBox="1"/>
          <p:nvPr/>
        </p:nvSpPr>
        <p:spPr>
          <a:xfrm>
            <a:off x="646771" y="1105796"/>
            <a:ext cx="4497847" cy="2246769"/>
          </a:xfrm>
          <a:prstGeom prst="rect">
            <a:avLst/>
          </a:prstGeom>
          <a:noFill/>
        </p:spPr>
        <p:txBody>
          <a:bodyPr wrap="square" rtlCol="0">
            <a:spAutoFit/>
          </a:bodyPr>
          <a:lstStyle/>
          <a:p>
            <a:pPr lvl="0" eaLnBrk="0" fontAlgn="base" hangingPunct="0">
              <a:spcBef>
                <a:spcPct val="0"/>
              </a:spcBef>
              <a:spcAft>
                <a:spcPct val="0"/>
              </a:spcAft>
              <a:buClrTx/>
              <a:buFontTx/>
              <a:buChar char="•"/>
            </a:pPr>
            <a:r>
              <a:rPr lang="en-US" altLang="en-US" dirty="0">
                <a:solidFill>
                  <a:schemeClr val="tx1"/>
                </a:solidFill>
                <a:latin typeface="Times New Roman" panose="02020603050405020304" pitchFamily="18" charset="0"/>
                <a:cs typeface="Times New Roman" panose="02020603050405020304" pitchFamily="18" charset="0"/>
              </a:rPr>
              <a:t>The dataset has 55,001 entries with 4 features: temperature (°C), humidity, soil moisture, and crop type label.</a:t>
            </a:r>
          </a:p>
          <a:p>
            <a:pPr lvl="0" eaLnBrk="0" fontAlgn="base" hangingPunct="0">
              <a:spcBef>
                <a:spcPct val="0"/>
              </a:spcBef>
              <a:spcAft>
                <a:spcPct val="0"/>
              </a:spcAft>
              <a:buClrTx/>
              <a:buFontTx/>
              <a:buChar char="•"/>
            </a:pPr>
            <a:r>
              <a:rPr lang="en-US" altLang="en-US" dirty="0">
                <a:solidFill>
                  <a:schemeClr val="tx1"/>
                </a:solidFill>
                <a:latin typeface="Times New Roman" panose="02020603050405020304" pitchFamily="18" charset="0"/>
                <a:cs typeface="Times New Roman" panose="02020603050405020304" pitchFamily="18" charset="0"/>
              </a:rPr>
              <a:t>Crop types include rice, wheat, maize, etc.</a:t>
            </a:r>
          </a:p>
          <a:p>
            <a:pPr lvl="0" eaLnBrk="0" fontAlgn="base" hangingPunct="0">
              <a:spcBef>
                <a:spcPct val="0"/>
              </a:spcBef>
              <a:spcAft>
                <a:spcPct val="0"/>
              </a:spcAft>
              <a:buClrTx/>
              <a:buFontTx/>
              <a:buChar char="•"/>
            </a:pPr>
            <a:r>
              <a:rPr lang="en-US" altLang="en-US" dirty="0">
                <a:solidFill>
                  <a:schemeClr val="tx1"/>
                </a:solidFill>
                <a:latin typeface="Times New Roman" panose="02020603050405020304" pitchFamily="18" charset="0"/>
                <a:cs typeface="Times New Roman" panose="02020603050405020304" pitchFamily="18" charset="0"/>
              </a:rPr>
              <a:t>Data preprocessing involved normalizing features and handling missing values.</a:t>
            </a:r>
          </a:p>
          <a:p>
            <a:pPr lvl="0" eaLnBrk="0" fontAlgn="base" hangingPunct="0">
              <a:spcBef>
                <a:spcPct val="0"/>
              </a:spcBef>
              <a:spcAft>
                <a:spcPct val="0"/>
              </a:spcAft>
              <a:buClrTx/>
              <a:buFontTx/>
              <a:buChar char="•"/>
            </a:pPr>
            <a:r>
              <a:rPr lang="en-US" altLang="en-US" dirty="0">
                <a:solidFill>
                  <a:schemeClr val="tx1"/>
                </a:solidFill>
                <a:latin typeface="Times New Roman" panose="02020603050405020304" pitchFamily="18" charset="0"/>
                <a:cs typeface="Times New Roman" panose="02020603050405020304" pitchFamily="18" charset="0"/>
              </a:rPr>
              <a:t>The dataset was split: 80% for training, 20% for testing.</a:t>
            </a:r>
          </a:p>
          <a:p>
            <a:pPr lvl="0" eaLnBrk="0" fontAlgn="base" hangingPunct="0">
              <a:spcBef>
                <a:spcPct val="0"/>
              </a:spcBef>
              <a:spcAft>
                <a:spcPct val="0"/>
              </a:spcAft>
              <a:buClrTx/>
              <a:buFontTx/>
              <a:buChar char="•"/>
            </a:pPr>
            <a:r>
              <a:rPr lang="en-US" altLang="en-US" dirty="0">
                <a:solidFill>
                  <a:schemeClr val="tx1"/>
                </a:solidFill>
                <a:latin typeface="Times New Roman" panose="02020603050405020304" pitchFamily="18" charset="0"/>
                <a:cs typeface="Times New Roman" panose="02020603050405020304" pitchFamily="18" charset="0"/>
              </a:rPr>
              <a:t>A Random Forest model was trained, achieving about 70% accuracy.</a:t>
            </a:r>
          </a:p>
          <a:p>
            <a:pPr lvl="0" eaLnBrk="0" fontAlgn="base" hangingPunct="0">
              <a:spcBef>
                <a:spcPct val="0"/>
              </a:spcBef>
              <a:spcAft>
                <a:spcPct val="0"/>
              </a:spcAft>
              <a:buClrTx/>
              <a:buFontTx/>
              <a:buChar char="•"/>
            </a:pPr>
            <a:r>
              <a:rPr lang="en-US" altLang="en-US" dirty="0">
                <a:solidFill>
                  <a:schemeClr val="tx1"/>
                </a:solidFill>
                <a:latin typeface="Times New Roman" panose="02020603050405020304" pitchFamily="18" charset="0"/>
                <a:cs typeface="Times New Roman" panose="02020603050405020304" pitchFamily="18" charset="0"/>
              </a:rPr>
              <a:t>The trained model is saved as a .</a:t>
            </a:r>
            <a:r>
              <a:rPr lang="en-US" altLang="en-US" dirty="0" err="1">
                <a:solidFill>
                  <a:schemeClr val="tx1"/>
                </a:solidFill>
                <a:latin typeface="Times New Roman" panose="02020603050405020304" pitchFamily="18" charset="0"/>
                <a:cs typeface="Times New Roman" panose="02020603050405020304" pitchFamily="18" charset="0"/>
              </a:rPr>
              <a:t>pkl</a:t>
            </a:r>
            <a:r>
              <a:rPr lang="en-US" altLang="en-US" dirty="0">
                <a:solidFill>
                  <a:schemeClr val="tx1"/>
                </a:solidFill>
                <a:latin typeface="Times New Roman" panose="02020603050405020304" pitchFamily="18" charset="0"/>
                <a:cs typeface="Times New Roman" panose="02020603050405020304" pitchFamily="18" charset="0"/>
              </a:rPr>
              <a:t> file for use in a JavaScript interface</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AutoShape 2"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4D8BD793-1788-1019-7CFA-BB9F863A6B9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475FA7C8-E8EB-79A4-861C-8288C8FD879F}"/>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5A19307-46B2-E82B-BE86-812D5CEDE815}"/>
              </a:ext>
            </a:extLst>
          </p:cNvPr>
          <p:cNvPicPr>
            <a:picLocks noChangeAspect="1"/>
          </p:cNvPicPr>
          <p:nvPr/>
        </p:nvPicPr>
        <p:blipFill>
          <a:blip r:embed="rId4"/>
          <a:stretch>
            <a:fillRect/>
          </a:stretch>
        </p:blipFill>
        <p:spPr>
          <a:xfrm>
            <a:off x="5144618" y="1105796"/>
            <a:ext cx="3473826" cy="3089883"/>
          </a:xfrm>
          <a:prstGeom prst="rect">
            <a:avLst/>
          </a:prstGeom>
        </p:spPr>
      </p:pic>
    </p:spTree>
    <p:extLst>
      <p:ext uri="{BB962C8B-B14F-4D97-AF65-F5344CB8AC3E}">
        <p14:creationId xmlns:p14="http://schemas.microsoft.com/office/powerpoint/2010/main" val="389767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3B633BF9-97E7-6AF2-8C15-64AFD008C96A}"/>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182B6B6C-66F3-D115-2EBC-7BC64A8AA176}"/>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44" name="Google Shape;144;p26">
            <a:extLst>
              <a:ext uri="{FF2B5EF4-FFF2-40B4-BE49-F238E27FC236}">
                <a16:creationId xmlns:a16="http://schemas.microsoft.com/office/drawing/2014/main" id="{DA0F0888-CA5C-ABBF-C312-84120D64BED4}"/>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5" name="TextBox 4">
            <a:extLst>
              <a:ext uri="{FF2B5EF4-FFF2-40B4-BE49-F238E27FC236}">
                <a16:creationId xmlns:a16="http://schemas.microsoft.com/office/drawing/2014/main" id="{2049C6F6-0E81-0ECC-7B61-1826AF20A48D}"/>
              </a:ext>
            </a:extLst>
          </p:cNvPr>
          <p:cNvSpPr txBox="1"/>
          <p:nvPr/>
        </p:nvSpPr>
        <p:spPr>
          <a:xfrm>
            <a:off x="572429" y="577968"/>
            <a:ext cx="4966010" cy="369332"/>
          </a:xfrm>
          <a:prstGeom prst="rect">
            <a:avLst/>
          </a:prstGeom>
          <a:noFill/>
        </p:spPr>
        <p:txBody>
          <a:bodyPr wrap="square" rtlCol="0">
            <a:spAutoFit/>
          </a:bodyPr>
          <a:lstStyle/>
          <a:p>
            <a:pPr lvl="0"/>
            <a:r>
              <a:rPr lang="en-IN" altLang="en-US" sz="1800" b="1" dirty="0">
                <a:latin typeface="Times New Roman" panose="02020603050405020304" pitchFamily="18" charset="0"/>
                <a:ea typeface="Calibri" panose="020F0502020204030204" pitchFamily="34" charset="0"/>
                <a:cs typeface="Times New Roman" panose="02020603050405020304" pitchFamily="18" charset="0"/>
                <a:rtl val="0"/>
              </a:rPr>
              <a:t>DEMOSTRASTION OF THE RESULT</a:t>
            </a:r>
            <a:endParaRPr lang="en-IN" altLang="en-US" sz="1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AutoShape 2"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4D8BD793-1788-1019-7CFA-BB9F863A6B9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475FA7C8-E8EB-79A4-861C-8288C8FD879F}"/>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C2B657C8-CBA6-43B5-8FB8-108CDFB73DD4}"/>
              </a:ext>
            </a:extLst>
          </p:cNvPr>
          <p:cNvSpPr txBox="1"/>
          <p:nvPr/>
        </p:nvSpPr>
        <p:spPr>
          <a:xfrm>
            <a:off x="3005328" y="4613374"/>
            <a:ext cx="3133344"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IMPLEMENTATION</a:t>
            </a:r>
          </a:p>
        </p:txBody>
      </p:sp>
      <p:pic>
        <p:nvPicPr>
          <p:cNvPr id="3" name="Picture 2">
            <a:extLst>
              <a:ext uri="{FF2B5EF4-FFF2-40B4-BE49-F238E27FC236}">
                <a16:creationId xmlns:a16="http://schemas.microsoft.com/office/drawing/2014/main" id="{3D4218C9-E5F5-421E-8F34-1EF31481DDD9}"/>
              </a:ext>
            </a:extLst>
          </p:cNvPr>
          <p:cNvPicPr>
            <a:picLocks noChangeAspect="1"/>
          </p:cNvPicPr>
          <p:nvPr/>
        </p:nvPicPr>
        <p:blipFill>
          <a:blip r:embed="rId4"/>
          <a:stretch>
            <a:fillRect/>
          </a:stretch>
        </p:blipFill>
        <p:spPr>
          <a:xfrm>
            <a:off x="1727000" y="1170665"/>
            <a:ext cx="2540200" cy="2944133"/>
          </a:xfrm>
          <a:prstGeom prst="rect">
            <a:avLst/>
          </a:prstGeom>
        </p:spPr>
      </p:pic>
      <p:pic>
        <p:nvPicPr>
          <p:cNvPr id="8" name="Picture 7">
            <a:extLst>
              <a:ext uri="{FF2B5EF4-FFF2-40B4-BE49-F238E27FC236}">
                <a16:creationId xmlns:a16="http://schemas.microsoft.com/office/drawing/2014/main" id="{E8D89B1E-734D-40BE-8B1B-02F09306EFD4}"/>
              </a:ext>
            </a:extLst>
          </p:cNvPr>
          <p:cNvPicPr>
            <a:picLocks noChangeAspect="1"/>
          </p:cNvPicPr>
          <p:nvPr/>
        </p:nvPicPr>
        <p:blipFill>
          <a:blip r:embed="rId5"/>
          <a:stretch>
            <a:fillRect/>
          </a:stretch>
        </p:blipFill>
        <p:spPr>
          <a:xfrm>
            <a:off x="5029200" y="1170666"/>
            <a:ext cx="2532800" cy="2944133"/>
          </a:xfrm>
          <a:prstGeom prst="rect">
            <a:avLst/>
          </a:prstGeom>
        </p:spPr>
      </p:pic>
    </p:spTree>
    <p:extLst>
      <p:ext uri="{BB962C8B-B14F-4D97-AF65-F5344CB8AC3E}">
        <p14:creationId xmlns:p14="http://schemas.microsoft.com/office/powerpoint/2010/main" val="313373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1FA5984E-EC0B-A9CD-78E8-8A35803819B8}"/>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5101B1E9-ED33-AAD5-1A9B-30644B6E37C0}"/>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44" name="Google Shape;144;p26">
            <a:extLst>
              <a:ext uri="{FF2B5EF4-FFF2-40B4-BE49-F238E27FC236}">
                <a16:creationId xmlns:a16="http://schemas.microsoft.com/office/drawing/2014/main" id="{F14CC810-8841-504D-F6DD-B1B629FDDACB}"/>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5" name="TextBox 4">
            <a:extLst>
              <a:ext uri="{FF2B5EF4-FFF2-40B4-BE49-F238E27FC236}">
                <a16:creationId xmlns:a16="http://schemas.microsoft.com/office/drawing/2014/main" id="{E822424B-DB38-44DC-D8E5-71E864E5765A}"/>
              </a:ext>
            </a:extLst>
          </p:cNvPr>
          <p:cNvSpPr txBox="1"/>
          <p:nvPr/>
        </p:nvSpPr>
        <p:spPr>
          <a:xfrm>
            <a:off x="572429" y="577968"/>
            <a:ext cx="4966010" cy="369332"/>
          </a:xfrm>
          <a:prstGeom prst="rect">
            <a:avLst/>
          </a:prstGeom>
          <a:noFill/>
        </p:spPr>
        <p:txBody>
          <a:bodyPr wrap="square" rtlCol="0">
            <a:spAutoFit/>
          </a:bodyPr>
          <a:lstStyle/>
          <a:p>
            <a:pPr lvl="0"/>
            <a:r>
              <a:rPr lang="en-IN" altLang="en-US" sz="1800" b="1" dirty="0">
                <a:latin typeface="Times New Roman" panose="02020603050405020304" pitchFamily="18" charset="0"/>
                <a:ea typeface="Calibri" panose="020F0502020204030204" pitchFamily="34" charset="0"/>
                <a:cs typeface="Times New Roman" panose="02020603050405020304" pitchFamily="18" charset="0"/>
                <a:rtl val="0"/>
              </a:rPr>
              <a:t>DEMOSTRASTION OF THE RESULT</a:t>
            </a:r>
            <a:endParaRPr lang="en-IN" altLang="en-US" sz="1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AutoShape 2"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C3BBB911-DF8D-C7F4-014E-B39C96249C0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53CAFF91-F2F7-DDB5-52E5-623CF9DA941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7C1561E5-BFC7-BCA3-B1C3-3DB30D9D69A9}"/>
              </a:ext>
            </a:extLst>
          </p:cNvPr>
          <p:cNvSpPr txBox="1"/>
          <p:nvPr/>
        </p:nvSpPr>
        <p:spPr>
          <a:xfrm>
            <a:off x="3005328" y="4613374"/>
            <a:ext cx="3133344"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SOFTWARE IMPLEMENTATION</a:t>
            </a:r>
          </a:p>
        </p:txBody>
      </p:sp>
      <p:pic>
        <p:nvPicPr>
          <p:cNvPr id="4" name="Picture 3">
            <a:extLst>
              <a:ext uri="{FF2B5EF4-FFF2-40B4-BE49-F238E27FC236}">
                <a16:creationId xmlns:a16="http://schemas.microsoft.com/office/drawing/2014/main" id="{FA9FAFC7-6C22-CB61-7B3C-010E09CE2A36}"/>
              </a:ext>
            </a:extLst>
          </p:cNvPr>
          <p:cNvPicPr>
            <a:picLocks noChangeAspect="1"/>
          </p:cNvPicPr>
          <p:nvPr/>
        </p:nvPicPr>
        <p:blipFill>
          <a:blip r:embed="rId4"/>
          <a:stretch>
            <a:fillRect/>
          </a:stretch>
        </p:blipFill>
        <p:spPr>
          <a:xfrm>
            <a:off x="1217840" y="1098940"/>
            <a:ext cx="6173061" cy="3362794"/>
          </a:xfrm>
          <a:prstGeom prst="rect">
            <a:avLst/>
          </a:prstGeom>
        </p:spPr>
      </p:pic>
    </p:spTree>
    <p:extLst>
      <p:ext uri="{BB962C8B-B14F-4D97-AF65-F5344CB8AC3E}">
        <p14:creationId xmlns:p14="http://schemas.microsoft.com/office/powerpoint/2010/main" val="202789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3B633BF9-97E7-6AF2-8C15-64AFD008C96A}"/>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182B6B6C-66F3-D115-2EBC-7BC64A8AA176}"/>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44" name="Google Shape;144;p26">
            <a:extLst>
              <a:ext uri="{FF2B5EF4-FFF2-40B4-BE49-F238E27FC236}">
                <a16:creationId xmlns:a16="http://schemas.microsoft.com/office/drawing/2014/main" id="{DA0F0888-CA5C-ABBF-C312-84120D64BED4}"/>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5" name="TextBox 4">
            <a:extLst>
              <a:ext uri="{FF2B5EF4-FFF2-40B4-BE49-F238E27FC236}">
                <a16:creationId xmlns:a16="http://schemas.microsoft.com/office/drawing/2014/main" id="{2049C6F6-0E81-0ECC-7B61-1826AF20A48D}"/>
              </a:ext>
            </a:extLst>
          </p:cNvPr>
          <p:cNvSpPr txBox="1"/>
          <p:nvPr/>
        </p:nvSpPr>
        <p:spPr>
          <a:xfrm>
            <a:off x="572429" y="577968"/>
            <a:ext cx="4966010" cy="369332"/>
          </a:xfrm>
          <a:prstGeom prst="rect">
            <a:avLst/>
          </a:prstGeom>
          <a:noFill/>
        </p:spPr>
        <p:txBody>
          <a:bodyPr wrap="square" rtlCol="0">
            <a:spAutoFit/>
          </a:bodyPr>
          <a:lstStyle/>
          <a:p>
            <a:pPr lvl="0"/>
            <a:r>
              <a:rPr lang="en-IN" altLang="en-US" sz="1800" b="1" dirty="0">
                <a:latin typeface="Times New Roman" panose="02020603050405020304" pitchFamily="18" charset="0"/>
                <a:ea typeface="Calibri" panose="020F0502020204030204" pitchFamily="34" charset="0"/>
                <a:cs typeface="Times New Roman" panose="02020603050405020304" pitchFamily="18" charset="0"/>
                <a:rtl val="0"/>
              </a:rPr>
              <a:t>CONCLUSION</a:t>
            </a:r>
            <a:endParaRPr lang="en-IN" altLang="en-US" sz="1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AutoShape 2"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4D8BD793-1788-1019-7CFA-BB9F863A6B9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475FA7C8-E8EB-79A4-861C-8288C8FD879F}"/>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624629A6-DEE6-4CFF-BE0D-37DD54B58594}"/>
              </a:ext>
            </a:extLst>
          </p:cNvPr>
          <p:cNvSpPr txBox="1"/>
          <p:nvPr/>
        </p:nvSpPr>
        <p:spPr>
          <a:xfrm>
            <a:off x="295099" y="1053543"/>
            <a:ext cx="5615047"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Smart Agriculture System</a:t>
            </a:r>
            <a:r>
              <a:rPr lang="en-US" sz="1600" dirty="0">
                <a:latin typeface="Times New Roman" panose="02020603050405020304" pitchFamily="18" charset="0"/>
                <a:cs typeface="Times New Roman" panose="02020603050405020304" pitchFamily="18" charset="0"/>
              </a:rPr>
              <a:t>: Combines IoT, machine learning, and automation for crop prediction and seed sowing.</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Real-time Data Use</a:t>
            </a:r>
            <a:r>
              <a:rPr lang="en-US" sz="1600" dirty="0">
                <a:latin typeface="Times New Roman" panose="02020603050405020304" pitchFamily="18" charset="0"/>
                <a:cs typeface="Times New Roman" panose="02020603050405020304" pitchFamily="18" charset="0"/>
              </a:rPr>
              <a:t>: Uses soil moisture, temperature, and humidity to recommend suitable crops with ~70% accuracy.</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Interface</a:t>
            </a:r>
            <a:r>
              <a:rPr lang="en-US" sz="1600" dirty="0">
                <a:latin typeface="Times New Roman" panose="02020603050405020304" pitchFamily="18" charset="0"/>
                <a:cs typeface="Times New Roman" panose="02020603050405020304" pitchFamily="18" charset="0"/>
              </a:rPr>
              <a:t>: JavaScript-based UI connected to ESP32 via </a:t>
            </a:r>
            <a:r>
              <a:rPr lang="en-US" sz="1600" dirty="0" err="1">
                <a:latin typeface="Times New Roman" panose="02020603050405020304" pitchFamily="18" charset="0"/>
                <a:cs typeface="Times New Roman" panose="02020603050405020304" pitchFamily="18" charset="0"/>
              </a:rPr>
              <a:t>ThingSpeak</a:t>
            </a:r>
            <a:r>
              <a:rPr lang="en-US" sz="1600" dirty="0">
                <a:latin typeface="Times New Roman" panose="02020603050405020304" pitchFamily="18" charset="0"/>
                <a:cs typeface="Times New Roman" panose="02020603050405020304" pitchFamily="18" charset="0"/>
              </a:rPr>
              <a:t> for user-friendly recommendations.</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Autonomous Seed Sowing</a:t>
            </a:r>
            <a:r>
              <a:rPr lang="en-US" sz="1600" dirty="0">
                <a:latin typeface="Times New Roman" panose="02020603050405020304" pitchFamily="18" charset="0"/>
                <a:cs typeface="Times New Roman" panose="02020603050405020304" pitchFamily="18" charset="0"/>
              </a:rPr>
              <a:t>: Low-cost vehicle uses motor timing instead of sensors for precise seed placement.</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Scalable &amp; Affordable</a:t>
            </a:r>
            <a:r>
              <a:rPr lang="en-US" sz="1600" dirty="0">
                <a:latin typeface="Times New Roman" panose="02020603050405020304" pitchFamily="18" charset="0"/>
                <a:cs typeface="Times New Roman" panose="02020603050405020304" pitchFamily="18" charset="0"/>
              </a:rPr>
              <a:t>: Designed for small/medium-scale farmers, promoting sustainable and efficient farming.</a:t>
            </a:r>
          </a:p>
        </p:txBody>
      </p:sp>
      <p:pic>
        <p:nvPicPr>
          <p:cNvPr id="3074" name="Picture 2" descr="Analyze any five problems faced by Indian farmers in agriculture">
            <a:extLst>
              <a:ext uri="{FF2B5EF4-FFF2-40B4-BE49-F238E27FC236}">
                <a16:creationId xmlns:a16="http://schemas.microsoft.com/office/drawing/2014/main" id="{611D7E9F-F5E1-F4C1-A4AA-7F86DBBD8A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3274" y="1164257"/>
            <a:ext cx="2906751" cy="198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49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073C4E06-3890-D161-FB85-8D5045471834}"/>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C7185376-4F9E-2C40-3909-4C5993DFBDD3}"/>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44" name="Google Shape;144;p26">
            <a:extLst>
              <a:ext uri="{FF2B5EF4-FFF2-40B4-BE49-F238E27FC236}">
                <a16:creationId xmlns:a16="http://schemas.microsoft.com/office/drawing/2014/main" id="{9C2FDC01-3A3C-FEC5-6B78-E7EDCD34A31A}"/>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2" name="TextBox 1">
            <a:extLst>
              <a:ext uri="{FF2B5EF4-FFF2-40B4-BE49-F238E27FC236}">
                <a16:creationId xmlns:a16="http://schemas.microsoft.com/office/drawing/2014/main" id="{7792EF54-CD82-DF25-D192-397FDBAC11FA}"/>
              </a:ext>
            </a:extLst>
          </p:cNvPr>
          <p:cNvSpPr txBox="1"/>
          <p:nvPr/>
        </p:nvSpPr>
        <p:spPr>
          <a:xfrm>
            <a:off x="687754" y="1578708"/>
            <a:ext cx="7713784" cy="1107996"/>
          </a:xfrm>
          <a:prstGeom prst="rect">
            <a:avLst/>
          </a:prstGeom>
          <a:noFill/>
        </p:spPr>
        <p:txBody>
          <a:bodyPr wrap="square" rtlCol="0">
            <a:spAutoFit/>
          </a:bodyPr>
          <a:lstStyle/>
          <a:p>
            <a:pPr algn="ctr"/>
            <a:r>
              <a:rPr lang="en-US" sz="6600" dirty="0">
                <a:solidFill>
                  <a:srgbClr val="002060"/>
                </a:solidFill>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34522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42" name="Google Shape;142;p26"/>
          <p:cNvSpPr txBox="1"/>
          <p:nvPr/>
        </p:nvSpPr>
        <p:spPr>
          <a:xfrm>
            <a:off x="2813754" y="972959"/>
            <a:ext cx="3516492" cy="561662"/>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Details of the Team</a:t>
            </a:r>
            <a:endParaRPr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143" name="Google Shape;143;p26"/>
          <p:cNvGraphicFramePr/>
          <p:nvPr>
            <p:extLst>
              <p:ext uri="{D42A27DB-BD31-4B8C-83A1-F6EECF244321}">
                <p14:modId xmlns:p14="http://schemas.microsoft.com/office/powerpoint/2010/main" val="3063644636"/>
              </p:ext>
            </p:extLst>
          </p:nvPr>
        </p:nvGraphicFramePr>
        <p:xfrm>
          <a:off x="1652368" y="1832190"/>
          <a:ext cx="6095975" cy="2331840"/>
        </p:xfrm>
        <a:graphic>
          <a:graphicData uri="http://schemas.openxmlformats.org/drawingml/2006/table">
            <a:tbl>
              <a:tblPr firstRow="1" bandRow="1">
                <a:noFill/>
                <a:tableStyleId>{1BA07E65-23D3-4327-A907-803515E79363}</a:tableStyleId>
              </a:tblPr>
              <a:tblGrid>
                <a:gridCol w="7711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2715575">
                  <a:extLst>
                    <a:ext uri="{9D8B030D-6E8A-4147-A177-3AD203B41FA5}">
                      <a16:colId xmlns:a16="http://schemas.microsoft.com/office/drawing/2014/main" val="20002"/>
                    </a:ext>
                  </a:extLst>
                </a:gridCol>
                <a:gridCol w="2226450">
                  <a:extLst>
                    <a:ext uri="{9D8B030D-6E8A-4147-A177-3AD203B41FA5}">
                      <a16:colId xmlns:a16="http://schemas.microsoft.com/office/drawing/2014/main" val="20003"/>
                    </a:ext>
                  </a:extLst>
                </a:gridCol>
              </a:tblGrid>
              <a:tr h="278125">
                <a:tc gridSpan="2">
                  <a:txBody>
                    <a:bodyPr/>
                    <a:lstStyle/>
                    <a:p>
                      <a:pPr marL="0" marR="0" lvl="0" indent="0" algn="ctr" rtl="0">
                        <a:spcBef>
                          <a:spcPts val="0"/>
                        </a:spcBef>
                        <a:spcAft>
                          <a:spcPts val="0"/>
                        </a:spcAft>
                        <a:buNone/>
                      </a:pPr>
                      <a:r>
                        <a:rPr lang="en" sz="1800" dirty="0">
                          <a:latin typeface="Times New Roman" panose="02020603050405020304" pitchFamily="18" charset="0"/>
                          <a:ea typeface="Calibri" panose="020F0502020204030204" pitchFamily="34" charset="0"/>
                          <a:cs typeface="Times New Roman" panose="02020603050405020304" pitchFamily="18" charset="0"/>
                        </a:rPr>
                        <a:t>Div:</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rgbClr val="002060"/>
                    </a:solidFill>
                  </a:tcPr>
                </a:tc>
                <a:tc hMerge="1">
                  <a:txBody>
                    <a:bodyPr/>
                    <a:lstStyle/>
                    <a:p>
                      <a:endParaRPr lang="en-US" dirty="0"/>
                    </a:p>
                  </a:txBody>
                  <a:tcPr/>
                </a:tc>
                <a:tc gridSpan="2">
                  <a:txBody>
                    <a:bodyPr/>
                    <a:lstStyle/>
                    <a:p>
                      <a:pPr marL="0" marR="0" lvl="0" indent="0" algn="ctr" rtl="0">
                        <a:spcBef>
                          <a:spcPts val="0"/>
                        </a:spcBef>
                        <a:spcAft>
                          <a:spcPts val="0"/>
                        </a:spcAft>
                        <a:buNone/>
                      </a:pPr>
                      <a:r>
                        <a:rPr lang="en-IN"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B</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rgbClr val="002060"/>
                    </a:solidFill>
                  </a:tcPr>
                </a:tc>
                <a:tc hMerge="1">
                  <a:txBody>
                    <a:bodyPr/>
                    <a:lstStyle/>
                    <a:p>
                      <a:endParaRPr lang="en-US"/>
                    </a:p>
                  </a:txBody>
                  <a:tcPr/>
                </a:tc>
                <a:extLst>
                  <a:ext uri="{0D108BD9-81ED-4DB2-BD59-A6C34878D82A}">
                    <a16:rowId xmlns:a16="http://schemas.microsoft.com/office/drawing/2014/main" val="10000"/>
                  </a:ext>
                </a:extLst>
              </a:tr>
              <a:tr h="278125">
                <a:tc>
                  <a:txBody>
                    <a:bodyPr/>
                    <a:lstStyle/>
                    <a:p>
                      <a:pPr marL="0" marR="0" lvl="0" indent="0" algn="ctr" rtl="0">
                        <a:spcBef>
                          <a:spcPts val="0"/>
                        </a:spcBef>
                        <a:spcAft>
                          <a:spcPts val="0"/>
                        </a:spcAft>
                        <a:buNone/>
                      </a:pPr>
                      <a:r>
                        <a:rPr lang="en" sz="1800" b="1" u="none" strike="noStrike" cap="none" dirty="0">
                          <a:latin typeface="Times New Roman" panose="02020603050405020304" pitchFamily="18" charset="0"/>
                          <a:ea typeface="Calibri" panose="020F0502020204030204" pitchFamily="34" charset="0"/>
                          <a:cs typeface="Times New Roman" panose="02020603050405020304" pitchFamily="18" charset="0"/>
                        </a:rPr>
                        <a:t>Sl. No. </a:t>
                      </a:r>
                      <a:endParaRPr sz="1800" b="1"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60000"/>
                        <a:lumOff val="40000"/>
                      </a:schemeClr>
                    </a:solidFill>
                  </a:tcPr>
                </a:tc>
                <a:tc gridSpan="2">
                  <a:txBody>
                    <a:bodyPr/>
                    <a:lstStyle/>
                    <a:p>
                      <a:pPr marL="0" marR="0" lvl="0" indent="0" algn="ctr" rtl="0">
                        <a:spcBef>
                          <a:spcPts val="0"/>
                        </a:spcBef>
                        <a:spcAft>
                          <a:spcPts val="0"/>
                        </a:spcAft>
                        <a:buNone/>
                      </a:pPr>
                      <a:r>
                        <a:rPr lang="en" sz="1800" b="1" u="none" strike="noStrike" cap="none" dirty="0">
                          <a:latin typeface="Times New Roman" panose="02020603050405020304" pitchFamily="18" charset="0"/>
                          <a:ea typeface="Calibri" panose="020F0502020204030204" pitchFamily="34" charset="0"/>
                          <a:cs typeface="Times New Roman" panose="02020603050405020304" pitchFamily="18" charset="0"/>
                        </a:rPr>
                        <a:t>Name</a:t>
                      </a:r>
                      <a:endParaRPr sz="1800" b="1"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60000"/>
                        <a:lumOff val="40000"/>
                      </a:schemeClr>
                    </a:solidFill>
                  </a:tcPr>
                </a:tc>
                <a:tc hMerge="1">
                  <a:txBody>
                    <a:bodyPr/>
                    <a:lstStyle/>
                    <a:p>
                      <a:endParaRPr lang="en-US"/>
                    </a:p>
                  </a:txBody>
                  <a:tcPr/>
                </a:tc>
                <a:tc>
                  <a:txBody>
                    <a:bodyPr/>
                    <a:lstStyle/>
                    <a:p>
                      <a:pPr marL="0" marR="0" lvl="0" indent="0" algn="ctr" rtl="0">
                        <a:spcBef>
                          <a:spcPts val="0"/>
                        </a:spcBef>
                        <a:spcAft>
                          <a:spcPts val="0"/>
                        </a:spcAft>
                        <a:buNone/>
                      </a:pPr>
                      <a:r>
                        <a:rPr lang="en" sz="1800" b="1" dirty="0">
                          <a:latin typeface="Times New Roman" panose="02020603050405020304" pitchFamily="18" charset="0"/>
                          <a:ea typeface="Calibri" panose="020F0502020204030204" pitchFamily="34" charset="0"/>
                          <a:cs typeface="Times New Roman" panose="02020603050405020304" pitchFamily="18" charset="0"/>
                        </a:rPr>
                        <a:t>SRN</a:t>
                      </a:r>
                      <a:r>
                        <a:rPr lang="en" sz="1800" b="1" u="none" strike="noStrike" cap="none" dirty="0">
                          <a:latin typeface="Times New Roman" panose="02020603050405020304" pitchFamily="18" charset="0"/>
                          <a:ea typeface="Calibri" panose="020F0502020204030204" pitchFamily="34" charset="0"/>
                          <a:cs typeface="Times New Roman" panose="02020603050405020304" pitchFamily="18" charset="0"/>
                        </a:rPr>
                        <a:t>. </a:t>
                      </a:r>
                      <a:endParaRPr sz="1800" b="1"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60000"/>
                        <a:lumOff val="40000"/>
                      </a:schemeClr>
                    </a:solidFill>
                  </a:tcPr>
                </a:tc>
                <a:extLst>
                  <a:ext uri="{0D108BD9-81ED-4DB2-BD59-A6C34878D82A}">
                    <a16:rowId xmlns:a16="http://schemas.microsoft.com/office/drawing/2014/main" val="10001"/>
                  </a:ext>
                </a:extLst>
              </a:tr>
              <a:tr h="278125">
                <a:tc>
                  <a:txBody>
                    <a:bodyPr/>
                    <a:lstStyle/>
                    <a:p>
                      <a:pPr marL="0" marR="0" lvl="0" indent="0" algn="ctr" rtl="0">
                        <a:spcBef>
                          <a:spcPts val="0"/>
                        </a:spcBef>
                        <a:spcAft>
                          <a:spcPts val="0"/>
                        </a:spcAft>
                        <a:buNone/>
                      </a:pPr>
                      <a:r>
                        <a:rPr lang="en"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1</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20000"/>
                        <a:lumOff val="80000"/>
                      </a:schemeClr>
                    </a:solidFill>
                  </a:tcPr>
                </a:tc>
                <a:tc gridSpan="2">
                  <a:txBody>
                    <a:bodyPr/>
                    <a:lstStyle/>
                    <a:p>
                      <a:pPr marL="0" marR="0" lvl="0" indent="0" algn="l" rtl="0">
                        <a:spcBef>
                          <a:spcPts val="0"/>
                        </a:spcBef>
                        <a:spcAft>
                          <a:spcPts val="0"/>
                        </a:spcAft>
                        <a:buNone/>
                      </a:pP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SANSKRUTI MIRAJKAR</a:t>
                      </a:r>
                      <a:endParaRPr sz="16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20000"/>
                        <a:lumOff val="80000"/>
                      </a:schemeClr>
                    </a:solidFill>
                  </a:tcPr>
                </a:tc>
                <a:tc hMerge="1">
                  <a:txBody>
                    <a:bodyPr/>
                    <a:lstStyle/>
                    <a:p>
                      <a:endParaRPr lang="en-US"/>
                    </a:p>
                  </a:txBody>
                  <a:tcPr/>
                </a:tc>
                <a:tc>
                  <a:txBody>
                    <a:bodyPr/>
                    <a:lstStyle/>
                    <a:p>
                      <a:pPr marL="0" lvl="0" indent="0" algn="ctr" rtl="0">
                        <a:spcBef>
                          <a:spcPts val="0"/>
                        </a:spcBef>
                        <a:spcAft>
                          <a:spcPts val="0"/>
                        </a:spcAft>
                        <a:buNone/>
                      </a:pP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02FE22BEC084</a:t>
                      </a:r>
                      <a:endParaRPr sz="16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20000"/>
                        <a:lumOff val="80000"/>
                      </a:schemeClr>
                    </a:solidFill>
                  </a:tcPr>
                </a:tc>
                <a:extLst>
                  <a:ext uri="{0D108BD9-81ED-4DB2-BD59-A6C34878D82A}">
                    <a16:rowId xmlns:a16="http://schemas.microsoft.com/office/drawing/2014/main" val="10002"/>
                  </a:ext>
                </a:extLst>
              </a:tr>
              <a:tr h="278125">
                <a:tc>
                  <a:txBody>
                    <a:bodyPr/>
                    <a:lstStyle/>
                    <a:p>
                      <a:pPr marL="0" marR="0" lvl="0" indent="0" algn="ctr" rtl="0">
                        <a:spcBef>
                          <a:spcPts val="0"/>
                        </a:spcBef>
                        <a:spcAft>
                          <a:spcPts val="0"/>
                        </a:spcAft>
                        <a:buNone/>
                      </a:pPr>
                      <a:r>
                        <a:rPr lang="en"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2</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60000"/>
                        <a:lumOff val="40000"/>
                      </a:schemeClr>
                    </a:solidFill>
                  </a:tcPr>
                </a:tc>
                <a:tc gridSpan="2">
                  <a:txBody>
                    <a:bodyPr/>
                    <a:lstStyle/>
                    <a:p>
                      <a:pPr marL="0" marR="0" lvl="0" indent="0" algn="l" rtl="0">
                        <a:spcBef>
                          <a:spcPts val="0"/>
                        </a:spcBef>
                        <a:spcAft>
                          <a:spcPts val="0"/>
                        </a:spcAft>
                        <a:buNone/>
                      </a:pP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SHRAMAN KANTHI</a:t>
                      </a:r>
                      <a:endParaRPr sz="16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60000"/>
                        <a:lumOff val="40000"/>
                      </a:schemeClr>
                    </a:solidFill>
                  </a:tcPr>
                </a:tc>
                <a:tc hMerge="1">
                  <a:txBody>
                    <a:bodyPr/>
                    <a:lstStyle/>
                    <a:p>
                      <a:endParaRPr lang="en-US"/>
                    </a:p>
                  </a:txBody>
                  <a:tcPr/>
                </a:tc>
                <a:tc>
                  <a:txBody>
                    <a:bodyPr/>
                    <a:lstStyle/>
                    <a:p>
                      <a:pPr marL="0" lvl="0" indent="0" algn="ctr" rtl="0">
                        <a:spcBef>
                          <a:spcPts val="0"/>
                        </a:spcBef>
                        <a:spcAft>
                          <a:spcPts val="0"/>
                        </a:spcAft>
                        <a:buNone/>
                      </a:pP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02FE22BEC092</a:t>
                      </a:r>
                    </a:p>
                  </a:txBody>
                  <a:tcPr marL="68600" marR="68600" marT="34300" marB="34300" anchor="ctr">
                    <a:solidFill>
                      <a:schemeClr val="accent5">
                        <a:lumMod val="60000"/>
                        <a:lumOff val="40000"/>
                      </a:schemeClr>
                    </a:solidFill>
                  </a:tcPr>
                </a:tc>
                <a:extLst>
                  <a:ext uri="{0D108BD9-81ED-4DB2-BD59-A6C34878D82A}">
                    <a16:rowId xmlns:a16="http://schemas.microsoft.com/office/drawing/2014/main" val="10003"/>
                  </a:ext>
                </a:extLst>
              </a:tr>
              <a:tr h="278125">
                <a:tc>
                  <a:txBody>
                    <a:bodyPr/>
                    <a:lstStyle/>
                    <a:p>
                      <a:pPr marL="0" marR="0" lvl="0" indent="0" algn="ctr" rtl="0">
                        <a:spcBef>
                          <a:spcPts val="0"/>
                        </a:spcBef>
                        <a:spcAft>
                          <a:spcPts val="0"/>
                        </a:spcAft>
                        <a:buNone/>
                      </a:pPr>
                      <a:r>
                        <a:rPr lang="en"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3</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20000"/>
                        <a:lumOff val="80000"/>
                      </a:schemeClr>
                    </a:solidFill>
                  </a:tcPr>
                </a:tc>
                <a:tc gridSpan="2">
                  <a:txBody>
                    <a:bodyPr/>
                    <a:lstStyle/>
                    <a:p>
                      <a:pPr marL="0" marR="0" lvl="0" indent="0" algn="l" rtl="0">
                        <a:spcBef>
                          <a:spcPts val="0"/>
                        </a:spcBef>
                        <a:spcAft>
                          <a:spcPts val="0"/>
                        </a:spcAft>
                        <a:buNone/>
                      </a:pP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SWATI PATIL</a:t>
                      </a:r>
                      <a:endParaRPr sz="16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20000"/>
                        <a:lumOff val="80000"/>
                      </a:schemeClr>
                    </a:solidFill>
                  </a:tcPr>
                </a:tc>
                <a:tc hMerge="1">
                  <a:txBody>
                    <a:bodyPr/>
                    <a:lstStyle/>
                    <a:p>
                      <a:endParaRPr lang="en-US"/>
                    </a:p>
                  </a:txBody>
                  <a:tcPr/>
                </a:tc>
                <a:tc>
                  <a:txBody>
                    <a:bodyPr/>
                    <a:lstStyle/>
                    <a:p>
                      <a:pPr marL="0" lvl="0" indent="0" algn="ctr" rtl="0">
                        <a:spcBef>
                          <a:spcPts val="0"/>
                        </a:spcBef>
                        <a:spcAft>
                          <a:spcPts val="0"/>
                        </a:spcAft>
                        <a:buNone/>
                      </a:pP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02FE22BEC112</a:t>
                      </a:r>
                    </a:p>
                  </a:txBody>
                  <a:tcPr marL="68600" marR="68600" marT="34300" marB="34300" anchor="ctr">
                    <a:solidFill>
                      <a:schemeClr val="accent5">
                        <a:lumMod val="20000"/>
                        <a:lumOff val="80000"/>
                      </a:schemeClr>
                    </a:solidFill>
                  </a:tcPr>
                </a:tc>
                <a:extLst>
                  <a:ext uri="{0D108BD9-81ED-4DB2-BD59-A6C34878D82A}">
                    <a16:rowId xmlns:a16="http://schemas.microsoft.com/office/drawing/2014/main" val="10004"/>
                  </a:ext>
                </a:extLst>
              </a:tr>
              <a:tr h="278125">
                <a:tc>
                  <a:txBody>
                    <a:bodyPr/>
                    <a:lstStyle/>
                    <a:p>
                      <a:pPr marL="0" marR="0" lvl="0" indent="0" algn="ctr" rtl="0">
                        <a:spcBef>
                          <a:spcPts val="0"/>
                        </a:spcBef>
                        <a:spcAft>
                          <a:spcPts val="0"/>
                        </a:spcAft>
                        <a:buNone/>
                      </a:pPr>
                      <a:r>
                        <a:rPr lang="en"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4</a:t>
                      </a:r>
                      <a:endParaRPr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60000"/>
                        <a:lumOff val="40000"/>
                      </a:schemeClr>
                    </a:solidFill>
                  </a:tcPr>
                </a:tc>
                <a:tc gridSpan="2">
                  <a:txBody>
                    <a:bodyPr/>
                    <a:lstStyle/>
                    <a:p>
                      <a:pPr marL="0" marR="0" lvl="0" indent="0" algn="l" rtl="0">
                        <a:spcBef>
                          <a:spcPts val="0"/>
                        </a:spcBef>
                        <a:spcAft>
                          <a:spcPts val="0"/>
                        </a:spcAft>
                        <a:buNone/>
                      </a:pP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DARSHAN MODEKAR</a:t>
                      </a:r>
                      <a:endParaRPr sz="16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68600" marR="68600" marT="34300" marB="34300" anchor="ctr">
                    <a:solidFill>
                      <a:schemeClr val="accent5">
                        <a:lumMod val="60000"/>
                        <a:lumOff val="40000"/>
                      </a:schemeClr>
                    </a:solidFill>
                  </a:tcPr>
                </a:tc>
                <a:tc hMerge="1">
                  <a:txBody>
                    <a:bodyPr/>
                    <a:lstStyle/>
                    <a:p>
                      <a:endParaRPr lang="en-US"/>
                    </a:p>
                  </a:txBody>
                  <a:tcPr/>
                </a:tc>
                <a:tc>
                  <a:txBody>
                    <a:bodyPr/>
                    <a:lstStyle/>
                    <a:p>
                      <a:pPr marL="0" lvl="0" indent="0" algn="ctr" rtl="0">
                        <a:spcBef>
                          <a:spcPts val="0"/>
                        </a:spcBef>
                        <a:spcAft>
                          <a:spcPts val="0"/>
                        </a:spcAft>
                        <a:buNone/>
                      </a:pP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02FE22BEC119</a:t>
                      </a:r>
                    </a:p>
                  </a:txBody>
                  <a:tcPr marL="68600" marR="68600" marT="34300" marB="34300" anchor="ctr">
                    <a:solidFill>
                      <a:schemeClr val="accent5">
                        <a:lumMod val="60000"/>
                        <a:lumOff val="40000"/>
                      </a:schemeClr>
                    </a:solidFill>
                  </a:tcPr>
                </a:tc>
                <a:extLst>
                  <a:ext uri="{0D108BD9-81ED-4DB2-BD59-A6C34878D82A}">
                    <a16:rowId xmlns:a16="http://schemas.microsoft.com/office/drawing/2014/main" val="10005"/>
                  </a:ext>
                </a:extLst>
              </a:tr>
            </a:tbl>
          </a:graphicData>
        </a:graphic>
      </p:graphicFrame>
      <p:pic>
        <p:nvPicPr>
          <p:cNvPr id="144" name="Google Shape;144;p26"/>
          <p:cNvPicPr preferRelativeResize="0"/>
          <p:nvPr/>
        </p:nvPicPr>
        <p:blipFill>
          <a:blip r:embed="rId3">
            <a:alphaModFix/>
          </a:blip>
          <a:stretch>
            <a:fillRect/>
          </a:stretch>
        </p:blipFill>
        <p:spPr>
          <a:xfrm>
            <a:off x="4717211" y="63004"/>
            <a:ext cx="4276902" cy="47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0903D2DE-F643-656C-4CD6-F98DA2B95932}"/>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482786CB-C72A-8EA3-BE61-B6C6E7399913}"/>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144" name="Google Shape;144;p26">
            <a:extLst>
              <a:ext uri="{FF2B5EF4-FFF2-40B4-BE49-F238E27FC236}">
                <a16:creationId xmlns:a16="http://schemas.microsoft.com/office/drawing/2014/main" id="{1606968F-6AF8-6C52-7589-70CFC817EE02}"/>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5" name="TextBox 4">
            <a:extLst>
              <a:ext uri="{FF2B5EF4-FFF2-40B4-BE49-F238E27FC236}">
                <a16:creationId xmlns:a16="http://schemas.microsoft.com/office/drawing/2014/main" id="{E7E86ED9-0207-9CC9-84C3-D887D4A65A78}"/>
              </a:ext>
            </a:extLst>
          </p:cNvPr>
          <p:cNvSpPr txBox="1"/>
          <p:nvPr/>
        </p:nvSpPr>
        <p:spPr>
          <a:xfrm>
            <a:off x="572428" y="577968"/>
            <a:ext cx="5211337" cy="400110"/>
          </a:xfrm>
          <a:prstGeom prst="rect">
            <a:avLst/>
          </a:prstGeom>
          <a:noFill/>
        </p:spPr>
        <p:txBody>
          <a:bodyPr wrap="square" rtlCol="0">
            <a:spAutoFit/>
          </a:bodyPr>
          <a:lstStyle/>
          <a:p>
            <a:pPr lvl="0"/>
            <a:r>
              <a:rPr lang="en-IN" altLang="en-US" sz="2000" b="1" dirty="0">
                <a:latin typeface="Times New Roman" panose="02020603050405020304" pitchFamily="18" charset="0"/>
                <a:ea typeface="Calibri" panose="020F0502020204030204" pitchFamily="34" charset="0"/>
                <a:cs typeface="Times New Roman" panose="02020603050405020304" pitchFamily="18" charset="0"/>
                <a:rtl val="0"/>
              </a:rPr>
              <a:t>PROBLEM FACED BY FARMERS</a:t>
            </a:r>
            <a:endParaRPr lang="en-IN" alt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0D6381A-F494-4B96-41DB-359055A5E0AE}"/>
              </a:ext>
            </a:extLst>
          </p:cNvPr>
          <p:cNvSpPr txBox="1"/>
          <p:nvPr/>
        </p:nvSpPr>
        <p:spPr>
          <a:xfrm>
            <a:off x="612748" y="1265932"/>
            <a:ext cx="4851350" cy="224676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traditional farming, seed sowing is mostly done manually, which is time-consuming, physically tiring, and often results in uneven seed placement. Many farmers rely on personal experience or local advice to choose crops, which may not suit current soil or weather conditions—leading to poor yield. Additionally, farmers face increasing challenges due to labor shortages and high costs during sowing seasons, making the process inefficient and expensive.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10" name="AutoShape 2"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17CE56CE-1571-BF86-06BE-92531B21E67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BB750C1A-8D4E-C4B3-3F23-7E9254427540}"/>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Analyze any five problems faced by Indian farmers in agriculture">
            <a:extLst>
              <a:ext uri="{FF2B5EF4-FFF2-40B4-BE49-F238E27FC236}">
                <a16:creationId xmlns:a16="http://schemas.microsoft.com/office/drawing/2014/main" id="{FCB93594-8D1A-B921-F4A6-FF8671526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6498" y="1389925"/>
            <a:ext cx="3152078" cy="19843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C48B754-9434-7AE9-5493-A4690DE57502}"/>
              </a:ext>
            </a:extLst>
          </p:cNvPr>
          <p:cNvSpPr txBox="1"/>
          <p:nvPr/>
        </p:nvSpPr>
        <p:spPr>
          <a:xfrm>
            <a:off x="713678" y="3177349"/>
            <a:ext cx="7801672" cy="1384995"/>
          </a:xfrm>
          <a:prstGeom prst="rect">
            <a:avLst/>
          </a:prstGeom>
          <a:noFill/>
        </p:spPr>
        <p:txBody>
          <a:bodyPr wrap="square" rtlCol="0">
            <a:spAutoFit/>
          </a:bodyPr>
          <a:lstStyle/>
          <a:p>
            <a:pPr lvl="0" algn="just" eaLnBrk="0" fontAlgn="base" hangingPunct="0">
              <a:spcBef>
                <a:spcPct val="0"/>
              </a:spcBef>
              <a:spcAft>
                <a:spcPct val="0"/>
              </a:spcAft>
              <a:buClrTx/>
              <a:buFontTx/>
              <a:buChar char="•"/>
            </a:pPr>
            <a:r>
              <a:rPr lang="en-US" altLang="en-US" b="1" dirty="0">
                <a:solidFill>
                  <a:schemeClr val="tx1"/>
                </a:solidFill>
                <a:latin typeface="Times New Roman" panose="02020603050405020304" pitchFamily="18" charset="0"/>
                <a:cs typeface="Times New Roman" panose="02020603050405020304" pitchFamily="18" charset="0"/>
              </a:rPr>
              <a:t>Manual Sowing Time:</a:t>
            </a:r>
            <a:r>
              <a:rPr lang="en-US" altLang="en-US" dirty="0">
                <a:solidFill>
                  <a:schemeClr val="tx1"/>
                </a:solidFill>
                <a:latin typeface="Times New Roman" panose="02020603050405020304" pitchFamily="18" charset="0"/>
                <a:cs typeface="Times New Roman" panose="02020603050405020304" pitchFamily="18" charset="0"/>
              </a:rPr>
              <a:t> ~12 hours per acre</a:t>
            </a:r>
          </a:p>
          <a:p>
            <a:pPr lvl="0" algn="just" eaLnBrk="0" fontAlgn="base" hangingPunct="0">
              <a:spcBef>
                <a:spcPct val="0"/>
              </a:spcBef>
              <a:spcAft>
                <a:spcPct val="0"/>
              </a:spcAft>
              <a:buClrTx/>
              <a:buFontTx/>
              <a:buChar char="•"/>
            </a:pPr>
            <a:r>
              <a:rPr lang="en-US" altLang="en-US" b="1" dirty="0">
                <a:solidFill>
                  <a:schemeClr val="tx1"/>
                </a:solidFill>
                <a:latin typeface="Times New Roman" panose="02020603050405020304" pitchFamily="18" charset="0"/>
                <a:cs typeface="Times New Roman" panose="02020603050405020304" pitchFamily="18" charset="0"/>
              </a:rPr>
              <a:t>Seed Wastage (Traditional):</a:t>
            </a:r>
            <a:r>
              <a:rPr lang="en-US" altLang="en-US" dirty="0">
                <a:solidFill>
                  <a:schemeClr val="tx1"/>
                </a:solidFill>
                <a:latin typeface="Times New Roman" panose="02020603050405020304" pitchFamily="18" charset="0"/>
                <a:cs typeface="Times New Roman" panose="02020603050405020304" pitchFamily="18" charset="0"/>
              </a:rPr>
              <a:t> ~25% due to irregular spacing</a:t>
            </a:r>
          </a:p>
          <a:p>
            <a:pPr lvl="0" algn="just" eaLnBrk="0" fontAlgn="base" hangingPunct="0">
              <a:spcBef>
                <a:spcPct val="0"/>
              </a:spcBef>
              <a:spcAft>
                <a:spcPct val="0"/>
              </a:spcAft>
              <a:buClrTx/>
              <a:buFontTx/>
              <a:buChar char="•"/>
            </a:pPr>
            <a:r>
              <a:rPr lang="en-US" altLang="en-US" b="1" dirty="0">
                <a:solidFill>
                  <a:schemeClr val="tx1"/>
                </a:solidFill>
                <a:latin typeface="Times New Roman" panose="02020603050405020304" pitchFamily="18" charset="0"/>
                <a:cs typeface="Times New Roman" panose="02020603050405020304" pitchFamily="18" charset="0"/>
              </a:rPr>
              <a:t>Wrong Seed Selection:</a:t>
            </a:r>
            <a:r>
              <a:rPr lang="en-US" altLang="en-US" dirty="0">
                <a:solidFill>
                  <a:schemeClr val="tx1"/>
                </a:solidFill>
                <a:latin typeface="Times New Roman" panose="02020603050405020304" pitchFamily="18" charset="0"/>
                <a:cs typeface="Times New Roman" panose="02020603050405020304" pitchFamily="18" charset="0"/>
              </a:rPr>
              <a:t> Contributes to ~20–30% yield reduction</a:t>
            </a:r>
          </a:p>
          <a:p>
            <a:pPr lvl="0" algn="just" eaLnBrk="0" fontAlgn="base" hangingPunct="0">
              <a:spcBef>
                <a:spcPct val="0"/>
              </a:spcBef>
              <a:spcAft>
                <a:spcPct val="0"/>
              </a:spcAft>
              <a:buClrTx/>
              <a:buFontTx/>
              <a:buChar char="•"/>
            </a:pPr>
            <a:r>
              <a:rPr lang="en-US" altLang="en-US" b="1" dirty="0">
                <a:solidFill>
                  <a:schemeClr val="tx1"/>
                </a:solidFill>
                <a:latin typeface="Times New Roman" panose="02020603050405020304" pitchFamily="18" charset="0"/>
                <a:cs typeface="Times New Roman" panose="02020603050405020304" pitchFamily="18" charset="0"/>
              </a:rPr>
              <a:t>Labor Cost (Traditional):</a:t>
            </a:r>
            <a:r>
              <a:rPr lang="en-US" altLang="en-US" dirty="0">
                <a:solidFill>
                  <a:schemeClr val="tx1"/>
                </a:solidFill>
                <a:latin typeface="Times New Roman" panose="02020603050405020304" pitchFamily="18" charset="0"/>
                <a:cs typeface="Times New Roman" panose="02020603050405020304" pitchFamily="18" charset="0"/>
              </a:rPr>
              <a:t> ₹3000–₹4000 per acre during sowing season</a:t>
            </a:r>
          </a:p>
          <a:p>
            <a:pPr marL="285750" indent="-285750">
              <a:buFont typeface="Arial" panose="020B0604020202020204" pitchFamily="34" charset="0"/>
              <a:buChar char="•"/>
            </a:pPr>
            <a:endParaRPr lang="en-US" altLang="en-US" dirty="0">
              <a:solidFill>
                <a:schemeClr val="tx1"/>
              </a:solidFill>
              <a:latin typeface="Arial" panose="020B0604020202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594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0903D2DE-F643-656C-4CD6-F98DA2B95932}"/>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482786CB-C72A-8EA3-BE61-B6C6E7399913}"/>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44" name="Google Shape;144;p26">
            <a:extLst>
              <a:ext uri="{FF2B5EF4-FFF2-40B4-BE49-F238E27FC236}">
                <a16:creationId xmlns:a16="http://schemas.microsoft.com/office/drawing/2014/main" id="{1606968F-6AF8-6C52-7589-70CFC817EE02}"/>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5" name="TextBox 4">
            <a:extLst>
              <a:ext uri="{FF2B5EF4-FFF2-40B4-BE49-F238E27FC236}">
                <a16:creationId xmlns:a16="http://schemas.microsoft.com/office/drawing/2014/main" id="{E7E86ED9-0207-9CC9-84C3-D887D4A65A78}"/>
              </a:ext>
            </a:extLst>
          </p:cNvPr>
          <p:cNvSpPr txBox="1"/>
          <p:nvPr/>
        </p:nvSpPr>
        <p:spPr>
          <a:xfrm>
            <a:off x="572428" y="502503"/>
            <a:ext cx="5510871" cy="400110"/>
          </a:xfrm>
          <a:prstGeom prst="rect">
            <a:avLst/>
          </a:prstGeom>
          <a:noFill/>
        </p:spPr>
        <p:txBody>
          <a:bodyPr wrap="square" rtlCol="0">
            <a:spAutoFit/>
          </a:bodyPr>
          <a:lstStyle/>
          <a:p>
            <a:pPr lvl="0"/>
            <a:r>
              <a:rPr lang="en-IN" altLang="en-US" sz="2000" b="1" dirty="0">
                <a:latin typeface="Times New Roman" panose="02020603050405020304" pitchFamily="18" charset="0"/>
                <a:ea typeface="Calibri" panose="020F0502020204030204" pitchFamily="34" charset="0"/>
                <a:cs typeface="Times New Roman" panose="02020603050405020304" pitchFamily="18" charset="0"/>
                <a:rtl val="0"/>
              </a:rPr>
              <a:t>OUR PROPOSED SOLUTION</a:t>
            </a:r>
            <a:endParaRPr lang="en-IN" alt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0D6381A-F494-4B96-41DB-359055A5E0AE}"/>
              </a:ext>
            </a:extLst>
          </p:cNvPr>
          <p:cNvSpPr txBox="1"/>
          <p:nvPr/>
        </p:nvSpPr>
        <p:spPr>
          <a:xfrm>
            <a:off x="390803" y="1139100"/>
            <a:ext cx="5236846"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Smart agriculture</a:t>
            </a:r>
            <a:r>
              <a:rPr lang="en-US" sz="1600" dirty="0">
                <a:latin typeface="Times New Roman" panose="02020603050405020304" pitchFamily="18" charset="0"/>
                <a:cs typeface="Times New Roman" panose="02020603050405020304" pitchFamily="18" charset="0"/>
              </a:rPr>
              <a:t> uses robotics and AI/ML to tackle traditional farming challenges like labor shortages, unpredictable weather, and inefficient resource use.</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Intelligent robots</a:t>
            </a:r>
            <a:r>
              <a:rPr lang="en-US" sz="1600" dirty="0">
                <a:latin typeface="Times New Roman" panose="02020603050405020304" pitchFamily="18" charset="0"/>
                <a:cs typeface="Times New Roman" panose="02020603050405020304" pitchFamily="18" charset="0"/>
              </a:rPr>
              <a:t> with sensors and platforms like ThingSpeak monitor crop health and soil conditions in real time.</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Precision farming</a:t>
            </a:r>
            <a:r>
              <a:rPr lang="en-US" sz="1600" dirty="0">
                <a:latin typeface="Times New Roman" panose="02020603050405020304" pitchFamily="18" charset="0"/>
                <a:cs typeface="Times New Roman" panose="02020603050405020304" pitchFamily="18" charset="0"/>
              </a:rPr>
              <a:t> leverages data-driven insights for efficient crop management and sustainable practices.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integration of </a:t>
            </a:r>
            <a:r>
              <a:rPr lang="en-US" sz="1600" b="1" dirty="0">
                <a:latin typeface="Times New Roman" panose="02020603050405020304" pitchFamily="18" charset="0"/>
                <a:cs typeface="Times New Roman" panose="02020603050405020304" pitchFamily="18" charset="0"/>
              </a:rPr>
              <a:t>robotics and agriculture</a:t>
            </a:r>
            <a:r>
              <a:rPr lang="en-US" sz="1600" dirty="0">
                <a:latin typeface="Times New Roman" panose="02020603050405020304" pitchFamily="18" charset="0"/>
                <a:cs typeface="Times New Roman" panose="02020603050405020304" pitchFamily="18" charset="0"/>
              </a:rPr>
              <a:t> enhances productivity, minimizes environmental impact, and ensures a resilient food system.</a:t>
            </a:r>
            <a:endParaRPr lang="en-US" sz="1600" b="1" dirty="0">
              <a:latin typeface="Times New Roman" panose="02020603050405020304" pitchFamily="18" charset="0"/>
              <a:cs typeface="Times New Roman" panose="02020603050405020304" pitchFamily="18" charset="0"/>
            </a:endParaRPr>
          </a:p>
        </p:txBody>
      </p:sp>
      <p:sp>
        <p:nvSpPr>
          <p:cNvPr id="10" name="AutoShape 2"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17CE56CE-1571-BF86-06BE-92531B21E67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BB750C1A-8D4E-C4B3-3F23-7E9254427540}"/>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F6884837-49A2-30BC-2410-430C8ADFBFF7}"/>
              </a:ext>
            </a:extLst>
          </p:cNvPr>
          <p:cNvPicPr>
            <a:picLocks noChangeAspect="1"/>
          </p:cNvPicPr>
          <p:nvPr/>
        </p:nvPicPr>
        <p:blipFill>
          <a:blip r:embed="rId4"/>
          <a:stretch>
            <a:fillRect/>
          </a:stretch>
        </p:blipFill>
        <p:spPr>
          <a:xfrm>
            <a:off x="5780049" y="1302723"/>
            <a:ext cx="2973147" cy="2237678"/>
          </a:xfrm>
          <a:prstGeom prst="rect">
            <a:avLst/>
          </a:prstGeom>
        </p:spPr>
      </p:pic>
    </p:spTree>
    <p:extLst>
      <p:ext uri="{BB962C8B-B14F-4D97-AF65-F5344CB8AC3E}">
        <p14:creationId xmlns:p14="http://schemas.microsoft.com/office/powerpoint/2010/main" val="21369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3B633BF9-97E7-6AF2-8C15-64AFD008C96A}"/>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182B6B6C-66F3-D115-2EBC-7BC64A8AA176}"/>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44" name="Google Shape;144;p26">
            <a:extLst>
              <a:ext uri="{FF2B5EF4-FFF2-40B4-BE49-F238E27FC236}">
                <a16:creationId xmlns:a16="http://schemas.microsoft.com/office/drawing/2014/main" id="{DA0F0888-CA5C-ABBF-C312-84120D64BED4}"/>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5" name="TextBox 4">
            <a:extLst>
              <a:ext uri="{FF2B5EF4-FFF2-40B4-BE49-F238E27FC236}">
                <a16:creationId xmlns:a16="http://schemas.microsoft.com/office/drawing/2014/main" id="{2049C6F6-0E81-0ECC-7B61-1826AF20A48D}"/>
              </a:ext>
            </a:extLst>
          </p:cNvPr>
          <p:cNvSpPr txBox="1"/>
          <p:nvPr/>
        </p:nvSpPr>
        <p:spPr>
          <a:xfrm>
            <a:off x="572429" y="577968"/>
            <a:ext cx="4966010" cy="369332"/>
          </a:xfrm>
          <a:prstGeom prst="rect">
            <a:avLst/>
          </a:prstGeom>
          <a:noFill/>
        </p:spPr>
        <p:txBody>
          <a:bodyPr wrap="square" rtlCol="0">
            <a:spAutoFit/>
          </a:bodyPr>
          <a:lstStyle/>
          <a:p>
            <a:pPr lvl="0"/>
            <a:r>
              <a:rPr lang="en-IN" altLang="en-US" sz="1800" b="1" dirty="0">
                <a:latin typeface="Times New Roman" panose="02020603050405020304" pitchFamily="18" charset="0"/>
                <a:ea typeface="Calibri" panose="020F0502020204030204" pitchFamily="34" charset="0"/>
                <a:cs typeface="Times New Roman" panose="02020603050405020304" pitchFamily="18" charset="0"/>
                <a:rtl val="0"/>
              </a:rPr>
              <a:t>FUNCTIONAL BLOCK DIAGRAM</a:t>
            </a:r>
            <a:endParaRPr lang="en-IN" altLang="en-US" sz="1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2CEFBD3-457F-4E73-8B5D-F0DE0DC02F24}"/>
              </a:ext>
            </a:extLst>
          </p:cNvPr>
          <p:cNvSpPr txBox="1"/>
          <p:nvPr/>
        </p:nvSpPr>
        <p:spPr>
          <a:xfrm>
            <a:off x="572429" y="1099700"/>
            <a:ext cx="7942921" cy="400110"/>
          </a:xfrm>
          <a:prstGeom prst="rect">
            <a:avLst/>
          </a:prstGeom>
          <a:noFill/>
        </p:spPr>
        <p:txBody>
          <a:bodyPr wrap="square" rtlCol="0">
            <a:spAutoFit/>
          </a:bodyPr>
          <a:lstStyle/>
          <a:p>
            <a:pPr algn="just"/>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AutoShape 2"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4D8BD793-1788-1019-7CFA-BB9F863A6B9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475FA7C8-E8EB-79A4-861C-8288C8FD879F}"/>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FED18D7F-F4A8-4D9E-9E3C-3E09A08B6F43}"/>
              </a:ext>
            </a:extLst>
          </p:cNvPr>
          <p:cNvPicPr>
            <a:picLocks noChangeAspect="1"/>
          </p:cNvPicPr>
          <p:nvPr/>
        </p:nvPicPr>
        <p:blipFill>
          <a:blip r:embed="rId4"/>
          <a:stretch>
            <a:fillRect/>
          </a:stretch>
        </p:blipFill>
        <p:spPr>
          <a:xfrm>
            <a:off x="395732" y="1237209"/>
            <a:ext cx="8296313" cy="3420797"/>
          </a:xfrm>
          <a:prstGeom prst="rect">
            <a:avLst/>
          </a:prstGeom>
        </p:spPr>
      </p:pic>
    </p:spTree>
    <p:extLst>
      <p:ext uri="{BB962C8B-B14F-4D97-AF65-F5344CB8AC3E}">
        <p14:creationId xmlns:p14="http://schemas.microsoft.com/office/powerpoint/2010/main" val="372842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EE115E27-0312-F621-7398-B322332602D1}"/>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A8A621CB-CA27-D022-F45A-7025DF571596}"/>
              </a:ext>
            </a:extLst>
          </p:cNvPr>
          <p:cNvSpPr txBox="1">
            <a:spLocks noGrp="1"/>
          </p:cNvSpPr>
          <p:nvPr>
            <p:ph type="sldNum" idx="12"/>
          </p:nvPr>
        </p:nvSpPr>
        <p:spPr>
          <a:xfrm>
            <a:off x="6466254" y="4743695"/>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44" name="Google Shape;144;p26">
            <a:extLst>
              <a:ext uri="{FF2B5EF4-FFF2-40B4-BE49-F238E27FC236}">
                <a16:creationId xmlns:a16="http://schemas.microsoft.com/office/drawing/2014/main" id="{54BD3F6F-7B7A-D204-3B43-E6C148875A24}"/>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5" name="TextBox 4">
            <a:extLst>
              <a:ext uri="{FF2B5EF4-FFF2-40B4-BE49-F238E27FC236}">
                <a16:creationId xmlns:a16="http://schemas.microsoft.com/office/drawing/2014/main" id="{83A747C0-3EC1-3250-2549-B1A78B26300D}"/>
              </a:ext>
            </a:extLst>
          </p:cNvPr>
          <p:cNvSpPr txBox="1"/>
          <p:nvPr/>
        </p:nvSpPr>
        <p:spPr>
          <a:xfrm>
            <a:off x="125996" y="449739"/>
            <a:ext cx="7972264" cy="923330"/>
          </a:xfrm>
          <a:prstGeom prst="rect">
            <a:avLst/>
          </a:prstGeom>
          <a:noFill/>
        </p:spPr>
        <p:txBody>
          <a:bodyPr wrap="square" rtlCol="0">
            <a:spAutoFit/>
          </a:bodyPr>
          <a:lstStyle/>
          <a:p>
            <a:r>
              <a:rPr lang="en-US" sz="1800" b="1" dirty="0">
                <a:latin typeface="Times New Roman" panose="02020603050405020304" pitchFamily="18" charset="0"/>
                <a:ea typeface="Calibri" panose="020F0502020204030204" pitchFamily="34" charset="0"/>
                <a:cs typeface="Times New Roman" panose="02020603050405020304" pitchFamily="18" charset="0"/>
              </a:rPr>
              <a:t>FUNCTIONAL BLOCK DIAGRAM</a:t>
            </a:r>
          </a:p>
          <a:p>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latin typeface="Times New Roman" panose="02020603050405020304" pitchFamily="18" charset="0"/>
                <a:ea typeface="Calibri" panose="020F0502020204030204" pitchFamily="34" charset="0"/>
                <a:cs typeface="Times New Roman" panose="02020603050405020304" pitchFamily="18" charset="0"/>
              </a:rPr>
              <a:t>    Seed Sowing System</a:t>
            </a:r>
          </a:p>
        </p:txBody>
      </p:sp>
      <p:sp>
        <p:nvSpPr>
          <p:cNvPr id="6" name="Rectangle: Rounded Corners 5">
            <a:extLst>
              <a:ext uri="{FF2B5EF4-FFF2-40B4-BE49-F238E27FC236}">
                <a16:creationId xmlns:a16="http://schemas.microsoft.com/office/drawing/2014/main" id="{572E0C4F-C090-AD1A-DCB8-BF05B217746C}"/>
              </a:ext>
            </a:extLst>
          </p:cNvPr>
          <p:cNvSpPr/>
          <p:nvPr/>
        </p:nvSpPr>
        <p:spPr>
          <a:xfrm>
            <a:off x="408402" y="2968215"/>
            <a:ext cx="1320800" cy="578339"/>
          </a:xfrm>
          <a:prstGeom prst="round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Vehicle Control</a:t>
            </a:r>
            <a:endParaRPr lang="en-US" sz="1400" b="1"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E8910E60-C95F-A986-7B1C-8E481AC41DC6}"/>
              </a:ext>
            </a:extLst>
          </p:cNvPr>
          <p:cNvSpPr/>
          <p:nvPr/>
        </p:nvSpPr>
        <p:spPr>
          <a:xfrm>
            <a:off x="2375939" y="1964788"/>
            <a:ext cx="1264071" cy="2771522"/>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latin typeface="Times New Roman" panose="02020603050405020304" pitchFamily="18" charset="0"/>
                <a:cs typeface="Times New Roman" panose="02020603050405020304" pitchFamily="18" charset="0"/>
              </a:rPr>
              <a:t>Arduino UNO</a:t>
            </a:r>
          </a:p>
          <a:p>
            <a:pPr algn="ctr"/>
            <a:r>
              <a:rPr lang="en-US" sz="1100" dirty="0">
                <a:solidFill>
                  <a:srgbClr val="002060"/>
                </a:solidFill>
                <a:latin typeface="Times New Roman" panose="02020603050405020304" pitchFamily="18" charset="0"/>
                <a:cs typeface="Times New Roman" panose="02020603050405020304" pitchFamily="18" charset="0"/>
              </a:rPr>
              <a:t>(microcontroller)</a:t>
            </a:r>
          </a:p>
        </p:txBody>
      </p:sp>
      <p:sp>
        <p:nvSpPr>
          <p:cNvPr id="19" name="Rectangle: Rounded Corners 18">
            <a:extLst>
              <a:ext uri="{FF2B5EF4-FFF2-40B4-BE49-F238E27FC236}">
                <a16:creationId xmlns:a16="http://schemas.microsoft.com/office/drawing/2014/main" id="{38CABF78-4C34-9E61-53E8-6B2FB6E85360}"/>
              </a:ext>
            </a:extLst>
          </p:cNvPr>
          <p:cNvSpPr/>
          <p:nvPr/>
        </p:nvSpPr>
        <p:spPr>
          <a:xfrm>
            <a:off x="4206248" y="3064259"/>
            <a:ext cx="1721215" cy="86926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latin typeface="Times New Roman" panose="02020603050405020304" pitchFamily="18" charset="0"/>
                <a:cs typeface="Times New Roman" panose="02020603050405020304" pitchFamily="18" charset="0"/>
              </a:rPr>
              <a:t>Seed Sowing Mechanism</a:t>
            </a:r>
          </a:p>
        </p:txBody>
      </p:sp>
      <p:sp>
        <p:nvSpPr>
          <p:cNvPr id="26" name="Arrow: Right 25">
            <a:extLst>
              <a:ext uri="{FF2B5EF4-FFF2-40B4-BE49-F238E27FC236}">
                <a16:creationId xmlns:a16="http://schemas.microsoft.com/office/drawing/2014/main" id="{B0D66919-BA58-FDBB-0180-C108D6E287AC}"/>
              </a:ext>
            </a:extLst>
          </p:cNvPr>
          <p:cNvSpPr/>
          <p:nvPr/>
        </p:nvSpPr>
        <p:spPr>
          <a:xfrm>
            <a:off x="1747444" y="3140859"/>
            <a:ext cx="590972" cy="233054"/>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07B18FB7-F914-F83F-EADF-959E89C0AA05}"/>
              </a:ext>
            </a:extLst>
          </p:cNvPr>
          <p:cNvSpPr/>
          <p:nvPr/>
        </p:nvSpPr>
        <p:spPr>
          <a:xfrm>
            <a:off x="4275658" y="1964788"/>
            <a:ext cx="1320800" cy="578339"/>
          </a:xfrm>
          <a:prstGeom prst="round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Measure Distance</a:t>
            </a:r>
            <a:endParaRPr lang="en-US" sz="1400" b="1" dirty="0">
              <a:latin typeface="Times New Roman" panose="02020603050405020304" pitchFamily="18" charset="0"/>
              <a:cs typeface="Times New Roman" panose="02020603050405020304" pitchFamily="18" charset="0"/>
            </a:endParaRPr>
          </a:p>
        </p:txBody>
      </p:sp>
      <p:sp>
        <p:nvSpPr>
          <p:cNvPr id="9" name="Arrow: Right 8">
            <a:extLst>
              <a:ext uri="{FF2B5EF4-FFF2-40B4-BE49-F238E27FC236}">
                <a16:creationId xmlns:a16="http://schemas.microsoft.com/office/drawing/2014/main" id="{6DCAC375-7E56-D461-46F8-C422FDA86854}"/>
              </a:ext>
            </a:extLst>
          </p:cNvPr>
          <p:cNvSpPr/>
          <p:nvPr/>
        </p:nvSpPr>
        <p:spPr>
          <a:xfrm>
            <a:off x="3654902" y="2166053"/>
            <a:ext cx="590972" cy="233054"/>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E9D87672-512D-48DC-AD52-296ADC39B2C3}"/>
              </a:ext>
            </a:extLst>
          </p:cNvPr>
          <p:cNvSpPr/>
          <p:nvPr/>
        </p:nvSpPr>
        <p:spPr>
          <a:xfrm>
            <a:off x="2476757" y="1090589"/>
            <a:ext cx="1320800" cy="578339"/>
          </a:xfrm>
          <a:prstGeom prst="round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Times New Roman" panose="02020603050405020304" pitchFamily="18" charset="0"/>
                <a:cs typeface="Times New Roman" panose="02020603050405020304" pitchFamily="18" charset="0"/>
              </a:rPr>
              <a:t>Motor Driver</a:t>
            </a:r>
          </a:p>
        </p:txBody>
      </p:sp>
      <p:sp>
        <p:nvSpPr>
          <p:cNvPr id="21" name="Rectangle: Rounded Corners 20">
            <a:extLst>
              <a:ext uri="{FF2B5EF4-FFF2-40B4-BE49-F238E27FC236}">
                <a16:creationId xmlns:a16="http://schemas.microsoft.com/office/drawing/2014/main" id="{9CBB9991-4BCC-4B87-BDD9-9D1429094AFE}"/>
              </a:ext>
            </a:extLst>
          </p:cNvPr>
          <p:cNvSpPr/>
          <p:nvPr/>
        </p:nvSpPr>
        <p:spPr>
          <a:xfrm>
            <a:off x="6477371" y="3064259"/>
            <a:ext cx="1721215" cy="86926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latin typeface="Times New Roman" panose="02020603050405020304" pitchFamily="18" charset="0"/>
                <a:cs typeface="Times New Roman" panose="02020603050405020304" pitchFamily="18" charset="0"/>
              </a:rPr>
              <a:t>Seed Sowing</a:t>
            </a:r>
          </a:p>
        </p:txBody>
      </p:sp>
      <p:sp>
        <p:nvSpPr>
          <p:cNvPr id="4" name="Arrow: Down 3">
            <a:extLst>
              <a:ext uri="{FF2B5EF4-FFF2-40B4-BE49-F238E27FC236}">
                <a16:creationId xmlns:a16="http://schemas.microsoft.com/office/drawing/2014/main" id="{3A81B410-DAD6-4076-884C-4C2537FF45B6}"/>
              </a:ext>
            </a:extLst>
          </p:cNvPr>
          <p:cNvSpPr/>
          <p:nvPr/>
        </p:nvSpPr>
        <p:spPr>
          <a:xfrm>
            <a:off x="4891414" y="2571750"/>
            <a:ext cx="187890" cy="447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19E4EB9-7F44-4543-9117-B137E95555DF}"/>
              </a:ext>
            </a:extLst>
          </p:cNvPr>
          <p:cNvSpPr/>
          <p:nvPr/>
        </p:nvSpPr>
        <p:spPr>
          <a:xfrm>
            <a:off x="5927463" y="3450921"/>
            <a:ext cx="549908" cy="156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DB06D7AD-8FFA-406D-A083-C23B586DB051}"/>
              </a:ext>
            </a:extLst>
          </p:cNvPr>
          <p:cNvSpPr/>
          <p:nvPr/>
        </p:nvSpPr>
        <p:spPr>
          <a:xfrm>
            <a:off x="2962255" y="1668928"/>
            <a:ext cx="112885" cy="2958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5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453EE776-D159-7C8B-E716-6BF4D8859F6B}"/>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F63B8B34-990F-4272-B175-F9E29E50737C}"/>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44" name="Google Shape;144;p26">
            <a:extLst>
              <a:ext uri="{FF2B5EF4-FFF2-40B4-BE49-F238E27FC236}">
                <a16:creationId xmlns:a16="http://schemas.microsoft.com/office/drawing/2014/main" id="{B6E6907F-E7C4-98B4-90F1-E76E4814C608}"/>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5" name="TextBox 4">
            <a:extLst>
              <a:ext uri="{FF2B5EF4-FFF2-40B4-BE49-F238E27FC236}">
                <a16:creationId xmlns:a16="http://schemas.microsoft.com/office/drawing/2014/main" id="{A28613A0-3A3F-F1B7-B106-891DF7E46299}"/>
              </a:ext>
            </a:extLst>
          </p:cNvPr>
          <p:cNvSpPr txBox="1"/>
          <p:nvPr/>
        </p:nvSpPr>
        <p:spPr>
          <a:xfrm>
            <a:off x="572429" y="577968"/>
            <a:ext cx="5174166" cy="369332"/>
          </a:xfrm>
          <a:prstGeom prst="rect">
            <a:avLst/>
          </a:prstGeom>
          <a:noFill/>
        </p:spPr>
        <p:txBody>
          <a:bodyPr wrap="square" rtlCol="0">
            <a:spAutoFit/>
          </a:bodyPr>
          <a:lstStyle/>
          <a:p>
            <a:pPr lvl="0"/>
            <a:r>
              <a:rPr lang="en-IN" altLang="en-US" sz="1800" b="1" dirty="0">
                <a:latin typeface="Times New Roman" panose="02020603050405020304" pitchFamily="18" charset="0"/>
                <a:ea typeface="Calibri" panose="020F0502020204030204" pitchFamily="34" charset="0"/>
                <a:cs typeface="Times New Roman" panose="02020603050405020304" pitchFamily="18" charset="0"/>
                <a:rtl val="0"/>
              </a:rPr>
              <a:t>WORK BREAKDOWN STRUCTURE (WBS)</a:t>
            </a:r>
          </a:p>
        </p:txBody>
      </p:sp>
      <p:sp>
        <p:nvSpPr>
          <p:cNvPr id="2" name="TextBox 1">
            <a:extLst>
              <a:ext uri="{FF2B5EF4-FFF2-40B4-BE49-F238E27FC236}">
                <a16:creationId xmlns:a16="http://schemas.microsoft.com/office/drawing/2014/main" id="{BFF046D7-FD76-AB29-D4CA-1DDDF98969B8}"/>
              </a:ext>
            </a:extLst>
          </p:cNvPr>
          <p:cNvSpPr txBox="1"/>
          <p:nvPr/>
        </p:nvSpPr>
        <p:spPr>
          <a:xfrm>
            <a:off x="572429" y="1034346"/>
            <a:ext cx="7942921" cy="892552"/>
          </a:xfrm>
          <a:prstGeom prst="rect">
            <a:avLst/>
          </a:prstGeom>
          <a:noFill/>
        </p:spPr>
        <p:txBody>
          <a:bodyPr wrap="square" rtlCol="0">
            <a:spAutoFit/>
          </a:bodyPr>
          <a:lstStyle/>
          <a:p>
            <a:pPr algn="just"/>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AutoShape 2"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0D867587-45DF-0F20-756C-FC704F1E56D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E0F32E8C-B0D2-92E2-8C4E-A5B575CAF601}"/>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7DC3CBD3-C107-42AC-BC89-8566E69E1B07}"/>
              </a:ext>
            </a:extLst>
          </p:cNvPr>
          <p:cNvPicPr>
            <a:picLocks noChangeAspect="1"/>
          </p:cNvPicPr>
          <p:nvPr/>
        </p:nvPicPr>
        <p:blipFill>
          <a:blip r:embed="rId4"/>
          <a:stretch>
            <a:fillRect/>
          </a:stretch>
        </p:blipFill>
        <p:spPr>
          <a:xfrm>
            <a:off x="1445973" y="869482"/>
            <a:ext cx="5798197" cy="4014136"/>
          </a:xfrm>
          <a:prstGeom prst="rect">
            <a:avLst/>
          </a:prstGeom>
        </p:spPr>
      </p:pic>
    </p:spTree>
    <p:extLst>
      <p:ext uri="{BB962C8B-B14F-4D97-AF65-F5344CB8AC3E}">
        <p14:creationId xmlns:p14="http://schemas.microsoft.com/office/powerpoint/2010/main" val="47986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3B633BF9-97E7-6AF2-8C15-64AFD008C96A}"/>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182B6B6C-66F3-D115-2EBC-7BC64A8AA176}"/>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44" name="Google Shape;144;p26">
            <a:extLst>
              <a:ext uri="{FF2B5EF4-FFF2-40B4-BE49-F238E27FC236}">
                <a16:creationId xmlns:a16="http://schemas.microsoft.com/office/drawing/2014/main" id="{DA0F0888-CA5C-ABBF-C312-84120D64BED4}"/>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5" name="TextBox 4">
            <a:extLst>
              <a:ext uri="{FF2B5EF4-FFF2-40B4-BE49-F238E27FC236}">
                <a16:creationId xmlns:a16="http://schemas.microsoft.com/office/drawing/2014/main" id="{2049C6F6-0E81-0ECC-7B61-1826AF20A48D}"/>
              </a:ext>
            </a:extLst>
          </p:cNvPr>
          <p:cNvSpPr txBox="1"/>
          <p:nvPr/>
        </p:nvSpPr>
        <p:spPr>
          <a:xfrm>
            <a:off x="572429" y="577968"/>
            <a:ext cx="4966010" cy="369332"/>
          </a:xfrm>
          <a:prstGeom prst="rect">
            <a:avLst/>
          </a:prstGeom>
          <a:noFill/>
        </p:spPr>
        <p:txBody>
          <a:bodyPr wrap="square" rtlCol="0">
            <a:spAutoFit/>
          </a:bodyPr>
          <a:lstStyle/>
          <a:p>
            <a:pPr lvl="0"/>
            <a:r>
              <a:rPr lang="en-IN" altLang="en-US" sz="1800" b="1" dirty="0">
                <a:latin typeface="Times New Roman" panose="02020603050405020304" pitchFamily="18" charset="0"/>
                <a:ea typeface="Calibri" panose="020F0502020204030204" pitchFamily="34" charset="0"/>
                <a:cs typeface="Times New Roman" panose="02020603050405020304" pitchFamily="18" charset="0"/>
                <a:rtl val="0"/>
              </a:rPr>
              <a:t> SEED PLACEMENT AND CROP DATASET</a:t>
            </a:r>
            <a:endParaRPr lang="en-IN" altLang="en-US" sz="1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2CEFBD3-457F-4E73-8B5D-F0DE0DC02F24}"/>
              </a:ext>
            </a:extLst>
          </p:cNvPr>
          <p:cNvSpPr txBox="1"/>
          <p:nvPr/>
        </p:nvSpPr>
        <p:spPr>
          <a:xfrm>
            <a:off x="572429" y="1099700"/>
            <a:ext cx="7942921" cy="400110"/>
          </a:xfrm>
          <a:prstGeom prst="rect">
            <a:avLst/>
          </a:prstGeom>
          <a:noFill/>
        </p:spPr>
        <p:txBody>
          <a:bodyPr wrap="square" rtlCol="0">
            <a:spAutoFit/>
          </a:bodyPr>
          <a:lstStyle/>
          <a:p>
            <a:pPr algn="just"/>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AutoShape 2"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4D8BD793-1788-1019-7CFA-BB9F863A6B9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475FA7C8-E8EB-79A4-861C-8288C8FD879F}"/>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3">
            <a:extLst>
              <a:ext uri="{FF2B5EF4-FFF2-40B4-BE49-F238E27FC236}">
                <a16:creationId xmlns:a16="http://schemas.microsoft.com/office/drawing/2014/main" id="{59780489-2C41-49BF-8F9D-E43A68A6C806}"/>
              </a:ext>
            </a:extLst>
          </p:cNvPr>
          <p:cNvGraphicFramePr>
            <a:graphicFrameLocks noGrp="1"/>
          </p:cNvGraphicFramePr>
          <p:nvPr>
            <p:extLst>
              <p:ext uri="{D42A27DB-BD31-4B8C-83A1-F6EECF244321}">
                <p14:modId xmlns:p14="http://schemas.microsoft.com/office/powerpoint/2010/main" val="4033541252"/>
              </p:ext>
            </p:extLst>
          </p:nvPr>
        </p:nvGraphicFramePr>
        <p:xfrm>
          <a:off x="780587" y="1167129"/>
          <a:ext cx="3639014" cy="3078480"/>
        </p:xfrm>
        <a:graphic>
          <a:graphicData uri="http://schemas.openxmlformats.org/drawingml/2006/table">
            <a:tbl>
              <a:tblPr firstRow="1" bandRow="1">
                <a:tableStyleId>{1BA07E65-23D3-4327-A907-803515E79363}</a:tableStyleId>
              </a:tblPr>
              <a:tblGrid>
                <a:gridCol w="440297">
                  <a:extLst>
                    <a:ext uri="{9D8B030D-6E8A-4147-A177-3AD203B41FA5}">
                      <a16:colId xmlns:a16="http://schemas.microsoft.com/office/drawing/2014/main" val="2989646536"/>
                    </a:ext>
                  </a:extLst>
                </a:gridCol>
                <a:gridCol w="831620">
                  <a:extLst>
                    <a:ext uri="{9D8B030D-6E8A-4147-A177-3AD203B41FA5}">
                      <a16:colId xmlns:a16="http://schemas.microsoft.com/office/drawing/2014/main" val="872182516"/>
                    </a:ext>
                  </a:extLst>
                </a:gridCol>
                <a:gridCol w="1069750">
                  <a:extLst>
                    <a:ext uri="{9D8B030D-6E8A-4147-A177-3AD203B41FA5}">
                      <a16:colId xmlns:a16="http://schemas.microsoft.com/office/drawing/2014/main" val="3313632819"/>
                    </a:ext>
                  </a:extLst>
                </a:gridCol>
                <a:gridCol w="1297347">
                  <a:extLst>
                    <a:ext uri="{9D8B030D-6E8A-4147-A177-3AD203B41FA5}">
                      <a16:colId xmlns:a16="http://schemas.microsoft.com/office/drawing/2014/main" val="2263625827"/>
                    </a:ext>
                  </a:extLst>
                </a:gridCol>
              </a:tblGrid>
              <a:tr h="643517">
                <a:tc>
                  <a:txBody>
                    <a:bodyPr/>
                    <a:lstStyle/>
                    <a:p>
                      <a:r>
                        <a:rPr lang="en-US" dirty="0"/>
                        <a:t>SL NO.</a:t>
                      </a:r>
                    </a:p>
                  </a:txBody>
                  <a:tcPr>
                    <a:solidFill>
                      <a:schemeClr val="accent5">
                        <a:lumMod val="40000"/>
                        <a:lumOff val="60000"/>
                      </a:schemeClr>
                    </a:solidFill>
                  </a:tcPr>
                </a:tc>
                <a:tc>
                  <a:txBody>
                    <a:bodyPr/>
                    <a:lstStyle/>
                    <a:p>
                      <a:r>
                        <a:rPr lang="en-US" dirty="0"/>
                        <a:t>     CROP</a:t>
                      </a:r>
                    </a:p>
                  </a:txBody>
                  <a:tcPr>
                    <a:solidFill>
                      <a:schemeClr val="accent5">
                        <a:lumMod val="40000"/>
                        <a:lumOff val="60000"/>
                      </a:schemeClr>
                    </a:solidFill>
                  </a:tcPr>
                </a:tc>
                <a:tc>
                  <a:txBody>
                    <a:bodyPr/>
                    <a:lstStyle/>
                    <a:p>
                      <a:r>
                        <a:rPr lang="en-US" dirty="0"/>
                        <a:t>DISTANCE REQUIRED</a:t>
                      </a:r>
                    </a:p>
                  </a:txBody>
                  <a:tcPr>
                    <a:solidFill>
                      <a:schemeClr val="accent5">
                        <a:lumMod val="40000"/>
                        <a:lumOff val="60000"/>
                      </a:schemeClr>
                    </a:solidFill>
                  </a:tcPr>
                </a:tc>
                <a:tc>
                  <a:txBody>
                    <a:bodyPr/>
                    <a:lstStyle/>
                    <a:p>
                      <a:r>
                        <a:rPr lang="en-US" dirty="0"/>
                        <a:t>  DISTANCE</a:t>
                      </a:r>
                    </a:p>
                  </a:txBody>
                  <a:tcPr>
                    <a:solidFill>
                      <a:schemeClr val="accent5">
                        <a:lumMod val="40000"/>
                        <a:lumOff val="60000"/>
                      </a:schemeClr>
                    </a:solidFill>
                  </a:tcPr>
                </a:tc>
                <a:extLst>
                  <a:ext uri="{0D108BD9-81ED-4DB2-BD59-A6C34878D82A}">
                    <a16:rowId xmlns:a16="http://schemas.microsoft.com/office/drawing/2014/main" val="514361004"/>
                  </a:ext>
                </a:extLst>
              </a:tr>
              <a:tr h="296222">
                <a:tc>
                  <a:txBody>
                    <a:bodyPr/>
                    <a:lstStyle/>
                    <a:p>
                      <a:r>
                        <a:rPr lang="en-US" dirty="0"/>
                        <a:t>1.</a:t>
                      </a:r>
                    </a:p>
                  </a:txBody>
                  <a:tcPr>
                    <a:solidFill>
                      <a:schemeClr val="accent5">
                        <a:lumMod val="40000"/>
                        <a:lumOff val="60000"/>
                      </a:schemeClr>
                    </a:solidFill>
                  </a:tcPr>
                </a:tc>
                <a:tc>
                  <a:txBody>
                    <a:bodyPr/>
                    <a:lstStyle/>
                    <a:p>
                      <a:r>
                        <a:rPr lang="en-US" sz="1400" b="0" i="0" u="none" strike="noStrike" cap="none" dirty="0">
                          <a:solidFill>
                            <a:schemeClr val="tx1"/>
                          </a:solidFill>
                          <a:latin typeface="Calibri"/>
                          <a:ea typeface="Calibri"/>
                          <a:cs typeface="Calibri"/>
                          <a:sym typeface="Arial"/>
                        </a:rPr>
                        <a:t>Barley</a:t>
                      </a:r>
                    </a:p>
                  </a:txBody>
                  <a:tcPr>
                    <a:solidFill>
                      <a:schemeClr val="accent5">
                        <a:lumMod val="40000"/>
                        <a:lumOff val="60000"/>
                      </a:schemeClr>
                    </a:solidFill>
                  </a:tcPr>
                </a:tc>
                <a:tc>
                  <a:txBody>
                    <a:bodyPr/>
                    <a:lstStyle/>
                    <a:p>
                      <a:r>
                        <a:rPr lang="en-US" dirty="0"/>
                        <a:t>15-20 cm</a:t>
                      </a:r>
                    </a:p>
                  </a:txBody>
                  <a:tcPr>
                    <a:solidFill>
                      <a:schemeClr val="accent5">
                        <a:lumMod val="40000"/>
                        <a:lumOff val="60000"/>
                      </a:schemeClr>
                    </a:solidFill>
                  </a:tcPr>
                </a:tc>
                <a:tc>
                  <a:txBody>
                    <a:bodyPr/>
                    <a:lstStyle/>
                    <a:p>
                      <a:r>
                        <a:rPr lang="en-US" dirty="0"/>
                        <a:t>Approx 20 cm</a:t>
                      </a:r>
                    </a:p>
                  </a:txBody>
                  <a:tcPr>
                    <a:solidFill>
                      <a:schemeClr val="accent5">
                        <a:lumMod val="40000"/>
                        <a:lumOff val="60000"/>
                      </a:schemeClr>
                    </a:solidFill>
                  </a:tcPr>
                </a:tc>
                <a:extLst>
                  <a:ext uri="{0D108BD9-81ED-4DB2-BD59-A6C34878D82A}">
                    <a16:rowId xmlns:a16="http://schemas.microsoft.com/office/drawing/2014/main" val="2387443406"/>
                  </a:ext>
                </a:extLst>
              </a:tr>
              <a:tr h="296222">
                <a:tc>
                  <a:txBody>
                    <a:bodyPr/>
                    <a:lstStyle/>
                    <a:p>
                      <a:r>
                        <a:rPr lang="en-US" dirty="0"/>
                        <a:t>2.</a:t>
                      </a:r>
                    </a:p>
                  </a:txBody>
                  <a:tcPr>
                    <a:solidFill>
                      <a:schemeClr val="accent5">
                        <a:lumMod val="40000"/>
                        <a:lumOff val="60000"/>
                      </a:schemeClr>
                    </a:solidFill>
                  </a:tcPr>
                </a:tc>
                <a:tc>
                  <a:txBody>
                    <a:bodyPr/>
                    <a:lstStyle/>
                    <a:p>
                      <a:r>
                        <a:rPr lang="en-US" dirty="0"/>
                        <a:t>Cotton</a:t>
                      </a:r>
                    </a:p>
                  </a:txBody>
                  <a:tcPr>
                    <a:solidFill>
                      <a:schemeClr val="accent5">
                        <a:lumMod val="40000"/>
                        <a:lumOff val="60000"/>
                      </a:schemeClr>
                    </a:solidFill>
                  </a:tcPr>
                </a:tc>
                <a:tc>
                  <a:txBody>
                    <a:bodyPr/>
                    <a:lstStyle/>
                    <a:p>
                      <a:r>
                        <a:rPr lang="en-US" dirty="0"/>
                        <a:t>30-45 cm</a:t>
                      </a:r>
                    </a:p>
                  </a:txBody>
                  <a:tcPr>
                    <a:solidFill>
                      <a:schemeClr val="accent5">
                        <a:lumMod val="40000"/>
                        <a:lumOff val="60000"/>
                      </a:schemeClr>
                    </a:solidFill>
                  </a:tcPr>
                </a:tc>
                <a:tc>
                  <a:txBody>
                    <a:bodyPr/>
                    <a:lstStyle/>
                    <a:p>
                      <a:r>
                        <a:rPr lang="en-US" dirty="0"/>
                        <a:t>Approx 40 cm</a:t>
                      </a:r>
                    </a:p>
                  </a:txBody>
                  <a:tcPr>
                    <a:solidFill>
                      <a:schemeClr val="accent5">
                        <a:lumMod val="40000"/>
                        <a:lumOff val="60000"/>
                      </a:schemeClr>
                    </a:solidFill>
                  </a:tcPr>
                </a:tc>
                <a:extLst>
                  <a:ext uri="{0D108BD9-81ED-4DB2-BD59-A6C34878D82A}">
                    <a16:rowId xmlns:a16="http://schemas.microsoft.com/office/drawing/2014/main" val="2619084834"/>
                  </a:ext>
                </a:extLst>
              </a:tr>
              <a:tr h="455824">
                <a:tc>
                  <a:txBody>
                    <a:bodyPr/>
                    <a:lstStyle/>
                    <a:p>
                      <a:r>
                        <a:rPr lang="en-US" dirty="0"/>
                        <a:t>3.</a:t>
                      </a:r>
                    </a:p>
                  </a:txBody>
                  <a:tcPr>
                    <a:solidFill>
                      <a:schemeClr val="accent5">
                        <a:lumMod val="40000"/>
                        <a:lumOff val="60000"/>
                      </a:schemeClr>
                    </a:solidFill>
                  </a:tcPr>
                </a:tc>
                <a:tc>
                  <a:txBody>
                    <a:bodyPr/>
                    <a:lstStyle/>
                    <a:p>
                      <a:r>
                        <a:rPr lang="en-US" dirty="0"/>
                        <a:t>Groundnut</a:t>
                      </a:r>
                    </a:p>
                  </a:txBody>
                  <a:tcPr>
                    <a:solidFill>
                      <a:schemeClr val="accent5">
                        <a:lumMod val="40000"/>
                        <a:lumOff val="60000"/>
                      </a:schemeClr>
                    </a:solidFill>
                  </a:tcPr>
                </a:tc>
                <a:tc>
                  <a:txBody>
                    <a:bodyPr/>
                    <a:lstStyle/>
                    <a:p>
                      <a:r>
                        <a:rPr lang="en-US" dirty="0"/>
                        <a:t>10-15 cm</a:t>
                      </a:r>
                    </a:p>
                  </a:txBody>
                  <a:tcPr>
                    <a:solidFill>
                      <a:schemeClr val="accent5">
                        <a:lumMod val="40000"/>
                        <a:lumOff val="60000"/>
                      </a:schemeClr>
                    </a:solidFill>
                  </a:tcPr>
                </a:tc>
                <a:tc>
                  <a:txBody>
                    <a:bodyPr/>
                    <a:lstStyle/>
                    <a:p>
                      <a:r>
                        <a:rPr lang="en-US" dirty="0"/>
                        <a:t>Approx 15 cm</a:t>
                      </a:r>
                    </a:p>
                  </a:txBody>
                  <a:tcPr>
                    <a:solidFill>
                      <a:schemeClr val="accent5">
                        <a:lumMod val="40000"/>
                        <a:lumOff val="60000"/>
                      </a:schemeClr>
                    </a:solidFill>
                  </a:tcPr>
                </a:tc>
                <a:extLst>
                  <a:ext uri="{0D108BD9-81ED-4DB2-BD59-A6C34878D82A}">
                    <a16:rowId xmlns:a16="http://schemas.microsoft.com/office/drawing/2014/main" val="1550709764"/>
                  </a:ext>
                </a:extLst>
              </a:tr>
              <a:tr h="296222">
                <a:tc>
                  <a:txBody>
                    <a:bodyPr/>
                    <a:lstStyle/>
                    <a:p>
                      <a:r>
                        <a:rPr lang="en-US" dirty="0"/>
                        <a:t>4.</a:t>
                      </a:r>
                    </a:p>
                  </a:txBody>
                  <a:tcPr>
                    <a:solidFill>
                      <a:schemeClr val="accent5">
                        <a:lumMod val="40000"/>
                        <a:lumOff val="60000"/>
                      </a:schemeClr>
                    </a:solidFill>
                  </a:tcPr>
                </a:tc>
                <a:tc>
                  <a:txBody>
                    <a:bodyPr/>
                    <a:lstStyle/>
                    <a:p>
                      <a:r>
                        <a:rPr lang="en-US" dirty="0"/>
                        <a:t>Maize</a:t>
                      </a:r>
                    </a:p>
                  </a:txBody>
                  <a:tcPr>
                    <a:solidFill>
                      <a:schemeClr val="accent5">
                        <a:lumMod val="40000"/>
                        <a:lumOff val="60000"/>
                      </a:schemeClr>
                    </a:solidFill>
                  </a:tcPr>
                </a:tc>
                <a:tc>
                  <a:txBody>
                    <a:bodyPr/>
                    <a:lstStyle/>
                    <a:p>
                      <a:r>
                        <a:rPr lang="en-US" dirty="0"/>
                        <a:t>20-25 cm</a:t>
                      </a:r>
                    </a:p>
                  </a:txBody>
                  <a:tcPr>
                    <a:solidFill>
                      <a:schemeClr val="accent5">
                        <a:lumMod val="40000"/>
                        <a:lumOff val="60000"/>
                      </a:schemeClr>
                    </a:solidFill>
                  </a:tcPr>
                </a:tc>
                <a:tc>
                  <a:txBody>
                    <a:bodyPr/>
                    <a:lstStyle/>
                    <a:p>
                      <a:r>
                        <a:rPr lang="en-US" dirty="0"/>
                        <a:t>Approx 25 cm</a:t>
                      </a:r>
                    </a:p>
                  </a:txBody>
                  <a:tcPr>
                    <a:solidFill>
                      <a:schemeClr val="accent5">
                        <a:lumMod val="40000"/>
                        <a:lumOff val="60000"/>
                      </a:schemeClr>
                    </a:solidFill>
                  </a:tcPr>
                </a:tc>
                <a:extLst>
                  <a:ext uri="{0D108BD9-81ED-4DB2-BD59-A6C34878D82A}">
                    <a16:rowId xmlns:a16="http://schemas.microsoft.com/office/drawing/2014/main" val="2840208807"/>
                  </a:ext>
                </a:extLst>
              </a:tr>
              <a:tr h="296222">
                <a:tc>
                  <a:txBody>
                    <a:bodyPr/>
                    <a:lstStyle/>
                    <a:p>
                      <a:r>
                        <a:rPr lang="en-US" dirty="0"/>
                        <a:t>5.</a:t>
                      </a:r>
                    </a:p>
                  </a:txBody>
                  <a:tcPr>
                    <a:solidFill>
                      <a:schemeClr val="accent5">
                        <a:lumMod val="40000"/>
                        <a:lumOff val="60000"/>
                      </a:schemeClr>
                    </a:solidFill>
                  </a:tcPr>
                </a:tc>
                <a:tc>
                  <a:txBody>
                    <a:bodyPr/>
                    <a:lstStyle/>
                    <a:p>
                      <a:r>
                        <a:rPr lang="en-US" dirty="0"/>
                        <a:t>Rice</a:t>
                      </a:r>
                    </a:p>
                  </a:txBody>
                  <a:tcPr>
                    <a:solidFill>
                      <a:schemeClr val="accent5">
                        <a:lumMod val="40000"/>
                        <a:lumOff val="60000"/>
                      </a:schemeClr>
                    </a:solidFill>
                  </a:tcPr>
                </a:tc>
                <a:tc>
                  <a:txBody>
                    <a:bodyPr/>
                    <a:lstStyle/>
                    <a:p>
                      <a:r>
                        <a:rPr lang="en-US" dirty="0"/>
                        <a:t>20-25 cm</a:t>
                      </a:r>
                    </a:p>
                  </a:txBody>
                  <a:tcPr>
                    <a:solidFill>
                      <a:schemeClr val="accent5">
                        <a:lumMod val="40000"/>
                        <a:lumOff val="60000"/>
                      </a:schemeClr>
                    </a:solidFill>
                  </a:tcPr>
                </a:tc>
                <a:tc>
                  <a:txBody>
                    <a:bodyPr/>
                    <a:lstStyle/>
                    <a:p>
                      <a:r>
                        <a:rPr lang="en-US" dirty="0"/>
                        <a:t>Approx 25 cm</a:t>
                      </a:r>
                    </a:p>
                  </a:txBody>
                  <a:tcPr>
                    <a:solidFill>
                      <a:schemeClr val="accent5">
                        <a:lumMod val="40000"/>
                        <a:lumOff val="60000"/>
                      </a:schemeClr>
                    </a:solidFill>
                  </a:tcPr>
                </a:tc>
                <a:extLst>
                  <a:ext uri="{0D108BD9-81ED-4DB2-BD59-A6C34878D82A}">
                    <a16:rowId xmlns:a16="http://schemas.microsoft.com/office/drawing/2014/main" val="3008303189"/>
                  </a:ext>
                </a:extLst>
              </a:tr>
              <a:tr h="296222">
                <a:tc>
                  <a:txBody>
                    <a:bodyPr/>
                    <a:lstStyle/>
                    <a:p>
                      <a:r>
                        <a:rPr lang="en-US" dirty="0"/>
                        <a:t>6.</a:t>
                      </a:r>
                    </a:p>
                  </a:txBody>
                  <a:tcPr>
                    <a:solidFill>
                      <a:schemeClr val="accent5">
                        <a:lumMod val="40000"/>
                        <a:lumOff val="60000"/>
                      </a:schemeClr>
                    </a:solidFill>
                  </a:tcPr>
                </a:tc>
                <a:tc>
                  <a:txBody>
                    <a:bodyPr/>
                    <a:lstStyle/>
                    <a:p>
                      <a:r>
                        <a:rPr lang="en-US" dirty="0"/>
                        <a:t>Wheat</a:t>
                      </a:r>
                    </a:p>
                  </a:txBody>
                  <a:tcPr>
                    <a:solidFill>
                      <a:schemeClr val="accent5">
                        <a:lumMod val="40000"/>
                        <a:lumOff val="60000"/>
                      </a:schemeClr>
                    </a:solidFill>
                  </a:tcPr>
                </a:tc>
                <a:tc>
                  <a:txBody>
                    <a:bodyPr/>
                    <a:lstStyle/>
                    <a:p>
                      <a:r>
                        <a:rPr lang="en-US" dirty="0"/>
                        <a:t>10-15 cm</a:t>
                      </a:r>
                    </a:p>
                  </a:txBody>
                  <a:tcPr>
                    <a:solidFill>
                      <a:schemeClr val="accent5">
                        <a:lumMod val="40000"/>
                        <a:lumOff val="60000"/>
                      </a:schemeClr>
                    </a:solidFill>
                  </a:tcPr>
                </a:tc>
                <a:tc>
                  <a:txBody>
                    <a:bodyPr/>
                    <a:lstStyle/>
                    <a:p>
                      <a:r>
                        <a:rPr lang="en-US" dirty="0"/>
                        <a:t>Approx 15 cm</a:t>
                      </a:r>
                    </a:p>
                  </a:txBody>
                  <a:tcPr>
                    <a:solidFill>
                      <a:schemeClr val="accent5">
                        <a:lumMod val="40000"/>
                        <a:lumOff val="60000"/>
                      </a:schemeClr>
                    </a:solidFill>
                  </a:tcPr>
                </a:tc>
                <a:extLst>
                  <a:ext uri="{0D108BD9-81ED-4DB2-BD59-A6C34878D82A}">
                    <a16:rowId xmlns:a16="http://schemas.microsoft.com/office/drawing/2014/main" val="4244994005"/>
                  </a:ext>
                </a:extLst>
              </a:tr>
              <a:tr h="296222">
                <a:tc>
                  <a:txBody>
                    <a:bodyPr/>
                    <a:lstStyle/>
                    <a:p>
                      <a:r>
                        <a:rPr lang="en-US" dirty="0"/>
                        <a:t>7.</a:t>
                      </a:r>
                    </a:p>
                  </a:txBody>
                  <a:tcPr>
                    <a:solidFill>
                      <a:schemeClr val="accent5">
                        <a:lumMod val="40000"/>
                        <a:lumOff val="60000"/>
                      </a:schemeClr>
                    </a:solidFill>
                  </a:tcPr>
                </a:tc>
                <a:tc>
                  <a:txBody>
                    <a:bodyPr/>
                    <a:lstStyle/>
                    <a:p>
                      <a:r>
                        <a:rPr lang="en-US" dirty="0"/>
                        <a:t>Pulse</a:t>
                      </a:r>
                    </a:p>
                  </a:txBody>
                  <a:tcPr>
                    <a:solidFill>
                      <a:schemeClr val="accent5">
                        <a:lumMod val="40000"/>
                        <a:lumOff val="60000"/>
                      </a:schemeClr>
                    </a:solidFill>
                  </a:tcPr>
                </a:tc>
                <a:tc>
                  <a:txBody>
                    <a:bodyPr/>
                    <a:lstStyle/>
                    <a:p>
                      <a:r>
                        <a:rPr lang="en-US" dirty="0"/>
                        <a:t>15 cm</a:t>
                      </a:r>
                    </a:p>
                  </a:txBody>
                  <a:tcPr>
                    <a:solidFill>
                      <a:schemeClr val="accent5">
                        <a:lumMod val="40000"/>
                        <a:lumOff val="60000"/>
                      </a:schemeClr>
                    </a:solidFill>
                  </a:tcPr>
                </a:tc>
                <a:tc>
                  <a:txBody>
                    <a:bodyPr/>
                    <a:lstStyle/>
                    <a:p>
                      <a:r>
                        <a:rPr lang="en-US" dirty="0"/>
                        <a:t>Approx 15 cm</a:t>
                      </a:r>
                    </a:p>
                  </a:txBody>
                  <a:tcPr>
                    <a:solidFill>
                      <a:schemeClr val="accent5">
                        <a:lumMod val="40000"/>
                        <a:lumOff val="60000"/>
                      </a:schemeClr>
                    </a:solidFill>
                  </a:tcPr>
                </a:tc>
                <a:extLst>
                  <a:ext uri="{0D108BD9-81ED-4DB2-BD59-A6C34878D82A}">
                    <a16:rowId xmlns:a16="http://schemas.microsoft.com/office/drawing/2014/main" val="749121348"/>
                  </a:ext>
                </a:extLst>
              </a:tr>
            </a:tbl>
          </a:graphicData>
        </a:graphic>
      </p:graphicFrame>
      <p:pic>
        <p:nvPicPr>
          <p:cNvPr id="4" name="Picture 3">
            <a:extLst>
              <a:ext uri="{FF2B5EF4-FFF2-40B4-BE49-F238E27FC236}">
                <a16:creationId xmlns:a16="http://schemas.microsoft.com/office/drawing/2014/main" id="{08F29829-B66F-101A-46D5-F21E74DCF5B2}"/>
              </a:ext>
            </a:extLst>
          </p:cNvPr>
          <p:cNvPicPr>
            <a:picLocks noChangeAspect="1"/>
          </p:cNvPicPr>
          <p:nvPr/>
        </p:nvPicPr>
        <p:blipFill>
          <a:blip r:embed="rId4"/>
          <a:stretch>
            <a:fillRect/>
          </a:stretch>
        </p:blipFill>
        <p:spPr>
          <a:xfrm>
            <a:off x="4824706" y="1167129"/>
            <a:ext cx="3690644" cy="3056707"/>
          </a:xfrm>
          <a:prstGeom prst="rect">
            <a:avLst/>
          </a:prstGeom>
        </p:spPr>
      </p:pic>
      <p:sp>
        <p:nvSpPr>
          <p:cNvPr id="6" name="TextBox 5">
            <a:extLst>
              <a:ext uri="{FF2B5EF4-FFF2-40B4-BE49-F238E27FC236}">
                <a16:creationId xmlns:a16="http://schemas.microsoft.com/office/drawing/2014/main" id="{8520E6D3-4335-3CD8-F45F-EC1103CE21AF}"/>
              </a:ext>
            </a:extLst>
          </p:cNvPr>
          <p:cNvSpPr txBox="1"/>
          <p:nvPr/>
        </p:nvSpPr>
        <p:spPr>
          <a:xfrm>
            <a:off x="1234068" y="4512527"/>
            <a:ext cx="1761893"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Seed Placement</a:t>
            </a:r>
          </a:p>
        </p:txBody>
      </p:sp>
      <p:sp>
        <p:nvSpPr>
          <p:cNvPr id="7" name="TextBox 6">
            <a:extLst>
              <a:ext uri="{FF2B5EF4-FFF2-40B4-BE49-F238E27FC236}">
                <a16:creationId xmlns:a16="http://schemas.microsoft.com/office/drawing/2014/main" id="{72FD0927-CE8D-95C7-F7B8-C574944EC6F8}"/>
              </a:ext>
            </a:extLst>
          </p:cNvPr>
          <p:cNvSpPr txBox="1"/>
          <p:nvPr/>
        </p:nvSpPr>
        <p:spPr>
          <a:xfrm>
            <a:off x="6148041" y="4512526"/>
            <a:ext cx="1761893"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Crop Placement </a:t>
            </a:r>
          </a:p>
        </p:txBody>
      </p:sp>
    </p:spTree>
    <p:extLst>
      <p:ext uri="{BB962C8B-B14F-4D97-AF65-F5344CB8AC3E}">
        <p14:creationId xmlns:p14="http://schemas.microsoft.com/office/powerpoint/2010/main" val="76246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453EE776-D159-7C8B-E716-6BF4D8859F6B}"/>
            </a:ext>
          </a:extLst>
        </p:cNvPr>
        <p:cNvGrpSpPr/>
        <p:nvPr/>
      </p:nvGrpSpPr>
      <p:grpSpPr>
        <a:xfrm>
          <a:off x="0" y="0"/>
          <a:ext cx="0" cy="0"/>
          <a:chOff x="0" y="0"/>
          <a:chExt cx="0" cy="0"/>
        </a:xfrm>
      </p:grpSpPr>
      <p:sp>
        <p:nvSpPr>
          <p:cNvPr id="141" name="Google Shape;141;p26">
            <a:extLst>
              <a:ext uri="{FF2B5EF4-FFF2-40B4-BE49-F238E27FC236}">
                <a16:creationId xmlns:a16="http://schemas.microsoft.com/office/drawing/2014/main" id="{F63B8B34-990F-4272-B175-F9E29E50737C}"/>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44" name="Google Shape;144;p26">
            <a:extLst>
              <a:ext uri="{FF2B5EF4-FFF2-40B4-BE49-F238E27FC236}">
                <a16:creationId xmlns:a16="http://schemas.microsoft.com/office/drawing/2014/main" id="{B6E6907F-E7C4-98B4-90F1-E76E4814C608}"/>
              </a:ext>
            </a:extLst>
          </p:cNvPr>
          <p:cNvPicPr preferRelativeResize="0"/>
          <p:nvPr/>
        </p:nvPicPr>
        <p:blipFill>
          <a:blip r:embed="rId3">
            <a:alphaModFix/>
          </a:blip>
          <a:stretch>
            <a:fillRect/>
          </a:stretch>
        </p:blipFill>
        <p:spPr>
          <a:xfrm>
            <a:off x="4572000" y="102393"/>
            <a:ext cx="4276902" cy="475575"/>
          </a:xfrm>
          <a:prstGeom prst="rect">
            <a:avLst/>
          </a:prstGeom>
          <a:noFill/>
          <a:ln>
            <a:noFill/>
          </a:ln>
        </p:spPr>
      </p:pic>
      <p:sp>
        <p:nvSpPr>
          <p:cNvPr id="5" name="TextBox 4">
            <a:extLst>
              <a:ext uri="{FF2B5EF4-FFF2-40B4-BE49-F238E27FC236}">
                <a16:creationId xmlns:a16="http://schemas.microsoft.com/office/drawing/2014/main" id="{A28613A0-3A3F-F1B7-B106-891DF7E46299}"/>
              </a:ext>
            </a:extLst>
          </p:cNvPr>
          <p:cNvSpPr txBox="1"/>
          <p:nvPr/>
        </p:nvSpPr>
        <p:spPr>
          <a:xfrm>
            <a:off x="572429" y="577968"/>
            <a:ext cx="5174166" cy="369332"/>
          </a:xfrm>
          <a:prstGeom prst="rect">
            <a:avLst/>
          </a:prstGeom>
          <a:noFill/>
        </p:spPr>
        <p:txBody>
          <a:bodyPr wrap="square" rtlCol="0">
            <a:spAutoFit/>
          </a:bodyPr>
          <a:lstStyle/>
          <a:p>
            <a:pPr lvl="0"/>
            <a:r>
              <a:rPr lang="en-IN" altLang="en-US" sz="1800" b="1" dirty="0">
                <a:latin typeface="Times New Roman" panose="02020603050405020304" pitchFamily="18" charset="0"/>
                <a:ea typeface="Calibri" panose="020F0502020204030204" pitchFamily="34" charset="0"/>
                <a:cs typeface="Times New Roman" panose="02020603050405020304" pitchFamily="18" charset="0"/>
                <a:rtl val="0"/>
              </a:rPr>
              <a:t>SPECIFICATION AND IDENTIFICATION</a:t>
            </a:r>
            <a:endParaRPr lang="en-IN" altLang="en-US" sz="1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BFF046D7-FD76-AB29-D4CA-1DDDF98969B8}"/>
              </a:ext>
            </a:extLst>
          </p:cNvPr>
          <p:cNvSpPr txBox="1"/>
          <p:nvPr/>
        </p:nvSpPr>
        <p:spPr>
          <a:xfrm>
            <a:off x="572429" y="1034346"/>
            <a:ext cx="7942921" cy="4832092"/>
          </a:xfrm>
          <a:prstGeom prst="rect">
            <a:avLst/>
          </a:prstGeom>
          <a:noFill/>
        </p:spPr>
        <p:txBody>
          <a:bodyPr wrap="square" rtlCol="0">
            <a:spAutoFit/>
          </a:bodyPr>
          <a:lstStyle/>
          <a:p>
            <a:pPr marL="457200" indent="-457200">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HARDWARE REQUIREMENT</a:t>
            </a:r>
          </a:p>
          <a:p>
            <a:pPr marL="457200" indent="-457200">
              <a:buFont typeface="Arial" panose="020B0604020202020204" pitchFamily="34" charset="0"/>
              <a:buChar char="•"/>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ESP32 &amp; Arduino UNO : Core AI processing unit.</a:t>
            </a:r>
          </a:p>
          <a:p>
            <a:pPr marL="342900" indent="-342900" algn="just">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DC Motors + Wheels : Movement of robot.</a:t>
            </a:r>
          </a:p>
          <a:p>
            <a:pPr marL="342900" indent="-342900" algn="just">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Motor Driver: Controls motor.</a:t>
            </a:r>
          </a:p>
          <a:p>
            <a:pPr marL="342900" indent="-342900" algn="just">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Servo Motor : Control Seed Dispenser.</a:t>
            </a:r>
          </a:p>
          <a:p>
            <a:pPr marL="342900" indent="-342900" algn="just">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Battery : 3.7 Lithium Ion Battery.</a:t>
            </a:r>
          </a:p>
          <a:p>
            <a:pPr marL="342900" indent="-342900" algn="just">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Sensors : Humidity, Temperature, Moisture</a:t>
            </a:r>
            <a:r>
              <a:rPr lang="en-US" sz="1600" b="1" dirty="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mj-lt"/>
              <a:buAutoNum type="arabicPeriod"/>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SOFTWARE REQUIREMENT</a:t>
            </a:r>
          </a:p>
          <a:p>
            <a:pPr marL="457200" indent="-457200">
              <a:buFont typeface="Arial" panose="020B0604020202020204" pitchFamily="34" charset="0"/>
              <a:buChar char="•"/>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AI/ML Model -</a:t>
            </a:r>
            <a:r>
              <a:rPr lang="en-US" sz="1600" dirty="0">
                <a:latin typeface="Times New Roman" panose="02020603050405020304" pitchFamily="18" charset="0"/>
                <a:cs typeface="Times New Roman" panose="02020603050405020304" pitchFamily="18" charset="0"/>
              </a:rPr>
              <a:t> To analyze sensor data and recommend suitable crops based on soil type using a trained machine learning model.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Arduino IDE - Implementation of code.</a:t>
            </a:r>
          </a:p>
          <a:p>
            <a:pPr marL="457200" indent="-457200">
              <a:buFont typeface="+mj-lt"/>
              <a:buAutoNum type="arabi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ThingSpeak</a:t>
            </a:r>
            <a:r>
              <a:rPr lang="en-US" sz="1600" dirty="0">
                <a:latin typeface="Times New Roman" panose="02020603050405020304" pitchFamily="18" charset="0"/>
                <a:ea typeface="Calibri" panose="020F0502020204030204" pitchFamily="34" charset="0"/>
                <a:cs typeface="Times New Roman" panose="02020603050405020304" pitchFamily="18" charset="0"/>
              </a:rPr>
              <a:t> – Predicting the parameters.</a:t>
            </a:r>
          </a:p>
          <a:p>
            <a:pPr marL="457200" indent="-457200">
              <a:buFont typeface="+mj-lt"/>
              <a:buAutoNum type="arabicPeriod"/>
            </a:pPr>
            <a:r>
              <a:rPr lang="en-US" sz="1600" dirty="0">
                <a:latin typeface="Times New Roman" panose="02020603050405020304" pitchFamily="18" charset="0"/>
                <a:ea typeface="Calibri" panose="020F0502020204030204" pitchFamily="34" charset="0"/>
                <a:cs typeface="Times New Roman" panose="02020603050405020304" pitchFamily="18" charset="0"/>
              </a:rPr>
              <a:t>VS Code</a:t>
            </a:r>
          </a:p>
          <a:p>
            <a:pPr algn="just"/>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AutoShape 2"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0D867587-45DF-0F20-756C-FC704F1E56D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A series of visually engaging images illustrating a health monitoring system using IoT and cloud computing. Each image represents a step: 1) A person wearing a smartwatch and fitness tracker collecting health data, 2) Data transmission through wireless networks, 3) Cloud storage with icons of analytics and processing, 4) A smartphone or computer screen showing real-time health dashboards, and 5) An alert notification system with an ambulance icon and security measures like locks and encrypted data symbols. Bright, professional, and modern design for educational purposes.">
            <a:extLst>
              <a:ext uri="{FF2B5EF4-FFF2-40B4-BE49-F238E27FC236}">
                <a16:creationId xmlns:a16="http://schemas.microsoft.com/office/drawing/2014/main" id="{E0F32E8C-B0D2-92E2-8C4E-A5B575CAF601}"/>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0581F9D-4F72-3A61-D803-EF4529B0BE58}"/>
              </a:ext>
            </a:extLst>
          </p:cNvPr>
          <p:cNvPicPr>
            <a:picLocks noChangeAspect="1"/>
          </p:cNvPicPr>
          <p:nvPr/>
        </p:nvPicPr>
        <p:blipFill>
          <a:blip r:embed="rId4"/>
          <a:stretch>
            <a:fillRect/>
          </a:stretch>
        </p:blipFill>
        <p:spPr>
          <a:xfrm>
            <a:off x="5411593" y="1264922"/>
            <a:ext cx="3256157" cy="2308856"/>
          </a:xfrm>
          <a:prstGeom prst="rect">
            <a:avLst/>
          </a:prstGeom>
        </p:spPr>
      </p:pic>
    </p:spTree>
    <p:extLst>
      <p:ext uri="{BB962C8B-B14F-4D97-AF65-F5344CB8AC3E}">
        <p14:creationId xmlns:p14="http://schemas.microsoft.com/office/powerpoint/2010/main" val="32601131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3214</TotalTime>
  <Words>700</Words>
  <Application>Microsoft Office PowerPoint</Application>
  <PresentationFormat>On-screen Show (16:9)</PresentationFormat>
  <Paragraphs>145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 MINIOR PROJECT-6th SEM Under the Guidance of Prof . Shivaling Hungund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21ECSC210 Exploratory Data Analysis Course Project: Phase - I Review</dc:title>
  <dc:creator>Admin</dc:creator>
  <cp:lastModifiedBy>swati patil</cp:lastModifiedBy>
  <cp:revision>105</cp:revision>
  <dcterms:modified xsi:type="dcterms:W3CDTF">2025-06-09T16:37:52Z</dcterms:modified>
</cp:coreProperties>
</file>