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Comforta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Comforta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9da7c186a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9da7c186a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da7c186a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da7c186a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9da43e261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9da43e261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9da43e261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9da43e261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9da43e261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9da43e261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da43e261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da43e261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da43e261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da43e261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9da43e261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9da43e261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da43e261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da43e26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da7c186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da7c186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google.com/spreadsheets/d/1W7JLQEYeeXOxYupAU_1F1pEVwunuMtgy/edit?usp=drive_link&amp;ouid=115986816887265464875&amp;rtpof=true&amp;sd=true" TargetMode="External"/><Relationship Id="rId4" Type="http://schemas.openxmlformats.org/officeDocument/2006/relationships/hyperlink" Target="https://docs.google.com/spreadsheets/d/1W7JLQEYeeXOxYupAU_1F1pEVwunuMtgy/edit?usp=drive_link&amp;ouid=115986816887265464875&amp;rtpof=true&amp;sd=true" TargetMode="External"/><Relationship Id="rId9" Type="http://schemas.openxmlformats.org/officeDocument/2006/relationships/hyperlink" Target="https://docs.google.com/spreadsheets/d/13VFsvivPiutX-8hivxweiTNWNa134chm/edit?usp=drive_link&amp;ouid=115986816887265464875&amp;rtpof=true&amp;sd=true" TargetMode="External"/><Relationship Id="rId5" Type="http://schemas.openxmlformats.org/officeDocument/2006/relationships/hyperlink" Target="https://docs.google.com/spreadsheets/d/1W7JLQEYeeXOxYupAU_1F1pEVwunuMtgy/edit?usp=drive_link&amp;ouid=115986816887265464875&amp;rtpof=true&amp;sd=true" TargetMode="External"/><Relationship Id="rId6" Type="http://schemas.openxmlformats.org/officeDocument/2006/relationships/hyperlink" Target="https://docs.google.com/spreadsheets/d/1W7JLQEYeeXOxYupAU_1F1pEVwunuMtgy/edit?usp=drive_link&amp;ouid=115986816887265464875&amp;rtpof=true&amp;sd=true" TargetMode="External"/><Relationship Id="rId7" Type="http://schemas.openxmlformats.org/officeDocument/2006/relationships/hyperlink" Target="https://docs.google.com/spreadsheets/d/13VFsvivPiutX-8hivxweiTNWNa134chm/edit?usp=drive_link&amp;ouid=115986816887265464875&amp;rtpof=true&amp;sd=true" TargetMode="External"/><Relationship Id="rId8" Type="http://schemas.openxmlformats.org/officeDocument/2006/relationships/hyperlink" Target="https://docs.google.com/spreadsheets/d/13VFsvivPiutX-8hivxweiTNWNa134chm/edit?usp=drive_link&amp;ouid=115986816887265464875&amp;rtpof=true&amp;sd=tru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docs.google.com/spreadsheets/d/1W7JLQEYeeXOxYupAU_1F1pEVwunuMtgy/edit?usp=drive_link&amp;ouid=115986816887265464875&amp;rtpof=true&amp;sd=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151250" y="3872275"/>
            <a:ext cx="8520600" cy="792600"/>
          </a:xfrm>
          <a:prstGeom prst="rect">
            <a:avLst/>
          </a:prstGeom>
          <a:solidFill>
            <a:srgbClr val="EAD1DC"/>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GB">
                <a:solidFill>
                  <a:schemeClr val="dk1"/>
                </a:solidFill>
              </a:rPr>
              <a:t>IMDB Movie Analysis</a:t>
            </a:r>
            <a:endParaRPr b="1">
              <a:solidFill>
                <a:schemeClr val="dk1"/>
              </a:solidFill>
            </a:endParaRPr>
          </a:p>
        </p:txBody>
      </p:sp>
      <p:pic>
        <p:nvPicPr>
          <p:cNvPr id="55" name="Google Shape;55;p13"/>
          <p:cNvPicPr preferRelativeResize="0"/>
          <p:nvPr/>
        </p:nvPicPr>
        <p:blipFill>
          <a:blip r:embed="rId3">
            <a:alphaModFix/>
          </a:blip>
          <a:stretch>
            <a:fillRect/>
          </a:stretch>
        </p:blipFill>
        <p:spPr>
          <a:xfrm>
            <a:off x="431075" y="329675"/>
            <a:ext cx="8055225" cy="341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866">
                <a:latin typeface="Comfortaa"/>
                <a:ea typeface="Comfortaa"/>
                <a:cs typeface="Comfortaa"/>
                <a:sym typeface="Comfortaa"/>
              </a:rPr>
              <a:t>Please find below link to check excel calculations &amp; cleaned </a:t>
            </a:r>
            <a:r>
              <a:rPr b="1" lang="en-GB" sz="1866">
                <a:latin typeface="Comfortaa"/>
                <a:ea typeface="Comfortaa"/>
                <a:cs typeface="Comfortaa"/>
                <a:sym typeface="Comfortaa"/>
              </a:rPr>
              <a:t>dataset</a:t>
            </a:r>
            <a:endParaRPr b="1" sz="1866">
              <a:latin typeface="Comfortaa"/>
              <a:ea typeface="Comfortaa"/>
              <a:cs typeface="Comfortaa"/>
              <a:sym typeface="Comfortaa"/>
            </a:endParaRPr>
          </a:p>
          <a:p>
            <a:pPr indent="0" lvl="0" marL="0" rtl="0" algn="l">
              <a:spcBef>
                <a:spcPts val="0"/>
              </a:spcBef>
              <a:spcAft>
                <a:spcPts val="0"/>
              </a:spcAft>
              <a:buNone/>
            </a:pPr>
            <a:r>
              <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Excel Link :</a:t>
            </a:r>
            <a:r>
              <a:rPr lang="en-GB" u="sng">
                <a:solidFill>
                  <a:schemeClr val="hlink"/>
                </a:solidFill>
                <a:hlinkClick r:id="rId4"/>
              </a:rPr>
              <a:t> TASK ABCD</a:t>
            </a:r>
            <a:r>
              <a:rPr lang="en-GB" u="sng">
                <a:solidFill>
                  <a:schemeClr val="hlink"/>
                </a:solidFill>
                <a:hlinkClick r:id="rId5"/>
              </a:rPr>
              <a:t> </a:t>
            </a:r>
            <a:r>
              <a:rPr lang="en-GB" u="sng">
                <a:solidFill>
                  <a:schemeClr val="hlink"/>
                </a:solidFill>
                <a:hlinkClick r:id="rId6"/>
              </a:rPr>
              <a:t>https://docs.google.com/spreadsheets/d/1W7JLQEYeeXOxYupAU_1F1pEVwunuMtgy/edit?usp=drive_link&amp;ouid=115986816887265464875&amp;rtpof=true&amp;sd=true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GB" u="sng">
                <a:solidFill>
                  <a:schemeClr val="hlink"/>
                </a:solidFill>
                <a:hlinkClick r:id="rId7"/>
              </a:rPr>
              <a:t>Excel Link : Task </a:t>
            </a:r>
            <a:r>
              <a:rPr lang="en-GB" u="sng">
                <a:solidFill>
                  <a:schemeClr val="hlink"/>
                </a:solidFill>
                <a:hlinkClick r:id="rId8"/>
              </a:rPr>
              <a:t>E</a:t>
            </a:r>
            <a:endParaRPr>
              <a:solidFill>
                <a:schemeClr val="dk1"/>
              </a:solidFill>
            </a:endParaRPr>
          </a:p>
          <a:p>
            <a:pPr indent="0" lvl="0" marL="0" rtl="0" algn="l">
              <a:spcBef>
                <a:spcPts val="1200"/>
              </a:spcBef>
              <a:spcAft>
                <a:spcPts val="1200"/>
              </a:spcAft>
              <a:buNone/>
            </a:pPr>
            <a:r>
              <a:rPr lang="en-GB" u="sng">
                <a:solidFill>
                  <a:schemeClr val="hlink"/>
                </a:solidFill>
                <a:hlinkClick r:id="rId9"/>
              </a:rPr>
              <a:t>https://docs.google.com/spreadsheets/d/13VFsvivPiutX-8hivxweiTNWNa134chm/edit?usp=drive_link&amp;ouid=115986816887265464875&amp;rtpof=true&amp;sd=true</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 :</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1900">
                <a:solidFill>
                  <a:schemeClr val="dk1"/>
                </a:solidFill>
                <a:latin typeface="Comfortaa"/>
                <a:ea typeface="Comfortaa"/>
                <a:cs typeface="Comfortaa"/>
                <a:sym typeface="Comfortaa"/>
              </a:rPr>
              <a:t>The IMDB Movie analysis project gave an idea of Descriptive statistics and how to use different graphs. This project gave an idea of how the movie industry is able to understand movie rating impact on movie success.</a:t>
            </a:r>
            <a:endParaRPr b="1" sz="1900">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400" u="sng">
                <a:latin typeface="Comfortaa"/>
                <a:ea typeface="Comfortaa"/>
                <a:cs typeface="Comfortaa"/>
                <a:sym typeface="Comfortaa"/>
              </a:rPr>
              <a:t>Project Description :</a:t>
            </a:r>
            <a:endParaRPr b="1" sz="2400" u="sng">
              <a:latin typeface="Comfortaa"/>
              <a:ea typeface="Comfortaa"/>
              <a:cs typeface="Comfortaa"/>
              <a:sym typeface="Comfortaa"/>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GB">
                <a:latin typeface="Comfortaa"/>
                <a:ea typeface="Comfortaa"/>
                <a:cs typeface="Comfortaa"/>
                <a:sym typeface="Comfortaa"/>
              </a:rPr>
              <a:t>This project mainly focused on movie analysis which is helpful for Movie producers,directors, investors to understand the important factors to make successful movies and future projects. </a:t>
            </a:r>
            <a:endParaRPr>
              <a:latin typeface="Comfortaa"/>
              <a:ea typeface="Comfortaa"/>
              <a:cs typeface="Comfortaa"/>
              <a:sym typeface="Comfortaa"/>
            </a:endParaRPr>
          </a:p>
          <a:p>
            <a:pPr indent="0" lvl="0" marL="0" rtl="0" algn="l">
              <a:lnSpc>
                <a:spcPct val="100000"/>
              </a:lnSpc>
              <a:spcBef>
                <a:spcPts val="0"/>
              </a:spcBef>
              <a:spcAft>
                <a:spcPts val="0"/>
              </a:spcAft>
              <a:buNone/>
            </a:pPr>
            <a:r>
              <a:t/>
            </a:r>
            <a:endParaRPr>
              <a:latin typeface="Comfortaa"/>
              <a:ea typeface="Comfortaa"/>
              <a:cs typeface="Comfortaa"/>
              <a:sym typeface="Comfortaa"/>
            </a:endParaRPr>
          </a:p>
          <a:p>
            <a:pPr indent="0" lvl="0" marL="0" rtl="0" algn="l">
              <a:lnSpc>
                <a:spcPct val="100000"/>
              </a:lnSpc>
              <a:spcBef>
                <a:spcPts val="0"/>
              </a:spcBef>
              <a:spcAft>
                <a:spcPts val="0"/>
              </a:spcAft>
              <a:buNone/>
            </a:pPr>
            <a:r>
              <a:rPr lang="en-GB">
                <a:latin typeface="Comfortaa"/>
                <a:ea typeface="Comfortaa"/>
                <a:cs typeface="Comfortaa"/>
                <a:sym typeface="Comfortaa"/>
              </a:rPr>
              <a:t>In this analysis, We will be doing Data cleaning which includes missing values,removing duplicates etc. </a:t>
            </a:r>
            <a:endParaRPr>
              <a:latin typeface="Comfortaa"/>
              <a:ea typeface="Comfortaa"/>
              <a:cs typeface="Comfortaa"/>
              <a:sym typeface="Comfortaa"/>
            </a:endParaRPr>
          </a:p>
          <a:p>
            <a:pPr indent="0" lvl="0" marL="0" rtl="0" algn="l">
              <a:lnSpc>
                <a:spcPct val="100000"/>
              </a:lnSpc>
              <a:spcBef>
                <a:spcPts val="0"/>
              </a:spcBef>
              <a:spcAft>
                <a:spcPts val="0"/>
              </a:spcAft>
              <a:buNone/>
            </a:pPr>
            <a:r>
              <a:t/>
            </a:r>
            <a:endParaRPr>
              <a:latin typeface="Comfortaa"/>
              <a:ea typeface="Comfortaa"/>
              <a:cs typeface="Comfortaa"/>
              <a:sym typeface="Comfortaa"/>
            </a:endParaRPr>
          </a:p>
          <a:p>
            <a:pPr indent="0" lvl="0" marL="0" rtl="0" algn="l">
              <a:lnSpc>
                <a:spcPct val="100000"/>
              </a:lnSpc>
              <a:spcBef>
                <a:spcPts val="0"/>
              </a:spcBef>
              <a:spcAft>
                <a:spcPts val="0"/>
              </a:spcAft>
              <a:buClr>
                <a:schemeClr val="dk1"/>
              </a:buClr>
              <a:buSzPts val="1100"/>
              <a:buFont typeface="Arial"/>
              <a:buNone/>
            </a:pPr>
            <a:r>
              <a:rPr lang="en-GB">
                <a:latin typeface="Comfortaa"/>
                <a:ea typeface="Comfortaa"/>
                <a:cs typeface="Comfortaa"/>
                <a:sym typeface="Comfortaa"/>
              </a:rPr>
              <a:t>Data Analysis where we will analyse relevant factors based on IMDB movies dataset with 5 "WHYS '' approach to uncover the root cause. We will also create a report and data story to understand actionable insights.</a:t>
            </a:r>
            <a:endParaRPr>
              <a:latin typeface="Comfortaa"/>
              <a:ea typeface="Comfortaa"/>
              <a:cs typeface="Comfortaa"/>
              <a:sym typeface="Comfortaa"/>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2420" u="sng">
                <a:latin typeface="Comfortaa"/>
                <a:ea typeface="Comfortaa"/>
                <a:cs typeface="Comfortaa"/>
                <a:sym typeface="Comfortaa"/>
              </a:rPr>
              <a:t>Approach </a:t>
            </a:r>
            <a:r>
              <a:rPr lang="en-GB" sz="2420">
                <a:latin typeface="Comfortaa"/>
                <a:ea typeface="Comfortaa"/>
                <a:cs typeface="Comfortaa"/>
                <a:sym typeface="Comfortaa"/>
              </a:rPr>
              <a:t>:</a:t>
            </a:r>
            <a:endParaRPr sz="2420">
              <a:latin typeface="Comfortaa"/>
              <a:ea typeface="Comfortaa"/>
              <a:cs typeface="Comfortaa"/>
              <a:sym typeface="Comfortaa"/>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We will be doing regular Data cleaning and Analysis with 5 "WHYS" approach like given</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below -</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Q1: "Why do movies with higher budgets tend to have higher ratings?"</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Ans: They can afford better production quality.</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Q2: "Why does better production quality lead to higher ratings?"</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Ans: It enhances the viewer's experience.</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Q3: "Why does an enhanced viewer experience lead to higher ratings?"</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Ans: Viewers are more likely to rate a movie highly if they enjoyed watching it.</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Q4: "Why are viewers more likely to rate a movie highly if they enjoyed watching it?"</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Ans: Positive experiences lead to positive reviews.</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Q5: "Why do positive reviews matter?"</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Ans: They influence other viewers' decisions to watch the movie, increasing its popularity and</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0"/>
              </a:spcAft>
              <a:buClr>
                <a:schemeClr val="dk1"/>
              </a:buClr>
              <a:buSzPts val="358"/>
              <a:buFont typeface="Arial"/>
              <a:buNone/>
            </a:pPr>
            <a:r>
              <a:rPr lang="en-GB" sz="1100">
                <a:solidFill>
                  <a:schemeClr val="dk1"/>
                </a:solidFill>
                <a:latin typeface="Comfortaa"/>
                <a:ea typeface="Comfortaa"/>
                <a:cs typeface="Comfortaa"/>
                <a:sym typeface="Comfortaa"/>
              </a:rPr>
              <a:t>success.</a:t>
            </a:r>
            <a:endParaRPr sz="1100">
              <a:solidFill>
                <a:schemeClr val="dk1"/>
              </a:solidFill>
              <a:latin typeface="Comfortaa"/>
              <a:ea typeface="Comfortaa"/>
              <a:cs typeface="Comfortaa"/>
              <a:sym typeface="Comfortaa"/>
            </a:endParaRPr>
          </a:p>
          <a:p>
            <a:pPr indent="0" lvl="0" marL="0" rtl="0" algn="l">
              <a:lnSpc>
                <a:spcPct val="95000"/>
              </a:lnSpc>
              <a:spcBef>
                <a:spcPts val="1200"/>
              </a:spcBef>
              <a:spcAft>
                <a:spcPts val="1200"/>
              </a:spcAft>
              <a:buSzPts val="358"/>
              <a:buNone/>
            </a:pPr>
            <a:r>
              <a:t/>
            </a:r>
            <a:endParaRPr sz="11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mfortaa"/>
                <a:ea typeface="Comfortaa"/>
                <a:cs typeface="Comfortaa"/>
                <a:sym typeface="Comfortaa"/>
              </a:rPr>
              <a:t>Tech- Stack Used :</a:t>
            </a:r>
            <a:endParaRPr>
              <a:latin typeface="Comfortaa"/>
              <a:ea typeface="Comfortaa"/>
              <a:cs typeface="Comfortaa"/>
              <a:sym typeface="Comfortaa"/>
            </a:endParaRPr>
          </a:p>
        </p:txBody>
      </p:sp>
      <p:sp>
        <p:nvSpPr>
          <p:cNvPr id="73" name="Google Shape;73;p16"/>
          <p:cNvSpPr txBox="1"/>
          <p:nvPr>
            <p:ph idx="1" type="body"/>
          </p:nvPr>
        </p:nvSpPr>
        <p:spPr>
          <a:xfrm>
            <a:off x="426575" y="1294025"/>
            <a:ext cx="5615400" cy="11823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Clr>
                <a:schemeClr val="dk1"/>
              </a:buClr>
              <a:buSzPct val="61111"/>
              <a:buFont typeface="Arial"/>
              <a:buNone/>
            </a:pPr>
            <a:r>
              <a:rPr lang="en-GB">
                <a:solidFill>
                  <a:schemeClr val="dk1"/>
                </a:solidFill>
                <a:latin typeface="Comfortaa"/>
                <a:ea typeface="Comfortaa"/>
                <a:cs typeface="Comfortaa"/>
                <a:sym typeface="Comfortaa"/>
              </a:rPr>
              <a:t>We will be using Google sheet &amp; Excel sheet for data cleaning and making reports based on IMDB movies data.</a:t>
            </a:r>
            <a:endParaRPr>
              <a:solidFill>
                <a:schemeClr val="dk1"/>
              </a:solidFill>
              <a:latin typeface="Comfortaa"/>
              <a:ea typeface="Comfortaa"/>
              <a:cs typeface="Comfortaa"/>
              <a:sym typeface="Comfortaa"/>
            </a:endParaRPr>
          </a:p>
          <a:p>
            <a:pPr indent="0" lvl="0" marL="0" rtl="0" algn="l">
              <a:spcBef>
                <a:spcPts val="120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181500" y="2270100"/>
            <a:ext cx="2930644" cy="2362375"/>
          </a:xfrm>
          <a:prstGeom prst="rect">
            <a:avLst/>
          </a:prstGeom>
          <a:noFill/>
          <a:ln>
            <a:noFill/>
          </a:ln>
        </p:spPr>
      </p:pic>
      <p:pic>
        <p:nvPicPr>
          <p:cNvPr id="75" name="Google Shape;75;p16"/>
          <p:cNvPicPr preferRelativeResize="0"/>
          <p:nvPr/>
        </p:nvPicPr>
        <p:blipFill>
          <a:blip r:embed="rId4">
            <a:alphaModFix/>
          </a:blip>
          <a:stretch>
            <a:fillRect/>
          </a:stretch>
        </p:blipFill>
        <p:spPr>
          <a:xfrm>
            <a:off x="5264544" y="2270100"/>
            <a:ext cx="2000250" cy="2228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Comfortaa"/>
                <a:ea typeface="Comfortaa"/>
                <a:cs typeface="Comfortaa"/>
                <a:sym typeface="Comfortaa"/>
              </a:rPr>
              <a:t>Insights :</a:t>
            </a:r>
            <a:endParaRPr b="1" sz="2100">
              <a:latin typeface="Comfortaa"/>
              <a:ea typeface="Comfortaa"/>
              <a:cs typeface="Comfortaa"/>
              <a:sym typeface="Comfortaa"/>
            </a:endParaRPr>
          </a:p>
          <a:p>
            <a:pPr indent="0" lvl="0" marL="0" rtl="0" algn="l">
              <a:spcBef>
                <a:spcPts val="0"/>
              </a:spcBef>
              <a:spcAft>
                <a:spcPts val="0"/>
              </a:spcAft>
              <a:buNone/>
            </a:pPr>
            <a:r>
              <a:t/>
            </a:r>
            <a:endParaRPr b="1" sz="1100">
              <a:latin typeface="Comfortaa"/>
              <a:ea typeface="Comfortaa"/>
              <a:cs typeface="Comfortaa"/>
              <a:sym typeface="Comfortaa"/>
            </a:endParaRPr>
          </a:p>
          <a:p>
            <a:pPr indent="0" lvl="0" marL="0" rtl="0" algn="l">
              <a:spcBef>
                <a:spcPts val="0"/>
              </a:spcBef>
              <a:spcAft>
                <a:spcPts val="0"/>
              </a:spcAft>
              <a:buNone/>
            </a:pPr>
            <a:r>
              <a:rPr b="1" lang="en-GB" sz="1100">
                <a:latin typeface="Comfortaa"/>
                <a:ea typeface="Comfortaa"/>
                <a:cs typeface="Comfortaa"/>
                <a:sym typeface="Comfortaa"/>
              </a:rPr>
              <a:t>Task 1 : Movie Genre Analysis: Analyse the distribution of movie genres and their impact on the</a:t>
            </a:r>
            <a:endParaRPr b="1" sz="11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GB" sz="1100">
                <a:latin typeface="Comfortaa"/>
                <a:ea typeface="Comfortaa"/>
                <a:cs typeface="Comfortaa"/>
                <a:sym typeface="Comfortaa"/>
              </a:rPr>
              <a:t>IMDB score.</a:t>
            </a:r>
            <a:endParaRPr b="1" sz="1100">
              <a:latin typeface="Comfortaa"/>
              <a:ea typeface="Comfortaa"/>
              <a:cs typeface="Comfortaa"/>
              <a:sym typeface="Comfortaa"/>
            </a:endParaRPr>
          </a:p>
          <a:p>
            <a:pPr indent="0" lvl="0" marL="0" rtl="0" algn="l">
              <a:spcBef>
                <a:spcPts val="0"/>
              </a:spcBef>
              <a:spcAft>
                <a:spcPts val="0"/>
              </a:spcAft>
              <a:buNone/>
            </a:pPr>
            <a:r>
              <a:t/>
            </a:r>
            <a:endParaRPr sz="1100"/>
          </a:p>
        </p:txBody>
      </p:sp>
      <p:pic>
        <p:nvPicPr>
          <p:cNvPr id="81" name="Google Shape;81;p17"/>
          <p:cNvPicPr preferRelativeResize="0"/>
          <p:nvPr/>
        </p:nvPicPr>
        <p:blipFill>
          <a:blip r:embed="rId3">
            <a:alphaModFix/>
          </a:blip>
          <a:stretch>
            <a:fillRect/>
          </a:stretch>
        </p:blipFill>
        <p:spPr>
          <a:xfrm>
            <a:off x="394375" y="1447750"/>
            <a:ext cx="4434450" cy="3167050"/>
          </a:xfrm>
          <a:prstGeom prst="rect">
            <a:avLst/>
          </a:prstGeom>
          <a:noFill/>
          <a:ln>
            <a:noFill/>
          </a:ln>
        </p:spPr>
      </p:pic>
      <p:pic>
        <p:nvPicPr>
          <p:cNvPr id="82" name="Google Shape;82;p17"/>
          <p:cNvPicPr preferRelativeResize="0"/>
          <p:nvPr/>
        </p:nvPicPr>
        <p:blipFill>
          <a:blip r:embed="rId4">
            <a:alphaModFix/>
          </a:blip>
          <a:stretch>
            <a:fillRect/>
          </a:stretch>
        </p:blipFill>
        <p:spPr>
          <a:xfrm>
            <a:off x="5056725" y="1651450"/>
            <a:ext cx="3991499" cy="239779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200">
                <a:latin typeface="Comfortaa"/>
                <a:ea typeface="Comfortaa"/>
                <a:cs typeface="Comfortaa"/>
                <a:sym typeface="Comfortaa"/>
              </a:rPr>
              <a:t>Task 2 : Movie Duration Analysis : </a:t>
            </a:r>
            <a:endParaRPr b="1" sz="1200">
              <a:latin typeface="Comfortaa"/>
              <a:ea typeface="Comfortaa"/>
              <a:cs typeface="Comfortaa"/>
              <a:sym typeface="Comfortaa"/>
            </a:endParaRPr>
          </a:p>
          <a:p>
            <a:pPr indent="0" lvl="0" marL="0" rtl="0" algn="l">
              <a:spcBef>
                <a:spcPts val="0"/>
              </a:spcBef>
              <a:spcAft>
                <a:spcPts val="0"/>
              </a:spcAft>
              <a:buNone/>
            </a:pPr>
            <a:r>
              <a:rPr b="1" lang="en-GB" sz="1200">
                <a:latin typeface="Comfortaa"/>
                <a:ea typeface="Comfortaa"/>
                <a:cs typeface="Comfortaa"/>
                <a:sym typeface="Comfortaa"/>
              </a:rPr>
              <a:t>Analyse the distribution of movie durations and its impact on the IMDB score.</a:t>
            </a:r>
            <a:endParaRPr b="1" sz="1200">
              <a:latin typeface="Comfortaa"/>
              <a:ea typeface="Comfortaa"/>
              <a:cs typeface="Comfortaa"/>
              <a:sym typeface="Comfortaa"/>
            </a:endParaRPr>
          </a:p>
          <a:p>
            <a:pPr indent="0" lvl="0" marL="0" rtl="0" algn="l">
              <a:spcBef>
                <a:spcPts val="0"/>
              </a:spcBef>
              <a:spcAft>
                <a:spcPts val="0"/>
              </a:spcAft>
              <a:buNone/>
            </a:pPr>
            <a:r>
              <a:t/>
            </a:r>
            <a:endParaRPr/>
          </a:p>
        </p:txBody>
      </p:sp>
      <p:pic>
        <p:nvPicPr>
          <p:cNvPr id="88" name="Google Shape;88;p18"/>
          <p:cNvPicPr preferRelativeResize="0"/>
          <p:nvPr/>
        </p:nvPicPr>
        <p:blipFill>
          <a:blip r:embed="rId3">
            <a:alphaModFix/>
          </a:blip>
          <a:stretch>
            <a:fillRect/>
          </a:stretch>
        </p:blipFill>
        <p:spPr>
          <a:xfrm>
            <a:off x="311700" y="1249550"/>
            <a:ext cx="5519800" cy="2897351"/>
          </a:xfrm>
          <a:prstGeom prst="rect">
            <a:avLst/>
          </a:prstGeom>
          <a:noFill/>
          <a:ln>
            <a:noFill/>
          </a:ln>
        </p:spPr>
      </p:pic>
      <p:pic>
        <p:nvPicPr>
          <p:cNvPr id="89" name="Google Shape;89;p18"/>
          <p:cNvPicPr preferRelativeResize="0"/>
          <p:nvPr/>
        </p:nvPicPr>
        <p:blipFill>
          <a:blip r:embed="rId4">
            <a:alphaModFix/>
          </a:blip>
          <a:stretch>
            <a:fillRect/>
          </a:stretch>
        </p:blipFill>
        <p:spPr>
          <a:xfrm>
            <a:off x="6023097" y="1635450"/>
            <a:ext cx="2620450" cy="145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Comfortaa"/>
                <a:ea typeface="Comfortaa"/>
                <a:cs typeface="Comfortaa"/>
                <a:sym typeface="Comfortaa"/>
              </a:rPr>
              <a:t>Task 3 : Determine the most common languages used in movies and analyse their impact on the IMDB</a:t>
            </a:r>
            <a:endParaRPr b="1" sz="11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GB" sz="1100">
                <a:latin typeface="Comfortaa"/>
                <a:ea typeface="Comfortaa"/>
                <a:cs typeface="Comfortaa"/>
                <a:sym typeface="Comfortaa"/>
              </a:rPr>
              <a:t>score using descriptive statistics</a:t>
            </a:r>
            <a:endParaRPr b="1" sz="1100">
              <a:latin typeface="Comfortaa"/>
              <a:ea typeface="Comfortaa"/>
              <a:cs typeface="Comfortaa"/>
              <a:sym typeface="Comfortaa"/>
            </a:endParaRPr>
          </a:p>
          <a:p>
            <a:pPr indent="0" lvl="0" marL="0" rtl="0" algn="l">
              <a:spcBef>
                <a:spcPts val="0"/>
              </a:spcBef>
              <a:spcAft>
                <a:spcPts val="0"/>
              </a:spcAft>
              <a:buNone/>
            </a:pPr>
            <a:r>
              <a:t/>
            </a:r>
            <a:endParaRPr b="1"/>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Please find the link below to check this task - </a:t>
            </a:r>
            <a:endParaRPr b="1" sz="1100">
              <a:solidFill>
                <a:schemeClr val="dk1"/>
              </a:solidFill>
            </a:endParaRPr>
          </a:p>
          <a:p>
            <a:pPr indent="0" lvl="0" marL="0" rtl="0" algn="l">
              <a:spcBef>
                <a:spcPts val="1200"/>
              </a:spcBef>
              <a:spcAft>
                <a:spcPts val="1200"/>
              </a:spcAft>
              <a:buNone/>
            </a:pPr>
            <a:r>
              <a:rPr b="1" lang="en-GB" sz="1100" u="sng">
                <a:solidFill>
                  <a:schemeClr val="hlink"/>
                </a:solidFill>
                <a:hlinkClick r:id="rId3"/>
              </a:rPr>
              <a:t>https://docs.google.com/spreadsheets/d/1W7JLQEYeeXOxYupAU_1F1pEVwunuMtgy/edit?usp=drive_link&amp;ouid=115986816887265464875&amp;rtpof=true&amp;sd=true</a:t>
            </a:r>
            <a:endParaRPr b="1"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200">
                <a:latin typeface="Comfortaa"/>
                <a:ea typeface="Comfortaa"/>
                <a:cs typeface="Comfortaa"/>
                <a:sym typeface="Comfortaa"/>
              </a:rPr>
              <a:t>Task 4 : Identify the top directors based on their average IMDB score and analyse their contribution to the</a:t>
            </a:r>
            <a:endParaRPr b="1" sz="1200">
              <a:latin typeface="Comfortaa"/>
              <a:ea typeface="Comfortaa"/>
              <a:cs typeface="Comfortaa"/>
              <a:sym typeface="Comfortaa"/>
            </a:endParaRPr>
          </a:p>
          <a:p>
            <a:pPr indent="0" lvl="0" marL="0" rtl="0" algn="l">
              <a:spcBef>
                <a:spcPts val="0"/>
              </a:spcBef>
              <a:spcAft>
                <a:spcPts val="0"/>
              </a:spcAft>
              <a:buClr>
                <a:schemeClr val="dk1"/>
              </a:buClr>
              <a:buSzPct val="91666"/>
              <a:buFont typeface="Arial"/>
              <a:buNone/>
            </a:pPr>
            <a:r>
              <a:rPr b="1" lang="en-GB" sz="1200">
                <a:latin typeface="Comfortaa"/>
                <a:ea typeface="Comfortaa"/>
                <a:cs typeface="Comfortaa"/>
                <a:sym typeface="Comfortaa"/>
              </a:rPr>
              <a:t>success of movies using percentile calculations.</a:t>
            </a:r>
            <a:endParaRPr b="1" sz="1200">
              <a:latin typeface="Comfortaa"/>
              <a:ea typeface="Comfortaa"/>
              <a:cs typeface="Comfortaa"/>
              <a:sym typeface="Comfortaa"/>
            </a:endParaRPr>
          </a:p>
          <a:p>
            <a:pPr indent="0" lvl="0" marL="0" rtl="0" algn="l">
              <a:spcBef>
                <a:spcPts val="0"/>
              </a:spcBef>
              <a:spcAft>
                <a:spcPts val="0"/>
              </a:spcAft>
              <a:buNone/>
            </a:pPr>
            <a:r>
              <a:t/>
            </a:r>
            <a:endParaRPr/>
          </a:p>
        </p:txBody>
      </p:sp>
      <p:pic>
        <p:nvPicPr>
          <p:cNvPr id="101" name="Google Shape;101;p20"/>
          <p:cNvPicPr preferRelativeResize="0"/>
          <p:nvPr/>
        </p:nvPicPr>
        <p:blipFill>
          <a:blip r:embed="rId3">
            <a:alphaModFix/>
          </a:blip>
          <a:stretch>
            <a:fillRect/>
          </a:stretch>
        </p:blipFill>
        <p:spPr>
          <a:xfrm>
            <a:off x="3794025" y="1447725"/>
            <a:ext cx="5038276" cy="3308824"/>
          </a:xfrm>
          <a:prstGeom prst="rect">
            <a:avLst/>
          </a:prstGeom>
          <a:noFill/>
          <a:ln>
            <a:noFill/>
          </a:ln>
        </p:spPr>
      </p:pic>
      <p:pic>
        <p:nvPicPr>
          <p:cNvPr id="102" name="Google Shape;102;p20"/>
          <p:cNvPicPr preferRelativeResize="0"/>
          <p:nvPr/>
        </p:nvPicPr>
        <p:blipFill>
          <a:blip r:embed="rId4">
            <a:alphaModFix/>
          </a:blip>
          <a:stretch>
            <a:fillRect/>
          </a:stretch>
        </p:blipFill>
        <p:spPr>
          <a:xfrm>
            <a:off x="311700" y="2391497"/>
            <a:ext cx="3157225" cy="755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Comfortaa"/>
                <a:ea typeface="Comfortaa"/>
                <a:cs typeface="Comfortaa"/>
                <a:sym typeface="Comfortaa"/>
              </a:rPr>
              <a:t>Task 5 : Analyze the correlation between movie budgets and gross earnings, and identify the movies with</a:t>
            </a:r>
            <a:endParaRPr b="1" sz="1100">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b="1" lang="en-GB" sz="1100">
                <a:latin typeface="Comfortaa"/>
                <a:ea typeface="Comfortaa"/>
                <a:cs typeface="Comfortaa"/>
                <a:sym typeface="Comfortaa"/>
              </a:rPr>
              <a:t>the highest profit margin.</a:t>
            </a:r>
            <a:endParaRPr b="1" sz="1100">
              <a:latin typeface="Comfortaa"/>
              <a:ea typeface="Comfortaa"/>
              <a:cs typeface="Comfortaa"/>
              <a:sym typeface="Comfortaa"/>
            </a:endParaRPr>
          </a:p>
          <a:p>
            <a:pPr indent="0" lvl="0" marL="0" rtl="0" algn="l">
              <a:spcBef>
                <a:spcPts val="0"/>
              </a:spcBef>
              <a:spcAft>
                <a:spcPts val="0"/>
              </a:spcAft>
              <a:buNone/>
            </a:pPr>
            <a:r>
              <a:t/>
            </a:r>
            <a:endParaRPr sz="1100"/>
          </a:p>
        </p:txBody>
      </p:sp>
      <p:pic>
        <p:nvPicPr>
          <p:cNvPr id="108" name="Google Shape;108;p21"/>
          <p:cNvPicPr preferRelativeResize="0"/>
          <p:nvPr/>
        </p:nvPicPr>
        <p:blipFill>
          <a:blip r:embed="rId3">
            <a:alphaModFix/>
          </a:blip>
          <a:stretch>
            <a:fillRect/>
          </a:stretch>
        </p:blipFill>
        <p:spPr>
          <a:xfrm>
            <a:off x="5337150" y="1627025"/>
            <a:ext cx="3549475" cy="3247400"/>
          </a:xfrm>
          <a:prstGeom prst="rect">
            <a:avLst/>
          </a:prstGeom>
          <a:noFill/>
          <a:ln>
            <a:noFill/>
          </a:ln>
        </p:spPr>
      </p:pic>
      <p:sp>
        <p:nvSpPr>
          <p:cNvPr id="109" name="Google Shape;109;p21"/>
          <p:cNvSpPr txBox="1"/>
          <p:nvPr/>
        </p:nvSpPr>
        <p:spPr>
          <a:xfrm>
            <a:off x="5994775" y="1221225"/>
            <a:ext cx="3169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1"/>
                </a:solidFill>
              </a:rPr>
              <a:t>Highest Profit Movies</a:t>
            </a:r>
            <a:endParaRPr b="1" sz="1800">
              <a:solidFill>
                <a:schemeClr val="dk1"/>
              </a:solidFill>
            </a:endParaRPr>
          </a:p>
        </p:txBody>
      </p:sp>
      <p:pic>
        <p:nvPicPr>
          <p:cNvPr id="110" name="Google Shape;110;p21"/>
          <p:cNvPicPr preferRelativeResize="0"/>
          <p:nvPr/>
        </p:nvPicPr>
        <p:blipFill>
          <a:blip r:embed="rId4">
            <a:alphaModFix/>
          </a:blip>
          <a:stretch>
            <a:fillRect/>
          </a:stretch>
        </p:blipFill>
        <p:spPr>
          <a:xfrm>
            <a:off x="152400" y="1170125"/>
            <a:ext cx="4810125" cy="981075"/>
          </a:xfrm>
          <a:prstGeom prst="rect">
            <a:avLst/>
          </a:prstGeom>
          <a:noFill/>
          <a:ln>
            <a:noFill/>
          </a:ln>
        </p:spPr>
      </p:pic>
      <p:pic>
        <p:nvPicPr>
          <p:cNvPr id="111" name="Google Shape;111;p21"/>
          <p:cNvPicPr preferRelativeResize="0"/>
          <p:nvPr/>
        </p:nvPicPr>
        <p:blipFill>
          <a:blip r:embed="rId5">
            <a:alphaModFix/>
          </a:blip>
          <a:stretch>
            <a:fillRect/>
          </a:stretch>
        </p:blipFill>
        <p:spPr>
          <a:xfrm>
            <a:off x="652600" y="3086925"/>
            <a:ext cx="3067050" cy="771525"/>
          </a:xfrm>
          <a:prstGeom prst="rect">
            <a:avLst/>
          </a:prstGeom>
          <a:noFill/>
          <a:ln>
            <a:noFill/>
          </a:ln>
        </p:spPr>
      </p:pic>
      <p:sp>
        <p:nvSpPr>
          <p:cNvPr id="112" name="Google Shape;112;p21"/>
          <p:cNvSpPr txBox="1"/>
          <p:nvPr/>
        </p:nvSpPr>
        <p:spPr>
          <a:xfrm>
            <a:off x="237850" y="2655750"/>
            <a:ext cx="5436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50">
                <a:solidFill>
                  <a:schemeClr val="dk1"/>
                </a:solidFill>
                <a:highlight>
                  <a:srgbClr val="FFFFFF"/>
                </a:highlight>
                <a:latin typeface="Comfortaa"/>
                <a:ea typeface="Comfortaa"/>
                <a:cs typeface="Comfortaa"/>
                <a:sym typeface="Comfortaa"/>
              </a:rPr>
              <a:t>correlation coefficient between movie budgets and gross earnings </a:t>
            </a:r>
            <a:endParaRPr b="1" sz="1800">
              <a:solidFill>
                <a:schemeClr val="dk1"/>
              </a:solidFill>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