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embeddedFontLst>
    <p:embeddedFont>
      <p:font typeface="Fira Mono Medium" panose="020F0502020204030204" pitchFamily="34" charset="0"/>
      <p:regular r:id="rId10"/>
    </p:embeddedFont>
    <p:embeddedFont>
      <p:font typeface="Fira Sans" panose="020B0503050000020004" pitchFamily="34" charset="0"/>
      <p:regular r:id="rId11"/>
      <p:bold r:id="rId12"/>
      <p: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10"/>
  </p:normalViewPr>
  <p:slideViewPr>
    <p:cSldViewPr snapToGrid="0" snapToObjects="1">
      <p:cViewPr varScale="1">
        <p:scale>
          <a:sx n="94" d="100"/>
          <a:sy n="94" d="100"/>
        </p:scale>
        <p:origin x="5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4866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239917"/>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Image-Based Deep Learning in EEG+fNIRS</a:t>
            </a:r>
            <a:endParaRPr lang="en-US" sz="4450" dirty="0"/>
          </a:p>
        </p:txBody>
      </p:sp>
      <p:sp>
        <p:nvSpPr>
          <p:cNvPr id="4" name="Text 1"/>
          <p:cNvSpPr/>
          <p:nvPr/>
        </p:nvSpPr>
        <p:spPr>
          <a:xfrm>
            <a:off x="6280190" y="2997637"/>
            <a:ext cx="7556421" cy="3991928"/>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 When EEG+fNIRS data is transformed into images and processed using deep learning models, several important insights can be gained. This leads to applications in neuroscience, medicine, cognitive science, and brain-computer interfaces (BCIs). Our research focuses on leveraging these insights to overcome the limitations of traditional methods. By converting complex time-series signals into visually interpretable images, we unlock the potential for more accurate and versatile brain signal analysis.
BY MEGHANA SUNIL 23BDS1165
SHRAVYA </a:t>
            </a:r>
            <a:r>
              <a:rPr lang="en-US" sz="1750">
                <a:solidFill>
                  <a:srgbClr val="E0D6DE"/>
                </a:solidFill>
                <a:latin typeface="Fira Sans" pitchFamily="34" charset="0"/>
                <a:ea typeface="Fira Sans" pitchFamily="34" charset="-122"/>
                <a:cs typeface="Fira Sans" pitchFamily="34" charset="-120"/>
              </a:rPr>
              <a:t>V 23BDS1162</a:t>
            </a:r>
            <a:endParaRPr lang="en-US" sz="1750" dirty="0"/>
          </a:p>
        </p:txBody>
      </p:sp>
      <p:pic>
        <p:nvPicPr>
          <p:cNvPr id="5" name="Picture 4">
            <a:extLst>
              <a:ext uri="{FF2B5EF4-FFF2-40B4-BE49-F238E27FC236}">
                <a16:creationId xmlns:a16="http://schemas.microsoft.com/office/drawing/2014/main" id="{86100A6D-59F6-25B4-E383-804AC952FE00}"/>
              </a:ext>
            </a:extLst>
          </p:cNvPr>
          <p:cNvPicPr>
            <a:picLocks noChangeAspect="1"/>
          </p:cNvPicPr>
          <p:nvPr/>
        </p:nvPicPr>
        <p:blipFill>
          <a:blip r:embed="rId4"/>
          <a:stretch>
            <a:fillRect/>
          </a:stretch>
        </p:blipFill>
        <p:spPr>
          <a:xfrm>
            <a:off x="12882255" y="7772400"/>
            <a:ext cx="1612900" cy="457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82955" y="616982"/>
            <a:ext cx="13064490" cy="1398270"/>
          </a:xfrm>
          <a:prstGeom prst="rect">
            <a:avLst/>
          </a:prstGeom>
          <a:noFill/>
          <a:ln/>
        </p:spPr>
        <p:txBody>
          <a:bodyPr wrap="square" lIns="0" tIns="0" rIns="0" bIns="0" rtlCol="0" anchor="t"/>
          <a:lstStyle/>
          <a:p>
            <a:pPr marL="0" indent="0" algn="l">
              <a:lnSpc>
                <a:spcPts val="5500"/>
              </a:lnSpc>
              <a:buNone/>
            </a:pPr>
            <a:r>
              <a:rPr lang="en-US" sz="4400" dirty="0">
                <a:solidFill>
                  <a:srgbClr val="FBF3FA"/>
                </a:solidFill>
                <a:latin typeface="Fira Mono Medium" pitchFamily="34" charset="0"/>
                <a:ea typeface="Fira Mono Medium" pitchFamily="34" charset="-122"/>
                <a:cs typeface="Fira Mono Medium" pitchFamily="34" charset="-120"/>
              </a:rPr>
              <a:t>Insights Gained from Processing EEG/fNIRS Images</a:t>
            </a:r>
            <a:endParaRPr lang="en-US" sz="4400" dirty="0"/>
          </a:p>
        </p:txBody>
      </p:sp>
      <p:sp>
        <p:nvSpPr>
          <p:cNvPr id="3" name="Text 1"/>
          <p:cNvSpPr/>
          <p:nvPr/>
        </p:nvSpPr>
        <p:spPr>
          <a:xfrm>
            <a:off x="782955" y="2462689"/>
            <a:ext cx="13064490" cy="357902"/>
          </a:xfrm>
          <a:prstGeom prst="rect">
            <a:avLst/>
          </a:prstGeom>
          <a:noFill/>
          <a:ln/>
        </p:spPr>
        <p:txBody>
          <a:bodyPr wrap="none" lIns="0" tIns="0" rIns="0" bIns="0" rtlCol="0" anchor="t"/>
          <a:lstStyle/>
          <a:p>
            <a:pPr marL="0" indent="0" algn="l">
              <a:lnSpc>
                <a:spcPts val="2800"/>
              </a:lnSpc>
              <a:buNone/>
            </a:pPr>
            <a:r>
              <a:rPr lang="en-US" sz="1750" b="1" dirty="0">
                <a:solidFill>
                  <a:srgbClr val="E0D6DE"/>
                </a:solidFill>
                <a:latin typeface="Fira Sans" pitchFamily="34" charset="0"/>
                <a:ea typeface="Fira Sans" pitchFamily="34" charset="-122"/>
                <a:cs typeface="Fira Sans" pitchFamily="34" charset="-120"/>
              </a:rPr>
              <a:t>A. Cognitive &amp; Mental State Recognition</a:t>
            </a:r>
            <a:endParaRPr lang="en-US" sz="1750" dirty="0"/>
          </a:p>
        </p:txBody>
      </p:sp>
      <p:sp>
        <p:nvSpPr>
          <p:cNvPr id="4" name="Text 2"/>
          <p:cNvSpPr/>
          <p:nvPr/>
        </p:nvSpPr>
        <p:spPr>
          <a:xfrm>
            <a:off x="782955" y="3072170"/>
            <a:ext cx="13064490" cy="357902"/>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E0D6DE"/>
                </a:solidFill>
                <a:latin typeface="Fira Sans" pitchFamily="34" charset="0"/>
                <a:ea typeface="Fira Sans" pitchFamily="34" charset="-122"/>
                <a:cs typeface="Fira Sans" pitchFamily="34" charset="-120"/>
              </a:rPr>
              <a:t>Detect mental workload, fatigue, stress, or focus levels.</a:t>
            </a:r>
            <a:endParaRPr lang="en-US" sz="1750" dirty="0"/>
          </a:p>
        </p:txBody>
      </p:sp>
      <p:sp>
        <p:nvSpPr>
          <p:cNvPr id="5" name="Text 3"/>
          <p:cNvSpPr/>
          <p:nvPr/>
        </p:nvSpPr>
        <p:spPr>
          <a:xfrm>
            <a:off x="782955" y="3508296"/>
            <a:ext cx="13064490" cy="357902"/>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E0D6DE"/>
                </a:solidFill>
                <a:latin typeface="Fira Sans" pitchFamily="34" charset="0"/>
                <a:ea typeface="Fira Sans" pitchFamily="34" charset="-122"/>
                <a:cs typeface="Fira Sans" pitchFamily="34" charset="-120"/>
              </a:rPr>
              <a:t>Identify sleep stages (deep sleep, REM, light sleep) from EEG spectrograms.</a:t>
            </a:r>
            <a:endParaRPr lang="en-US" sz="1750" dirty="0"/>
          </a:p>
        </p:txBody>
      </p:sp>
      <p:sp>
        <p:nvSpPr>
          <p:cNvPr id="6" name="Text 4"/>
          <p:cNvSpPr/>
          <p:nvPr/>
        </p:nvSpPr>
        <p:spPr>
          <a:xfrm>
            <a:off x="782955" y="3944422"/>
            <a:ext cx="13064490" cy="357902"/>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E0D6DE"/>
                </a:solidFill>
                <a:latin typeface="Fira Sans" pitchFamily="34" charset="0"/>
                <a:ea typeface="Fira Sans" pitchFamily="34" charset="-122"/>
                <a:cs typeface="Fira Sans" pitchFamily="34" charset="-120"/>
              </a:rPr>
              <a:t>Assess cognitive engagement for applications in education and gaming.</a:t>
            </a:r>
            <a:endParaRPr lang="en-US" sz="1750" dirty="0"/>
          </a:p>
        </p:txBody>
      </p:sp>
      <p:sp>
        <p:nvSpPr>
          <p:cNvPr id="7" name="Text 5"/>
          <p:cNvSpPr/>
          <p:nvPr/>
        </p:nvSpPr>
        <p:spPr>
          <a:xfrm>
            <a:off x="782955" y="4553902"/>
            <a:ext cx="13064490" cy="357902"/>
          </a:xfrm>
          <a:prstGeom prst="rect">
            <a:avLst/>
          </a:prstGeom>
          <a:noFill/>
          <a:ln/>
        </p:spPr>
        <p:txBody>
          <a:bodyPr wrap="none" lIns="0" tIns="0" rIns="0" bIns="0" rtlCol="0" anchor="t"/>
          <a:lstStyle/>
          <a:p>
            <a:pPr marL="0" indent="0" algn="l">
              <a:lnSpc>
                <a:spcPts val="2800"/>
              </a:lnSpc>
              <a:buNone/>
            </a:pPr>
            <a:r>
              <a:rPr lang="en-US" sz="1750" i="1" dirty="0">
                <a:solidFill>
                  <a:srgbClr val="E0D6DE"/>
                </a:solidFill>
                <a:latin typeface="Fira Sans" pitchFamily="34" charset="0"/>
                <a:ea typeface="Fira Sans" pitchFamily="34" charset="-122"/>
                <a:cs typeface="Fira Sans" pitchFamily="34" charset="-120"/>
              </a:rPr>
              <a:t>Example: A CNN model trained on EEG spectrograms can classify whether a student is focused or distracted.</a:t>
            </a:r>
            <a:endParaRPr lang="en-US" sz="1750" dirty="0"/>
          </a:p>
        </p:txBody>
      </p:sp>
      <p:sp>
        <p:nvSpPr>
          <p:cNvPr id="8" name="Text 6"/>
          <p:cNvSpPr/>
          <p:nvPr/>
        </p:nvSpPr>
        <p:spPr>
          <a:xfrm>
            <a:off x="782955" y="5163383"/>
            <a:ext cx="13064490" cy="357902"/>
          </a:xfrm>
          <a:prstGeom prst="rect">
            <a:avLst/>
          </a:prstGeom>
          <a:noFill/>
          <a:ln/>
        </p:spPr>
        <p:txBody>
          <a:bodyPr wrap="none" lIns="0" tIns="0" rIns="0" bIns="0" rtlCol="0" anchor="t"/>
          <a:lstStyle/>
          <a:p>
            <a:pPr marL="0" indent="0" algn="l">
              <a:lnSpc>
                <a:spcPts val="2800"/>
              </a:lnSpc>
              <a:buNone/>
            </a:pPr>
            <a:r>
              <a:rPr lang="en-US" sz="1750" b="1" dirty="0">
                <a:solidFill>
                  <a:srgbClr val="E0D6DE"/>
                </a:solidFill>
                <a:latin typeface="Fira Sans" pitchFamily="34" charset="0"/>
                <a:ea typeface="Fira Sans" pitchFamily="34" charset="-122"/>
                <a:cs typeface="Fira Sans" pitchFamily="34" charset="-120"/>
              </a:rPr>
              <a:t>B. Brain-Related Disorder Diagnosis</a:t>
            </a:r>
            <a:endParaRPr lang="en-US" sz="1750" dirty="0"/>
          </a:p>
        </p:txBody>
      </p:sp>
      <p:sp>
        <p:nvSpPr>
          <p:cNvPr id="9" name="Text 7"/>
          <p:cNvSpPr/>
          <p:nvPr/>
        </p:nvSpPr>
        <p:spPr>
          <a:xfrm>
            <a:off x="782955" y="5772864"/>
            <a:ext cx="13064490" cy="357902"/>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E0D6DE"/>
                </a:solidFill>
                <a:latin typeface="Fira Sans" pitchFamily="34" charset="0"/>
                <a:ea typeface="Fira Sans" pitchFamily="34" charset="-122"/>
                <a:cs typeface="Fira Sans" pitchFamily="34" charset="-120"/>
              </a:rPr>
              <a:t>Epilepsy detection: Identify seizure patterns in EEG spectrograms.</a:t>
            </a:r>
            <a:endParaRPr lang="en-US" sz="1750" dirty="0"/>
          </a:p>
        </p:txBody>
      </p:sp>
      <p:sp>
        <p:nvSpPr>
          <p:cNvPr id="10" name="Text 8"/>
          <p:cNvSpPr/>
          <p:nvPr/>
        </p:nvSpPr>
        <p:spPr>
          <a:xfrm>
            <a:off x="782955" y="6208990"/>
            <a:ext cx="13064490" cy="357902"/>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E0D6DE"/>
                </a:solidFill>
                <a:latin typeface="Fira Sans" pitchFamily="34" charset="0"/>
                <a:ea typeface="Fira Sans" pitchFamily="34" charset="-122"/>
                <a:cs typeface="Fira Sans" pitchFamily="34" charset="-120"/>
              </a:rPr>
              <a:t>Stroke assessment: Analyze brain oxygenation changes in fNIRS heatmaps.</a:t>
            </a:r>
            <a:endParaRPr lang="en-US" sz="1750" dirty="0"/>
          </a:p>
        </p:txBody>
      </p:sp>
      <p:sp>
        <p:nvSpPr>
          <p:cNvPr id="11" name="Text 9"/>
          <p:cNvSpPr/>
          <p:nvPr/>
        </p:nvSpPr>
        <p:spPr>
          <a:xfrm>
            <a:off x="782955" y="6645116"/>
            <a:ext cx="13064490" cy="357902"/>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E0D6DE"/>
                </a:solidFill>
                <a:latin typeface="Fira Sans" pitchFamily="34" charset="0"/>
                <a:ea typeface="Fira Sans" pitchFamily="34" charset="-122"/>
                <a:cs typeface="Fira Sans" pitchFamily="34" charset="-120"/>
              </a:rPr>
              <a:t>Neurodegenerative diseases: Detect early signs of Parkinson’s or Alzheimer’s.</a:t>
            </a:r>
            <a:endParaRPr lang="en-US" sz="1750" dirty="0"/>
          </a:p>
        </p:txBody>
      </p:sp>
      <p:sp>
        <p:nvSpPr>
          <p:cNvPr id="12" name="Text 10"/>
          <p:cNvSpPr/>
          <p:nvPr/>
        </p:nvSpPr>
        <p:spPr>
          <a:xfrm>
            <a:off x="782955" y="7254597"/>
            <a:ext cx="13064490" cy="357902"/>
          </a:xfrm>
          <a:prstGeom prst="rect">
            <a:avLst/>
          </a:prstGeom>
          <a:noFill/>
          <a:ln/>
        </p:spPr>
        <p:txBody>
          <a:bodyPr wrap="none" lIns="0" tIns="0" rIns="0" bIns="0" rtlCol="0" anchor="t"/>
          <a:lstStyle/>
          <a:p>
            <a:pPr marL="0" indent="0" algn="l">
              <a:lnSpc>
                <a:spcPts val="2800"/>
              </a:lnSpc>
              <a:buNone/>
            </a:pPr>
            <a:r>
              <a:rPr lang="en-US" sz="1750" dirty="0">
                <a:solidFill>
                  <a:srgbClr val="E0D6DE"/>
                </a:solidFill>
                <a:latin typeface="Fira Sans" pitchFamily="34" charset="0"/>
                <a:ea typeface="Fira Sans" pitchFamily="34" charset="-122"/>
                <a:cs typeface="Fira Sans" pitchFamily="34" charset="-120"/>
              </a:rPr>
              <a:t>Example: Vision Transformers can analyze EEG heatmaps to detect seizures in real time.</a:t>
            </a:r>
            <a:endParaRPr lang="en-US" sz="1750" dirty="0"/>
          </a:p>
        </p:txBody>
      </p:sp>
      <p:pic>
        <p:nvPicPr>
          <p:cNvPr id="13" name="Picture 12">
            <a:extLst>
              <a:ext uri="{FF2B5EF4-FFF2-40B4-BE49-F238E27FC236}">
                <a16:creationId xmlns:a16="http://schemas.microsoft.com/office/drawing/2014/main" id="{4C062EC9-88A9-F8FF-F319-6F21378176A9}"/>
              </a:ext>
            </a:extLst>
          </p:cNvPr>
          <p:cNvPicPr>
            <a:picLocks noChangeAspect="1"/>
          </p:cNvPicPr>
          <p:nvPr/>
        </p:nvPicPr>
        <p:blipFill>
          <a:blip r:embed="rId3"/>
          <a:stretch>
            <a:fillRect/>
          </a:stretch>
        </p:blipFill>
        <p:spPr>
          <a:xfrm>
            <a:off x="12692418" y="7635478"/>
            <a:ext cx="1937982" cy="457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922615"/>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p:sp>
        <p:nvSpPr>
          <p:cNvPr id="3" name="Text 1"/>
          <p:cNvSpPr/>
          <p:nvPr/>
        </p:nvSpPr>
        <p:spPr>
          <a:xfrm>
            <a:off x="793790" y="2085023"/>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E0D6DE"/>
                </a:solidFill>
                <a:latin typeface="Fira Sans" pitchFamily="34" charset="0"/>
                <a:ea typeface="Fira Sans" pitchFamily="34" charset="-122"/>
                <a:cs typeface="Fira Sans" pitchFamily="34" charset="-120"/>
              </a:rPr>
              <a:t>C. Thought Reconstruction (Mind-Reading AI)</a:t>
            </a:r>
            <a:endParaRPr lang="en-US" sz="1750" dirty="0"/>
          </a:p>
        </p:txBody>
      </p:sp>
      <p:sp>
        <p:nvSpPr>
          <p:cNvPr id="4" name="Text 2"/>
          <p:cNvSpPr/>
          <p:nvPr/>
        </p:nvSpPr>
        <p:spPr>
          <a:xfrm>
            <a:off x="793790" y="270307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E0D6DE"/>
                </a:solidFill>
                <a:latin typeface="Fira Sans" pitchFamily="34" charset="0"/>
                <a:ea typeface="Fira Sans" pitchFamily="34" charset="-122"/>
                <a:cs typeface="Fira Sans" pitchFamily="34" charset="-120"/>
              </a:rPr>
              <a:t>Reconstruct images from brain activity (brain-to-image synthesis).</a:t>
            </a:r>
            <a:endParaRPr lang="en-US" sz="1750" dirty="0"/>
          </a:p>
        </p:txBody>
      </p:sp>
      <p:sp>
        <p:nvSpPr>
          <p:cNvPr id="5" name="Text 3"/>
          <p:cNvSpPr/>
          <p:nvPr/>
        </p:nvSpPr>
        <p:spPr>
          <a:xfrm>
            <a:off x="793790" y="314527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E0D6DE"/>
                </a:solidFill>
                <a:latin typeface="Fira Sans" pitchFamily="34" charset="0"/>
                <a:ea typeface="Fira Sans" pitchFamily="34" charset="-122"/>
                <a:cs typeface="Fira Sans" pitchFamily="34" charset="-120"/>
              </a:rPr>
              <a:t>Understand visual perception and how the brain processes images.</a:t>
            </a:r>
            <a:endParaRPr lang="en-US" sz="1750" dirty="0"/>
          </a:p>
        </p:txBody>
      </p:sp>
      <p:sp>
        <p:nvSpPr>
          <p:cNvPr id="6" name="Text 4"/>
          <p:cNvSpPr/>
          <p:nvPr/>
        </p:nvSpPr>
        <p:spPr>
          <a:xfrm>
            <a:off x="793790" y="358747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E0D6DE"/>
                </a:solidFill>
                <a:latin typeface="Fira Sans" pitchFamily="34" charset="0"/>
                <a:ea typeface="Fira Sans" pitchFamily="34" charset="-122"/>
                <a:cs typeface="Fira Sans" pitchFamily="34" charset="-120"/>
              </a:rPr>
              <a:t>Generate brain activity maps that reflect what a person is imagining.</a:t>
            </a:r>
            <a:endParaRPr lang="en-US" sz="1750" dirty="0"/>
          </a:p>
        </p:txBody>
      </p:sp>
      <p:sp>
        <p:nvSpPr>
          <p:cNvPr id="7" name="Text 5"/>
          <p:cNvSpPr/>
          <p:nvPr/>
        </p:nvSpPr>
        <p:spPr>
          <a:xfrm>
            <a:off x="793790" y="4205526"/>
            <a:ext cx="13042821" cy="362903"/>
          </a:xfrm>
          <a:prstGeom prst="rect">
            <a:avLst/>
          </a:prstGeom>
          <a:noFill/>
          <a:ln/>
        </p:spPr>
        <p:txBody>
          <a:bodyPr wrap="none" lIns="0" tIns="0" rIns="0" bIns="0" rtlCol="0" anchor="t"/>
          <a:lstStyle/>
          <a:p>
            <a:pPr marL="0" indent="0" algn="l">
              <a:lnSpc>
                <a:spcPts val="2850"/>
              </a:lnSpc>
              <a:buNone/>
            </a:pPr>
            <a:r>
              <a:rPr lang="en-US" sz="1750" i="1" dirty="0">
                <a:solidFill>
                  <a:srgbClr val="E0D6DE"/>
                </a:solidFill>
                <a:latin typeface="Fira Sans" pitchFamily="34" charset="0"/>
                <a:ea typeface="Fira Sans" pitchFamily="34" charset="-122"/>
                <a:cs typeface="Fira Sans" pitchFamily="34" charset="-120"/>
              </a:rPr>
              <a:t>Example: GANs can recreate blurry images of what a person is looking at, using EEG-to-image synthesis.</a:t>
            </a:r>
            <a:endParaRPr lang="en-US" sz="1750" dirty="0"/>
          </a:p>
        </p:txBody>
      </p:sp>
      <p:sp>
        <p:nvSpPr>
          <p:cNvPr id="8" name="Text 6"/>
          <p:cNvSpPr/>
          <p:nvPr/>
        </p:nvSpPr>
        <p:spPr>
          <a:xfrm>
            <a:off x="793790" y="4823579"/>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E0D6DE"/>
                </a:solidFill>
                <a:latin typeface="Fira Sans" pitchFamily="34" charset="0"/>
                <a:ea typeface="Fira Sans" pitchFamily="34" charset="-122"/>
                <a:cs typeface="Fira Sans" pitchFamily="34" charset="-120"/>
              </a:rPr>
              <a:t>D. Brain-Computer Interfaces (BCIs)</a:t>
            </a:r>
            <a:endParaRPr lang="en-US" sz="1750" dirty="0"/>
          </a:p>
        </p:txBody>
      </p:sp>
      <p:sp>
        <p:nvSpPr>
          <p:cNvPr id="9" name="Text 7"/>
          <p:cNvSpPr/>
          <p:nvPr/>
        </p:nvSpPr>
        <p:spPr>
          <a:xfrm>
            <a:off x="793790" y="544163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E0D6DE"/>
                </a:solidFill>
                <a:latin typeface="Fira Sans" pitchFamily="34" charset="0"/>
                <a:ea typeface="Fira Sans" pitchFamily="34" charset="-122"/>
                <a:cs typeface="Fira Sans" pitchFamily="34" charset="-120"/>
              </a:rPr>
              <a:t>Enable hands-free communication for paralyzed patients.</a:t>
            </a:r>
            <a:endParaRPr lang="en-US" sz="1750" dirty="0"/>
          </a:p>
        </p:txBody>
      </p:sp>
      <p:sp>
        <p:nvSpPr>
          <p:cNvPr id="10" name="Text 8"/>
          <p:cNvSpPr/>
          <p:nvPr/>
        </p:nvSpPr>
        <p:spPr>
          <a:xfrm>
            <a:off x="793790" y="588383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E0D6DE"/>
                </a:solidFill>
                <a:latin typeface="Fira Sans" pitchFamily="34" charset="0"/>
                <a:ea typeface="Fira Sans" pitchFamily="34" charset="-122"/>
                <a:cs typeface="Fira Sans" pitchFamily="34" charset="-120"/>
              </a:rPr>
              <a:t>Control prosthetic limbs using brain activity signals.</a:t>
            </a:r>
            <a:endParaRPr lang="en-US" sz="1750" dirty="0"/>
          </a:p>
        </p:txBody>
      </p:sp>
      <p:sp>
        <p:nvSpPr>
          <p:cNvPr id="11" name="Text 9"/>
          <p:cNvSpPr/>
          <p:nvPr/>
        </p:nvSpPr>
        <p:spPr>
          <a:xfrm>
            <a:off x="793790" y="632602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E0D6DE"/>
                </a:solidFill>
                <a:latin typeface="Fira Sans" pitchFamily="34" charset="0"/>
                <a:ea typeface="Fira Sans" pitchFamily="34" charset="-122"/>
                <a:cs typeface="Fira Sans" pitchFamily="34" charset="-120"/>
              </a:rPr>
              <a:t>Assist in VR/AR applications by detecting user intentions.</a:t>
            </a:r>
            <a:endParaRPr lang="en-US" sz="1750" dirty="0"/>
          </a:p>
        </p:txBody>
      </p:sp>
      <p:sp>
        <p:nvSpPr>
          <p:cNvPr id="12" name="Text 10"/>
          <p:cNvSpPr/>
          <p:nvPr/>
        </p:nvSpPr>
        <p:spPr>
          <a:xfrm>
            <a:off x="793790" y="6944082"/>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Example: EEG spectrograms are classified in real-time to determine user intent, allowing brain-controlled typing or movement.</a:t>
            </a:r>
            <a:endParaRPr lang="en-US" sz="1750" dirty="0"/>
          </a:p>
        </p:txBody>
      </p:sp>
      <p:pic>
        <p:nvPicPr>
          <p:cNvPr id="13" name="Picture 12">
            <a:extLst>
              <a:ext uri="{FF2B5EF4-FFF2-40B4-BE49-F238E27FC236}">
                <a16:creationId xmlns:a16="http://schemas.microsoft.com/office/drawing/2014/main" id="{B4A4516E-982B-6A67-4D7A-86353564C04A}"/>
              </a:ext>
            </a:extLst>
          </p:cNvPr>
          <p:cNvPicPr>
            <a:picLocks noChangeAspect="1"/>
          </p:cNvPicPr>
          <p:nvPr/>
        </p:nvPicPr>
        <p:blipFill>
          <a:blip r:embed="rId3"/>
          <a:stretch>
            <a:fillRect/>
          </a:stretch>
        </p:blipFill>
        <p:spPr>
          <a:xfrm>
            <a:off x="12733361" y="7772400"/>
            <a:ext cx="1775441" cy="457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57820" y="517803"/>
            <a:ext cx="6765488" cy="587335"/>
          </a:xfrm>
          <a:prstGeom prst="rect">
            <a:avLst/>
          </a:prstGeom>
          <a:noFill/>
          <a:ln/>
        </p:spPr>
        <p:txBody>
          <a:bodyPr wrap="none" lIns="0" tIns="0" rIns="0" bIns="0" rtlCol="0" anchor="t"/>
          <a:lstStyle/>
          <a:p>
            <a:pPr marL="0" indent="0" algn="l">
              <a:lnSpc>
                <a:spcPts val="4600"/>
              </a:lnSpc>
              <a:buNone/>
            </a:pPr>
            <a:r>
              <a:rPr lang="en-US" sz="3700" dirty="0">
                <a:solidFill>
                  <a:srgbClr val="FBF3FA"/>
                </a:solidFill>
                <a:latin typeface="Fira Mono Medium" pitchFamily="34" charset="0"/>
                <a:ea typeface="Fira Mono Medium" pitchFamily="34" charset="-122"/>
                <a:cs typeface="Fira Mono Medium" pitchFamily="34" charset="-120"/>
              </a:rPr>
              <a:t>Why is This a Necessity?</a:t>
            </a:r>
            <a:endParaRPr lang="en-US" sz="3700" dirty="0"/>
          </a:p>
        </p:txBody>
      </p:sp>
      <p:sp>
        <p:nvSpPr>
          <p:cNvPr id="3" name="Text 1"/>
          <p:cNvSpPr/>
          <p:nvPr/>
        </p:nvSpPr>
        <p:spPr>
          <a:xfrm>
            <a:off x="657820" y="1481018"/>
            <a:ext cx="13314759" cy="300752"/>
          </a:xfrm>
          <a:prstGeom prst="rect">
            <a:avLst/>
          </a:prstGeom>
          <a:noFill/>
          <a:ln/>
        </p:spPr>
        <p:txBody>
          <a:bodyPr wrap="none" lIns="0" tIns="0" rIns="0" bIns="0" rtlCol="0" anchor="t"/>
          <a:lstStyle/>
          <a:p>
            <a:pPr marL="0" indent="0" algn="l">
              <a:lnSpc>
                <a:spcPts val="2350"/>
              </a:lnSpc>
              <a:buNone/>
            </a:pPr>
            <a:r>
              <a:rPr lang="en-US" sz="1450" b="1" dirty="0">
                <a:solidFill>
                  <a:srgbClr val="E0D6DE"/>
                </a:solidFill>
                <a:latin typeface="Fira Sans" pitchFamily="34" charset="0"/>
                <a:ea typeface="Fira Sans" pitchFamily="34" charset="-122"/>
                <a:cs typeface="Fira Sans" pitchFamily="34" charset="-120"/>
              </a:rPr>
              <a:t>A. Overcoming Limitations of Raw EEG/fNIRS Data</a:t>
            </a:r>
            <a:endParaRPr lang="en-US" sz="1450" dirty="0"/>
          </a:p>
        </p:txBody>
      </p:sp>
      <p:sp>
        <p:nvSpPr>
          <p:cNvPr id="4" name="Text 2"/>
          <p:cNvSpPr/>
          <p:nvPr/>
        </p:nvSpPr>
        <p:spPr>
          <a:xfrm>
            <a:off x="657820" y="1993225"/>
            <a:ext cx="13314759" cy="300752"/>
          </a:xfrm>
          <a:prstGeom prst="rect">
            <a:avLst/>
          </a:prstGeom>
          <a:noFill/>
          <a:ln/>
        </p:spPr>
        <p:txBody>
          <a:bodyPr wrap="none" lIns="0" tIns="0" rIns="0" bIns="0" rtlCol="0" anchor="t"/>
          <a:lstStyle/>
          <a:p>
            <a:pPr marL="0" indent="0" algn="l">
              <a:lnSpc>
                <a:spcPts val="2350"/>
              </a:lnSpc>
              <a:buNone/>
            </a:pPr>
            <a:r>
              <a:rPr lang="en-US" sz="1450" dirty="0">
                <a:solidFill>
                  <a:srgbClr val="E0D6DE"/>
                </a:solidFill>
                <a:latin typeface="Fira Sans" pitchFamily="34" charset="0"/>
                <a:ea typeface="Fira Sans" pitchFamily="34" charset="-122"/>
                <a:cs typeface="Fira Sans" pitchFamily="34" charset="-120"/>
              </a:rPr>
              <a:t>Traditional EEG and fNIRS data are complex time-series signals, making them difficult to interpret directly. Converting them into images makes them:</a:t>
            </a:r>
            <a:endParaRPr lang="en-US" sz="1450" dirty="0"/>
          </a:p>
        </p:txBody>
      </p:sp>
      <p:sp>
        <p:nvSpPr>
          <p:cNvPr id="5" name="Text 3"/>
          <p:cNvSpPr/>
          <p:nvPr/>
        </p:nvSpPr>
        <p:spPr>
          <a:xfrm>
            <a:off x="657820" y="2505432"/>
            <a:ext cx="13314759" cy="300752"/>
          </a:xfrm>
          <a:prstGeom prst="rect">
            <a:avLst/>
          </a:prstGeom>
          <a:noFill/>
          <a:ln/>
        </p:spPr>
        <p:txBody>
          <a:bodyPr wrap="none" lIns="0" tIns="0" rIns="0" bIns="0" rtlCol="0" anchor="t"/>
          <a:lstStyle/>
          <a:p>
            <a:pPr marL="342900" indent="-342900" algn="l">
              <a:lnSpc>
                <a:spcPts val="2350"/>
              </a:lnSpc>
              <a:buSzPct val="100000"/>
              <a:buChar char="•"/>
            </a:pPr>
            <a:r>
              <a:rPr lang="en-US" sz="1450" b="1" dirty="0">
                <a:solidFill>
                  <a:srgbClr val="E0D6DE"/>
                </a:solidFill>
                <a:latin typeface="Fira Sans" pitchFamily="34" charset="0"/>
                <a:ea typeface="Fira Sans" pitchFamily="34" charset="-122"/>
                <a:cs typeface="Fira Sans" pitchFamily="34" charset="-120"/>
              </a:rPr>
              <a:t>Easier</a:t>
            </a:r>
            <a:r>
              <a:rPr lang="en-US" sz="1450" dirty="0">
                <a:solidFill>
                  <a:srgbClr val="E0D6DE"/>
                </a:solidFill>
                <a:latin typeface="Fira Sans" pitchFamily="34" charset="0"/>
                <a:ea typeface="Fira Sans" pitchFamily="34" charset="-122"/>
                <a:cs typeface="Fira Sans" pitchFamily="34" charset="-120"/>
              </a:rPr>
              <a:t> to analyze using powerful deep learning models (CNNs, Transformers).</a:t>
            </a:r>
            <a:endParaRPr lang="en-US" sz="1450" dirty="0"/>
          </a:p>
        </p:txBody>
      </p:sp>
      <p:sp>
        <p:nvSpPr>
          <p:cNvPr id="6" name="Text 4"/>
          <p:cNvSpPr/>
          <p:nvPr/>
        </p:nvSpPr>
        <p:spPr>
          <a:xfrm>
            <a:off x="657820" y="2871907"/>
            <a:ext cx="13314759" cy="300752"/>
          </a:xfrm>
          <a:prstGeom prst="rect">
            <a:avLst/>
          </a:prstGeom>
          <a:noFill/>
          <a:ln/>
        </p:spPr>
        <p:txBody>
          <a:bodyPr wrap="none" lIns="0" tIns="0" rIns="0" bIns="0" rtlCol="0" anchor="t"/>
          <a:lstStyle/>
          <a:p>
            <a:pPr marL="342900" indent="-342900" algn="l">
              <a:lnSpc>
                <a:spcPts val="2350"/>
              </a:lnSpc>
              <a:buSzPct val="100000"/>
              <a:buChar char="•"/>
            </a:pPr>
            <a:r>
              <a:rPr lang="en-US" sz="1450" b="1" dirty="0">
                <a:solidFill>
                  <a:srgbClr val="E0D6DE"/>
                </a:solidFill>
                <a:latin typeface="Fira Sans" pitchFamily="34" charset="0"/>
                <a:ea typeface="Fira Sans" pitchFamily="34" charset="-122"/>
                <a:cs typeface="Fira Sans" pitchFamily="34" charset="-120"/>
              </a:rPr>
              <a:t>More interpretable</a:t>
            </a:r>
            <a:r>
              <a:rPr lang="en-US" sz="1450" dirty="0">
                <a:solidFill>
                  <a:srgbClr val="E0D6DE"/>
                </a:solidFill>
                <a:latin typeface="Fira Sans" pitchFamily="34" charset="0"/>
                <a:ea typeface="Fira Sans" pitchFamily="34" charset="-122"/>
                <a:cs typeface="Fira Sans" pitchFamily="34" charset="-120"/>
              </a:rPr>
              <a:t> for doctors, researchers, and AI systems.</a:t>
            </a:r>
            <a:endParaRPr lang="en-US" sz="1450" dirty="0"/>
          </a:p>
        </p:txBody>
      </p:sp>
      <p:sp>
        <p:nvSpPr>
          <p:cNvPr id="7" name="Text 5"/>
          <p:cNvSpPr/>
          <p:nvPr/>
        </p:nvSpPr>
        <p:spPr>
          <a:xfrm>
            <a:off x="657820" y="3384113"/>
            <a:ext cx="13314759" cy="300752"/>
          </a:xfrm>
          <a:prstGeom prst="rect">
            <a:avLst/>
          </a:prstGeom>
          <a:noFill/>
          <a:ln/>
        </p:spPr>
        <p:txBody>
          <a:bodyPr wrap="none" lIns="0" tIns="0" rIns="0" bIns="0" rtlCol="0" anchor="t"/>
          <a:lstStyle/>
          <a:p>
            <a:pPr marL="0" indent="0" algn="l">
              <a:lnSpc>
                <a:spcPts val="2350"/>
              </a:lnSpc>
              <a:buNone/>
            </a:pPr>
            <a:r>
              <a:rPr lang="en-US" sz="1450" b="1" dirty="0">
                <a:solidFill>
                  <a:srgbClr val="E0D6DE"/>
                </a:solidFill>
                <a:latin typeface="Fira Sans" pitchFamily="34" charset="0"/>
                <a:ea typeface="Fira Sans" pitchFamily="34" charset="-122"/>
                <a:cs typeface="Fira Sans" pitchFamily="34" charset="-120"/>
              </a:rPr>
              <a:t>B. Advancing Neuroscience &amp; Medicine</a:t>
            </a:r>
            <a:endParaRPr lang="en-US" sz="1450" dirty="0"/>
          </a:p>
        </p:txBody>
      </p:sp>
      <p:sp>
        <p:nvSpPr>
          <p:cNvPr id="8" name="Text 6"/>
          <p:cNvSpPr/>
          <p:nvPr/>
        </p:nvSpPr>
        <p:spPr>
          <a:xfrm>
            <a:off x="657820" y="3896320"/>
            <a:ext cx="13314759" cy="300752"/>
          </a:xfrm>
          <a:prstGeom prst="rect">
            <a:avLst/>
          </a:prstGeom>
          <a:noFill/>
          <a:ln/>
        </p:spPr>
        <p:txBody>
          <a:bodyPr wrap="none" lIns="0" tIns="0" rIns="0" bIns="0" rtlCol="0" anchor="t"/>
          <a:lstStyle/>
          <a:p>
            <a:pPr marL="0" indent="0" algn="l">
              <a:lnSpc>
                <a:spcPts val="2350"/>
              </a:lnSpc>
              <a:buNone/>
            </a:pPr>
            <a:r>
              <a:rPr lang="en-US" sz="1450" dirty="0">
                <a:solidFill>
                  <a:srgbClr val="E0D6DE"/>
                </a:solidFill>
                <a:latin typeface="Fira Sans" pitchFamily="34" charset="0"/>
                <a:ea typeface="Fira Sans" pitchFamily="34" charset="-122"/>
                <a:cs typeface="Fira Sans" pitchFamily="34" charset="-120"/>
              </a:rPr>
              <a:t>By analyzing brain activity as images, we can:</a:t>
            </a:r>
            <a:endParaRPr lang="en-US" sz="1450" dirty="0"/>
          </a:p>
        </p:txBody>
      </p:sp>
      <p:sp>
        <p:nvSpPr>
          <p:cNvPr id="9" name="Text 7"/>
          <p:cNvSpPr/>
          <p:nvPr/>
        </p:nvSpPr>
        <p:spPr>
          <a:xfrm>
            <a:off x="657820" y="4408527"/>
            <a:ext cx="13314759" cy="30075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E0D6DE"/>
                </a:solidFill>
                <a:latin typeface="Fira Sans" pitchFamily="34" charset="0"/>
                <a:ea typeface="Fira Sans" pitchFamily="34" charset="-122"/>
                <a:cs typeface="Fira Sans" pitchFamily="34" charset="-120"/>
              </a:rPr>
              <a:t>Improve early disease diagnosis (epilepsy, Alzheimer’s, stroke).</a:t>
            </a:r>
            <a:endParaRPr lang="en-US" sz="1450" dirty="0"/>
          </a:p>
        </p:txBody>
      </p:sp>
      <p:sp>
        <p:nvSpPr>
          <p:cNvPr id="10" name="Text 8"/>
          <p:cNvSpPr/>
          <p:nvPr/>
        </p:nvSpPr>
        <p:spPr>
          <a:xfrm>
            <a:off x="657820" y="4775002"/>
            <a:ext cx="13314759" cy="30075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E0D6DE"/>
                </a:solidFill>
                <a:latin typeface="Fira Sans" pitchFamily="34" charset="0"/>
                <a:ea typeface="Fira Sans" pitchFamily="34" charset="-122"/>
                <a:cs typeface="Fira Sans" pitchFamily="34" charset="-120"/>
              </a:rPr>
              <a:t>Enhance mental health monitoring (stress, fatigue detection).</a:t>
            </a:r>
            <a:endParaRPr lang="en-US" sz="1450" dirty="0"/>
          </a:p>
        </p:txBody>
      </p:sp>
      <p:sp>
        <p:nvSpPr>
          <p:cNvPr id="11" name="Text 9"/>
          <p:cNvSpPr/>
          <p:nvPr/>
        </p:nvSpPr>
        <p:spPr>
          <a:xfrm>
            <a:off x="657820" y="5141476"/>
            <a:ext cx="13314759" cy="30075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E0D6DE"/>
                </a:solidFill>
                <a:latin typeface="Fira Sans" pitchFamily="34" charset="0"/>
                <a:ea typeface="Fira Sans" pitchFamily="34" charset="-122"/>
                <a:cs typeface="Fira Sans" pitchFamily="34" charset="-120"/>
              </a:rPr>
              <a:t>Personalize treatments based on brain activity patterns.</a:t>
            </a:r>
            <a:endParaRPr lang="en-US" sz="1450" dirty="0"/>
          </a:p>
        </p:txBody>
      </p:sp>
      <p:sp>
        <p:nvSpPr>
          <p:cNvPr id="12" name="Text 10"/>
          <p:cNvSpPr/>
          <p:nvPr/>
        </p:nvSpPr>
        <p:spPr>
          <a:xfrm>
            <a:off x="657820" y="5653683"/>
            <a:ext cx="13314759" cy="300752"/>
          </a:xfrm>
          <a:prstGeom prst="rect">
            <a:avLst/>
          </a:prstGeom>
          <a:noFill/>
          <a:ln/>
        </p:spPr>
        <p:txBody>
          <a:bodyPr wrap="none" lIns="0" tIns="0" rIns="0" bIns="0" rtlCol="0" anchor="t"/>
          <a:lstStyle/>
          <a:p>
            <a:pPr marL="0" indent="0" algn="l">
              <a:lnSpc>
                <a:spcPts val="2350"/>
              </a:lnSpc>
              <a:buNone/>
            </a:pPr>
            <a:r>
              <a:rPr lang="en-US" sz="1450" b="1" dirty="0">
                <a:solidFill>
                  <a:srgbClr val="E0D6DE"/>
                </a:solidFill>
                <a:latin typeface="Fira Sans" pitchFamily="34" charset="0"/>
                <a:ea typeface="Fira Sans" pitchFamily="34" charset="-122"/>
                <a:cs typeface="Fira Sans" pitchFamily="34" charset="-120"/>
              </a:rPr>
              <a:t>C. Enabling Next-Gen Brain-Computer Interfaces (BCIs)</a:t>
            </a:r>
            <a:endParaRPr lang="en-US" sz="1450" dirty="0"/>
          </a:p>
        </p:txBody>
      </p:sp>
      <p:sp>
        <p:nvSpPr>
          <p:cNvPr id="13" name="Text 11"/>
          <p:cNvSpPr/>
          <p:nvPr/>
        </p:nvSpPr>
        <p:spPr>
          <a:xfrm>
            <a:off x="657820" y="6165890"/>
            <a:ext cx="13314759" cy="30075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E0D6DE"/>
                </a:solidFill>
                <a:latin typeface="Fira Sans" pitchFamily="34" charset="0"/>
                <a:ea typeface="Fira Sans" pitchFamily="34" charset="-122"/>
                <a:cs typeface="Fira Sans" pitchFamily="34" charset="-120"/>
              </a:rPr>
              <a:t>Helps disabled individuals communicate via brain signals.</a:t>
            </a:r>
            <a:endParaRPr lang="en-US" sz="1450" dirty="0"/>
          </a:p>
        </p:txBody>
      </p:sp>
      <p:sp>
        <p:nvSpPr>
          <p:cNvPr id="14" name="Text 12"/>
          <p:cNvSpPr/>
          <p:nvPr/>
        </p:nvSpPr>
        <p:spPr>
          <a:xfrm>
            <a:off x="657820" y="6532364"/>
            <a:ext cx="13314759" cy="30075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E0D6DE"/>
                </a:solidFill>
                <a:latin typeface="Fira Sans" pitchFamily="34" charset="0"/>
                <a:ea typeface="Fira Sans" pitchFamily="34" charset="-122"/>
                <a:cs typeface="Fira Sans" pitchFamily="34" charset="-120"/>
              </a:rPr>
              <a:t>Improves brain-controlled devices (prosthetics, robotic limbs).</a:t>
            </a:r>
            <a:endParaRPr lang="en-US" sz="1450" dirty="0"/>
          </a:p>
        </p:txBody>
      </p:sp>
      <p:sp>
        <p:nvSpPr>
          <p:cNvPr id="15" name="Text 13"/>
          <p:cNvSpPr/>
          <p:nvPr/>
        </p:nvSpPr>
        <p:spPr>
          <a:xfrm>
            <a:off x="657820" y="6898838"/>
            <a:ext cx="13314759" cy="300752"/>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E0D6DE"/>
                </a:solidFill>
                <a:latin typeface="Fira Sans" pitchFamily="34" charset="0"/>
                <a:ea typeface="Fira Sans" pitchFamily="34" charset="-122"/>
                <a:cs typeface="Fira Sans" pitchFamily="34" charset="-120"/>
              </a:rPr>
              <a:t>Enhances AR/VR experiences by integrating brain activity into technology.</a:t>
            </a:r>
            <a:endParaRPr lang="en-US" sz="1450" dirty="0"/>
          </a:p>
        </p:txBody>
      </p:sp>
      <p:sp>
        <p:nvSpPr>
          <p:cNvPr id="16" name="Text 14"/>
          <p:cNvSpPr/>
          <p:nvPr/>
        </p:nvSpPr>
        <p:spPr>
          <a:xfrm>
            <a:off x="657820" y="7411045"/>
            <a:ext cx="13314759" cy="300752"/>
          </a:xfrm>
          <a:prstGeom prst="rect">
            <a:avLst/>
          </a:prstGeom>
          <a:noFill/>
          <a:ln/>
        </p:spPr>
        <p:txBody>
          <a:bodyPr wrap="none" lIns="0" tIns="0" rIns="0" bIns="0" rtlCol="0" anchor="t"/>
          <a:lstStyle/>
          <a:p>
            <a:pPr marL="0" indent="0" algn="l">
              <a:lnSpc>
                <a:spcPts val="2350"/>
              </a:lnSpc>
              <a:buNone/>
            </a:pPr>
            <a:endParaRPr lang="en-US" sz="1450" dirty="0"/>
          </a:p>
        </p:txBody>
      </p:sp>
      <p:pic>
        <p:nvPicPr>
          <p:cNvPr id="17" name="Picture 16">
            <a:extLst>
              <a:ext uri="{FF2B5EF4-FFF2-40B4-BE49-F238E27FC236}">
                <a16:creationId xmlns:a16="http://schemas.microsoft.com/office/drawing/2014/main" id="{FFE806D9-D3F5-16F1-8249-875A6FB3629F}"/>
              </a:ext>
            </a:extLst>
          </p:cNvPr>
          <p:cNvPicPr>
            <a:picLocks noChangeAspect="1"/>
          </p:cNvPicPr>
          <p:nvPr/>
        </p:nvPicPr>
        <p:blipFill>
          <a:blip r:embed="rId3"/>
          <a:stretch>
            <a:fillRect/>
          </a:stretch>
        </p:blipFill>
        <p:spPr>
          <a:xfrm>
            <a:off x="12895902" y="7711797"/>
            <a:ext cx="1612900" cy="457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764506"/>
            <a:ext cx="13042821" cy="1417558"/>
          </a:xfrm>
          <a:prstGeom prst="rect">
            <a:avLst/>
          </a:prstGeom>
          <a:noFill/>
          <a:ln/>
        </p:spPr>
        <p:txBody>
          <a:bodyPr wrap="square" lIns="0" tIns="0" rIns="0" bIns="0" rtlCol="0" anchor="t"/>
          <a:lstStyle/>
          <a:p>
            <a:pPr marL="0" indent="0" algn="l">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How Our Research Improves Upon Existing Models Like MDNF</a:t>
            </a:r>
            <a:endParaRPr lang="en-US" sz="4450" dirty="0"/>
          </a:p>
        </p:txBody>
      </p:sp>
      <p:sp>
        <p:nvSpPr>
          <p:cNvPr id="3" name="Text 1"/>
          <p:cNvSpPr/>
          <p:nvPr/>
        </p:nvSpPr>
        <p:spPr>
          <a:xfrm>
            <a:off x="793790" y="3522226"/>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4" name="Text 2"/>
          <p:cNvSpPr/>
          <p:nvPr/>
        </p:nvSpPr>
        <p:spPr>
          <a:xfrm>
            <a:off x="1133951" y="4395430"/>
            <a:ext cx="12702659" cy="1814513"/>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Our research enhances multimodal fusion by converting both EEG &amp; fNIRS signals into 2D images, allowing CNNs and vision transformers to extract spatial-temporal features jointly. We incorporate Vision Transformers, GANs, or Diffusion Models to enhance image understanding, generate synthetic brain data, and handle missing signals. We also implement early or hybrid fusion, possibly using cross-attention mechanisms that learn interactions between EEG and fNIRS across time and space. This captures deeper correlations between brain activity and blood flow, improving prediction accuracy.</a:t>
            </a:r>
            <a:endParaRPr lang="en-US" sz="1750" dirty="0"/>
          </a:p>
        </p:txBody>
      </p:sp>
      <p:sp>
        <p:nvSpPr>
          <p:cNvPr id="5" name="Shape 3"/>
          <p:cNvSpPr/>
          <p:nvPr/>
        </p:nvSpPr>
        <p:spPr>
          <a:xfrm>
            <a:off x="793790" y="4140279"/>
            <a:ext cx="30480" cy="2324814"/>
          </a:xfrm>
          <a:prstGeom prst="rect">
            <a:avLst/>
          </a:prstGeom>
          <a:solidFill>
            <a:srgbClr val="FF6BD8"/>
          </a:solidFill>
          <a:ln/>
        </p:spPr>
        <p:txBody>
          <a:bodyPr/>
          <a:lstStyle/>
          <a:p>
            <a:endParaRPr lang="en-US"/>
          </a:p>
        </p:txBody>
      </p:sp>
      <p:pic>
        <p:nvPicPr>
          <p:cNvPr id="6" name="Picture 5">
            <a:extLst>
              <a:ext uri="{FF2B5EF4-FFF2-40B4-BE49-F238E27FC236}">
                <a16:creationId xmlns:a16="http://schemas.microsoft.com/office/drawing/2014/main" id="{A3F71516-BDC8-4826-87F3-A897CE353406}"/>
              </a:ext>
            </a:extLst>
          </p:cNvPr>
          <p:cNvPicPr>
            <a:picLocks noChangeAspect="1"/>
          </p:cNvPicPr>
          <p:nvPr/>
        </p:nvPicPr>
        <p:blipFill>
          <a:blip r:embed="rId3"/>
          <a:stretch>
            <a:fillRect/>
          </a:stretch>
        </p:blipFill>
        <p:spPr>
          <a:xfrm>
            <a:off x="12895902" y="7722816"/>
            <a:ext cx="1612900" cy="457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056567"/>
            <a:ext cx="10205561" cy="708779"/>
          </a:xfrm>
          <a:prstGeom prst="rect">
            <a:avLst/>
          </a:prstGeom>
          <a:noFill/>
          <a:ln/>
        </p:spPr>
        <p:txBody>
          <a:bodyPr wrap="none" lIns="0" tIns="0" rIns="0" bIns="0" rtlCol="0" anchor="t"/>
          <a:lstStyle/>
          <a:p>
            <a:pPr marL="0" indent="0" algn="l">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How Our Research Is Different?</a:t>
            </a:r>
            <a:endParaRPr lang="en-US" sz="4450" dirty="0"/>
          </a:p>
        </p:txBody>
      </p:sp>
      <p:sp>
        <p:nvSpPr>
          <p:cNvPr id="3" name="Text 1"/>
          <p:cNvSpPr/>
          <p:nvPr/>
        </p:nvSpPr>
        <p:spPr>
          <a:xfrm>
            <a:off x="793790" y="321897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E0D6DE"/>
                </a:solidFill>
                <a:latin typeface="Fira Sans" pitchFamily="34" charset="0"/>
                <a:ea typeface="Fira Sans" pitchFamily="34" charset="-122"/>
                <a:cs typeface="Fira Sans" pitchFamily="34" charset="-120"/>
              </a:rPr>
              <a:t>Real-Time Readiness &amp; Optimization: Can be used in portable or wearable EEG-fNIRS headsets in real-world applications.</a:t>
            </a:r>
            <a:endParaRPr lang="en-US" sz="1750" dirty="0"/>
          </a:p>
        </p:txBody>
      </p:sp>
      <p:sp>
        <p:nvSpPr>
          <p:cNvPr id="4" name="Text 2"/>
          <p:cNvSpPr/>
          <p:nvPr/>
        </p:nvSpPr>
        <p:spPr>
          <a:xfrm>
            <a:off x="793790" y="3661172"/>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E0D6DE"/>
                </a:solidFill>
                <a:latin typeface="Fira Sans" pitchFamily="34" charset="0"/>
                <a:ea typeface="Fira Sans" pitchFamily="34" charset="-122"/>
                <a:cs typeface="Fira Sans" pitchFamily="34" charset="-120"/>
              </a:rPr>
              <a:t>Explainability &amp; Visualization: Makes our model explainable to doctors, researchers, and patients — crucial for medical adoption.</a:t>
            </a:r>
            <a:endParaRPr lang="en-US" sz="1750" dirty="0"/>
          </a:p>
        </p:txBody>
      </p:sp>
      <p:sp>
        <p:nvSpPr>
          <p:cNvPr id="5" name="Text 3"/>
          <p:cNvSpPr/>
          <p:nvPr/>
        </p:nvSpPr>
        <p:spPr>
          <a:xfrm>
            <a:off x="793790" y="4466273"/>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E0D6DE"/>
                </a:solidFill>
                <a:latin typeface="Fira Sans" pitchFamily="34" charset="0"/>
                <a:ea typeface="Fira Sans" pitchFamily="34" charset="-122"/>
                <a:cs typeface="Fira Sans" pitchFamily="34" charset="-120"/>
              </a:rPr>
              <a:t>Application Scope: Targets broader applications like mental health, cognitive workload, brain-to-image synthesis, and personalized neurofeedback.</a:t>
            </a:r>
            <a:endParaRPr lang="en-US" sz="1750" dirty="0"/>
          </a:p>
        </p:txBody>
      </p:sp>
      <p:sp>
        <p:nvSpPr>
          <p:cNvPr id="6" name="Text 4"/>
          <p:cNvSpPr/>
          <p:nvPr/>
        </p:nvSpPr>
        <p:spPr>
          <a:xfrm>
            <a:off x="793790" y="5447228"/>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The high accuracy and precise feature utilization of our model demonstrates the potential in clinical applications for neurodiagnostics and rehabilitation, thereby paving the method for patient-specific therapeutic strategies.</a:t>
            </a:r>
            <a:endParaRPr lang="en-US" sz="1750" dirty="0"/>
          </a:p>
        </p:txBody>
      </p:sp>
      <p:pic>
        <p:nvPicPr>
          <p:cNvPr id="7" name="Picture 6">
            <a:extLst>
              <a:ext uri="{FF2B5EF4-FFF2-40B4-BE49-F238E27FC236}">
                <a16:creationId xmlns:a16="http://schemas.microsoft.com/office/drawing/2014/main" id="{ABDB1671-B622-0AD4-B951-56ECC5FB57C6}"/>
              </a:ext>
            </a:extLst>
          </p:cNvPr>
          <p:cNvPicPr>
            <a:picLocks noChangeAspect="1"/>
          </p:cNvPicPr>
          <p:nvPr/>
        </p:nvPicPr>
        <p:blipFill>
          <a:blip r:embed="rId3"/>
          <a:stretch>
            <a:fillRect/>
          </a:stretch>
        </p:blipFill>
        <p:spPr>
          <a:xfrm>
            <a:off x="12909550" y="7666630"/>
            <a:ext cx="1612900" cy="457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103828"/>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References</a:t>
            </a:r>
            <a:endParaRPr lang="en-US" sz="4450" dirty="0"/>
          </a:p>
        </p:txBody>
      </p:sp>
      <p:sp>
        <p:nvSpPr>
          <p:cNvPr id="3" name="Text 1"/>
          <p:cNvSpPr/>
          <p:nvPr/>
        </p:nvSpPr>
        <p:spPr>
          <a:xfrm>
            <a:off x="793790" y="2152769"/>
            <a:ext cx="13042821" cy="1814513"/>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C. Bunterngchit, J. Wang and Z. -G. Hou, "Simultaneous EEG-fNIRS Data Classification Through Selective Channel Representation and Spectrogram Imaging," in IEEE Journal of Translational Engineering in Health and Medicine, vol. 12, pp. 600-612, 2024, doi: 10.1109/JTEHM.2024.3448457. keywords: {Electroencephalography;Functional near-infrared spectroscopy;Feature extraction;Brain-computer interfaces;Neuroimaging;Fourier transforms;Deep learning;Brain-computer interfaces;multimodal neuroimaging;short-time Fourier transform;spectrogram imaging}</a:t>
            </a:r>
            <a:endParaRPr lang="en-US" sz="1750" dirty="0"/>
          </a:p>
        </p:txBody>
      </p:sp>
      <p:sp>
        <p:nvSpPr>
          <p:cNvPr id="4" name="Text 2"/>
          <p:cNvSpPr/>
          <p:nvPr/>
        </p:nvSpPr>
        <p:spPr>
          <a:xfrm>
            <a:off x="793790" y="4222433"/>
            <a:ext cx="13042821" cy="2903220"/>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
Khan H, Khadka R, Sultan MS, Yazidi A, Ombao H and Mirtaheri P (2024) Unleashing the potential of fNIRS with machine learning: classification of fine anatomical movements to empower future brain-computer interface. </a:t>
            </a:r>
            <a:r>
              <a:rPr lang="en-US" sz="1750" i="1" dirty="0">
                <a:solidFill>
                  <a:srgbClr val="E0D6DE"/>
                </a:solidFill>
                <a:latin typeface="Fira Sans" pitchFamily="34" charset="0"/>
                <a:ea typeface="Fira Sans" pitchFamily="34" charset="-122"/>
                <a:cs typeface="Fira Sans" pitchFamily="34" charset="-120"/>
              </a:rPr>
              <a:t>Front. Hum. Neurosci.</a:t>
            </a:r>
            <a:r>
              <a:rPr lang="en-US" sz="1750" dirty="0">
                <a:solidFill>
                  <a:srgbClr val="E0D6DE"/>
                </a:solidFill>
                <a:latin typeface="Fira Sans" pitchFamily="34" charset="0"/>
                <a:ea typeface="Fira Sans" pitchFamily="34" charset="-122"/>
                <a:cs typeface="Fira Sans" pitchFamily="34" charset="-120"/>
              </a:rPr>
              <a:t> 18:1354143. doi: 10.3389/fnhum.2024.1354143
</a:t>
            </a:r>
            <a:endParaRPr lang="en-US" sz="1750" dirty="0"/>
          </a:p>
        </p:txBody>
      </p:sp>
      <p:pic>
        <p:nvPicPr>
          <p:cNvPr id="5" name="Picture 4">
            <a:extLst>
              <a:ext uri="{FF2B5EF4-FFF2-40B4-BE49-F238E27FC236}">
                <a16:creationId xmlns:a16="http://schemas.microsoft.com/office/drawing/2014/main" id="{E39787D4-A3DD-04FF-94BA-45F6686F841C}"/>
              </a:ext>
            </a:extLst>
          </p:cNvPr>
          <p:cNvPicPr>
            <a:picLocks noChangeAspect="1"/>
          </p:cNvPicPr>
          <p:nvPr/>
        </p:nvPicPr>
        <p:blipFill>
          <a:blip r:embed="rId3"/>
          <a:stretch>
            <a:fillRect/>
          </a:stretch>
        </p:blipFill>
        <p:spPr>
          <a:xfrm>
            <a:off x="12827664" y="7772400"/>
            <a:ext cx="1802736" cy="457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TotalTime>
  <Words>834</Words>
  <Application>Microsoft Macintosh PowerPoint</Application>
  <PresentationFormat>Custom</PresentationFormat>
  <Paragraphs>54</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Fira Sans</vt:lpstr>
      <vt:lpstr>Arial</vt:lpstr>
      <vt:lpstr>Fira Mono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Sunil Kumar S</cp:lastModifiedBy>
  <cp:revision>3</cp:revision>
  <dcterms:created xsi:type="dcterms:W3CDTF">2025-04-04T08:39:43Z</dcterms:created>
  <dcterms:modified xsi:type="dcterms:W3CDTF">2025-04-04T09:05:00Z</dcterms:modified>
</cp:coreProperties>
</file>