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325" r:id="rId5"/>
    <p:sldId id="257" r:id="rId6"/>
    <p:sldId id="261" r:id="rId7"/>
    <p:sldId id="341" r:id="rId8"/>
    <p:sldId id="342" r:id="rId9"/>
    <p:sldId id="263" r:id="rId10"/>
    <p:sldId id="343" r:id="rId11"/>
    <p:sldId id="344" r:id="rId12"/>
    <p:sldId id="326" r:id="rId13"/>
    <p:sldId id="34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40" autoAdjust="0"/>
  </p:normalViewPr>
  <p:slideViewPr>
    <p:cSldViewPr snapToGrid="0">
      <p:cViewPr varScale="1">
        <p:scale>
          <a:sx n="77" d="100"/>
          <a:sy n="77" d="100"/>
        </p:scale>
        <p:origin x="912" y="7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2816"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1/28/2025</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76609C33-D605-6146-1378-F67C572F05C1}"/>
              </a:ext>
            </a:extLst>
          </p:cNvPr>
          <p:cNvSpPr/>
          <p:nvPr userDrawn="1"/>
        </p:nvSpPr>
        <p:spPr>
          <a:xfrm>
            <a:off x="0" y="0"/>
            <a:ext cx="12192000" cy="6858000"/>
          </a:xfrm>
          <a:custGeom>
            <a:avLst/>
            <a:gdLst>
              <a:gd name="connsiteX0" fmla="*/ 304800 w 12192000"/>
              <a:gd name="connsiteY0" fmla="*/ 266701 h 6858000"/>
              <a:gd name="connsiteX1" fmla="*/ 304800 w 12192000"/>
              <a:gd name="connsiteY1" fmla="*/ 6591300 h 6858000"/>
              <a:gd name="connsiteX2" fmla="*/ 11887200 w 12192000"/>
              <a:gd name="connsiteY2" fmla="*/ 6591300 h 6858000"/>
              <a:gd name="connsiteX3" fmla="*/ 11887200 w 12192000"/>
              <a:gd name="connsiteY3" fmla="*/ 266701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1417320"/>
            <a:ext cx="10515600" cy="4023360"/>
          </a:xfrm>
        </p:spPr>
        <p:txBody>
          <a:bodyPr anchor="ctr"/>
          <a:lstStyle>
            <a:lvl1pPr algn="ctr">
              <a:defRPr sz="5400"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Rectangle 13">
            <a:extLst>
              <a:ext uri="{FF2B5EF4-FFF2-40B4-BE49-F238E27FC236}">
                <a16:creationId xmlns:a16="http://schemas.microsoft.com/office/drawing/2014/main" id="{6DDC5B68-548C-395D-B9A9-EA694F6CB59F}"/>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9820656" cy="9144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1280160" y="2377440"/>
            <a:ext cx="4572000" cy="3429000"/>
          </a:xfrm>
          <a:noFill/>
        </p:spPr>
        <p:txBody>
          <a:bodyPr lIns="0" tIns="0" rIns="0" bIns="0">
            <a:normAutofit/>
          </a:bodyPr>
          <a:lstStyle>
            <a:lvl1pPr marL="228600" indent="-228600">
              <a:lnSpc>
                <a:spcPct val="90000"/>
              </a:lnSpc>
              <a:spcBef>
                <a:spcPts val="1400"/>
              </a:spcBef>
              <a:buSzPct val="80000"/>
              <a:defRPr sz="1800" b="1"/>
            </a:lvl1pPr>
            <a:lvl2pPr marL="457200" indent="0">
              <a:lnSpc>
                <a:spcPct val="90000"/>
              </a:lnSpc>
              <a:spcBef>
                <a:spcPts val="1400"/>
              </a:spcBef>
              <a:buSzPct val="80000"/>
              <a:buNone/>
              <a:defRPr sz="1800"/>
            </a:lvl2pPr>
            <a:lvl3pPr marL="914400">
              <a:lnSpc>
                <a:spcPct val="90000"/>
              </a:lnSpc>
              <a:spcBef>
                <a:spcPts val="1400"/>
              </a:spcBef>
              <a:buSzPct val="80000"/>
              <a:defRPr sz="1800"/>
            </a:lvl3pPr>
            <a:lvl4pPr marL="914400" indent="0">
              <a:lnSpc>
                <a:spcPct val="90000"/>
              </a:lnSpc>
              <a:spcBef>
                <a:spcPts val="1400"/>
              </a:spcBef>
              <a:buSzPct val="80000"/>
              <a:buNone/>
              <a:defRPr sz="1800"/>
            </a:lvl4pPr>
            <a:lvl5pPr marL="1371600">
              <a:lnSpc>
                <a:spcPct val="90000"/>
              </a:lnSpc>
              <a:spcBef>
                <a:spcPts val="1400"/>
              </a:spcBef>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6227064" y="2377440"/>
            <a:ext cx="4645152" cy="3429000"/>
          </a:xfrm>
          <a:noFill/>
        </p:spPr>
        <p:txBody>
          <a:bodyPr lIns="0" tIns="0" rIns="0" bIns="0">
            <a:normAutofit/>
          </a:bodyPr>
          <a:lstStyle>
            <a:lvl1pPr marL="457200">
              <a:spcBef>
                <a:spcPts val="1400"/>
              </a:spcBef>
              <a:buSzPct val="80000"/>
              <a:defRPr sz="1800"/>
            </a:lvl1pPr>
            <a:lvl2pPr marL="914400">
              <a:buSzPct val="80000"/>
              <a:defRPr sz="1800"/>
            </a:lvl2pPr>
            <a:lvl3pPr marL="1371600">
              <a:buSzPct val="80000"/>
              <a:defRPr sz="1800"/>
            </a:lvl3pPr>
            <a:lvl4pPr marL="1828800">
              <a:buSzPct val="80000"/>
              <a:defRPr sz="1800"/>
            </a:lvl4pPr>
            <a:lvl5pPr marL="2286000">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42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Title 1">
            <a:extLst>
              <a:ext uri="{FF2B5EF4-FFF2-40B4-BE49-F238E27FC236}">
                <a16:creationId xmlns:a16="http://schemas.microsoft.com/office/drawing/2014/main" id="{A659BA83-0C6E-2A70-AED3-E386CABE654A}"/>
              </a:ext>
            </a:extLst>
          </p:cNvPr>
          <p:cNvSpPr>
            <a:spLocks noGrp="1"/>
          </p:cNvSpPr>
          <p:nvPr>
            <p:ph type="title"/>
          </p:nvPr>
        </p:nvSpPr>
        <p:spPr>
          <a:xfrm>
            <a:off x="1280160" y="1097280"/>
            <a:ext cx="9601200" cy="914400"/>
          </a:xfrm>
        </p:spPr>
        <p:txBody>
          <a:bodyPr anchor="t" anchorCtr="0"/>
          <a:lstStyle>
            <a:lvl1pPr>
              <a:defRPr sz="3200"/>
            </a:lvl1pPr>
          </a:lstStyle>
          <a:p>
            <a:r>
              <a:rPr lang="en-US"/>
              <a:t>Click to edit Master title style</a:t>
            </a:r>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1280160" y="2377440"/>
            <a:ext cx="9619488" cy="3429000"/>
          </a:xfrm>
        </p:spPr>
        <p:txBody>
          <a:bodyPr/>
          <a:lstStyle>
            <a:lvl1pPr marL="0" indent="0">
              <a:buNone/>
              <a:defRPr/>
            </a:lvl1pPr>
          </a:lstStyle>
          <a:p>
            <a:r>
              <a:rPr lang="en-US"/>
              <a:t>Click icon to add table</a:t>
            </a:r>
            <a:endParaRPr lang="en-US" dirty="0"/>
          </a:p>
        </p:txBody>
      </p:sp>
      <p:cxnSp>
        <p:nvCxnSpPr>
          <p:cNvPr id="7" name="Straight Connector 6">
            <a:extLst>
              <a:ext uri="{FF2B5EF4-FFF2-40B4-BE49-F238E27FC236}">
                <a16:creationId xmlns:a16="http://schemas.microsoft.com/office/drawing/2014/main" id="{5D612406-06E6-DCE4-7F2F-D98836A802A6}"/>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88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cap="all" baseline="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39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841248" y="3163824"/>
            <a:ext cx="10515600" cy="2322576"/>
          </a:xfrm>
          <a:prstGeom prst="rect">
            <a:avLst/>
          </a:prstGeom>
          <a:noFill/>
        </p:spPr>
        <p:txBody>
          <a:bodyPr wrap="square" bIns="0" anchor="ctr">
            <a:noAutofit/>
          </a:bodyPr>
          <a:lstStyle>
            <a:lvl1pPr algn="ctr">
              <a:defRPr sz="5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548640"/>
            <a:ext cx="2286000" cy="2286000"/>
          </a:xfrm>
          <a:prstGeom prst="ellipse">
            <a:avLst/>
          </a:prstGeom>
        </p:spPr>
        <p:txBody>
          <a:bodyPr anchor="t"/>
          <a:lstStyle>
            <a:lvl1pPr marL="0" indent="0" algn="ctr">
              <a:buNone/>
              <a:defRPr sz="1050">
                <a:solidFill>
                  <a:schemeClr val="tx1"/>
                </a:solidFill>
              </a:defRPr>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6044184"/>
            <a:ext cx="9116568" cy="365760"/>
          </a:xfrm>
        </p:spPr>
        <p:txBody>
          <a:bodyPr anchor="t"/>
          <a:lstStyle>
            <a:lvl1pPr marL="0" indent="0" algn="ctr">
              <a:lnSpc>
                <a:spcPct val="90000"/>
              </a:lnSpc>
              <a:spcBef>
                <a:spcPts val="0"/>
              </a:spcBef>
              <a:buNone/>
              <a:defRPr sz="2400" cap="all" baseline="0"/>
            </a:lvl1pPr>
          </a:lstStyle>
          <a:p>
            <a:pPr lvl="0"/>
            <a:r>
              <a:rPr lang="en-US"/>
              <a:t>Click to edit Master text styles</a:t>
            </a:r>
          </a:p>
        </p:txBody>
      </p:sp>
      <p:sp>
        <p:nvSpPr>
          <p:cNvPr id="3" name="Rectangle 2">
            <a:extLst>
              <a:ext uri="{FF2B5EF4-FFF2-40B4-BE49-F238E27FC236}">
                <a16:creationId xmlns:a16="http://schemas.microsoft.com/office/drawing/2014/main" id="{7ECE7D81-1954-1B1F-C0AC-21C85AFD3C1E}"/>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738F023-8BDF-71DB-D6AB-776F7C6413B2}"/>
              </a:ext>
            </a:extLst>
          </p:cNvPr>
          <p:cNvSpPr/>
          <p:nvPr userDrawn="1"/>
        </p:nvSpPr>
        <p:spPr>
          <a:xfrm>
            <a:off x="8610600" y="0"/>
            <a:ext cx="3581400" cy="6858000"/>
          </a:xfrm>
          <a:custGeom>
            <a:avLst/>
            <a:gdLst>
              <a:gd name="connsiteX0" fmla="*/ 0 w 3581400"/>
              <a:gd name="connsiteY0" fmla="*/ 0 h 6858000"/>
              <a:gd name="connsiteX1" fmla="*/ 3581400 w 3581400"/>
              <a:gd name="connsiteY1" fmla="*/ 0 h 6858000"/>
              <a:gd name="connsiteX2" fmla="*/ 3581400 w 3581400"/>
              <a:gd name="connsiteY2" fmla="*/ 6858000 h 6858000"/>
              <a:gd name="connsiteX3" fmla="*/ 0 w 3581400"/>
              <a:gd name="connsiteY3" fmla="*/ 6858000 h 6858000"/>
              <a:gd name="connsiteX4" fmla="*/ 0 w 3581400"/>
              <a:gd name="connsiteY4" fmla="*/ 6172201 h 6858000"/>
              <a:gd name="connsiteX5" fmla="*/ 2971800 w 3581400"/>
              <a:gd name="connsiteY5" fmla="*/ 6172201 h 6858000"/>
              <a:gd name="connsiteX6" fmla="*/ 2971800 w 3581400"/>
              <a:gd name="connsiteY6" fmla="*/ 685800 h 6858000"/>
              <a:gd name="connsiteX7" fmla="*/ 0 w 3581400"/>
              <a:gd name="connsiteY7" fmla="*/ 685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400" h="68580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80160" y="1097280"/>
            <a:ext cx="4114800" cy="2286000"/>
          </a:xfrm>
        </p:spPr>
        <p:txBody>
          <a:bodyPr/>
          <a:lstStyle>
            <a:lvl1pPr>
              <a:defRPr sz="3200"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80160" y="3566160"/>
            <a:ext cx="4114800" cy="2651760"/>
          </a:xfrm>
        </p:spPr>
        <p:txBody>
          <a:bodyPr>
            <a:normAutofit/>
          </a:bodyPr>
          <a:lstStyle>
            <a:lvl1pPr marL="457200" indent="-457200">
              <a:lnSpc>
                <a:spcPct val="100000"/>
              </a:lnSpc>
              <a:spcBef>
                <a:spcPts val="1400"/>
              </a:spcBef>
              <a:buClr>
                <a:schemeClr val="accent1"/>
              </a:buClr>
              <a:buFont typeface="Courier New" panose="02070309020205020404" pitchFamily="49" charset="0"/>
              <a:buChar char="o"/>
              <a:defRPr sz="2400" cap="all" spc="0" baseline="0"/>
            </a:lvl1pPr>
            <a:lvl2pPr marL="914400">
              <a:defRPr spc="0" baseline="0"/>
            </a:lvl2pPr>
            <a:lvl3pPr marL="1371600">
              <a:defRPr spc="0" baseline="0"/>
            </a:lvl3pPr>
            <a:lvl4pPr marL="1828800">
              <a:defRPr spc="0" baseline="0"/>
            </a:lvl4pPr>
            <a:lvl5pPr marL="2286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5687568" y="1435608"/>
            <a:ext cx="5897880" cy="3977640"/>
          </a:xfrm>
          <a:noFill/>
        </p:spPr>
        <p:txBody>
          <a:bodyPr anchor="ctr"/>
          <a:lstStyle>
            <a:lvl1pPr marL="0" indent="0" algn="ctr">
              <a:buNone/>
              <a:defRPr/>
            </a:lvl1pPr>
          </a:lstStyle>
          <a:p>
            <a:r>
              <a:rPr lang="en-US"/>
              <a:t>Click icon to add picture</a:t>
            </a:r>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cxnSp>
        <p:nvCxnSpPr>
          <p:cNvPr id="13" name="Straight Connector 12">
            <a:extLst>
              <a:ext uri="{FF2B5EF4-FFF2-40B4-BE49-F238E27FC236}">
                <a16:creationId xmlns:a16="http://schemas.microsoft.com/office/drawing/2014/main" id="{323EB7E3-3953-BAB4-1B15-383082C6C31E}"/>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841248" y="2697480"/>
            <a:ext cx="10515600" cy="2606040"/>
          </a:xfrm>
        </p:spPr>
        <p:txBody>
          <a:bodyPr anchor="ctr">
            <a:normAutofit/>
          </a:bodyPr>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841248" y="6044184"/>
            <a:ext cx="10515600" cy="457200"/>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0" y="0"/>
            <a:ext cx="12188952" cy="2368296"/>
          </a:xfrm>
        </p:spPr>
        <p:txBody>
          <a:bodyPr/>
          <a:lstStyle>
            <a:lvl1pPr marL="0" indent="0">
              <a:buNone/>
              <a:defRPr/>
            </a:lvl1pPr>
          </a:lstStyle>
          <a:p>
            <a:r>
              <a:rPr lang="en-US"/>
              <a:t>Click icon to add picture</a:t>
            </a:r>
            <a:endParaRPr lang="en-US" dirty="0"/>
          </a:p>
        </p:txBody>
      </p:sp>
      <p:sp>
        <p:nvSpPr>
          <p:cNvPr id="12" name="Rectangle 11">
            <a:extLst>
              <a:ext uri="{FF2B5EF4-FFF2-40B4-BE49-F238E27FC236}">
                <a16:creationId xmlns:a16="http://schemas.microsoft.com/office/drawing/2014/main" id="{103AD4F0-8C4C-FC68-2450-06419A6D0131}"/>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215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A510974D-B222-2876-052D-21F0E075D288}"/>
              </a:ext>
            </a:extLst>
          </p:cNvPr>
          <p:cNvSpPr/>
          <p:nvPr userDrawn="1"/>
        </p:nvSpPr>
        <p:spPr>
          <a:xfrm>
            <a:off x="0" y="0"/>
            <a:ext cx="12192000" cy="4457700"/>
          </a:xfrm>
          <a:custGeom>
            <a:avLst/>
            <a:gdLst>
              <a:gd name="connsiteX0" fmla="*/ 0 w 12192000"/>
              <a:gd name="connsiteY0" fmla="*/ 0 h 4457700"/>
              <a:gd name="connsiteX1" fmla="*/ 12192000 w 12192000"/>
              <a:gd name="connsiteY1" fmla="*/ 0 h 4457700"/>
              <a:gd name="connsiteX2" fmla="*/ 12192000 w 12192000"/>
              <a:gd name="connsiteY2" fmla="*/ 4457700 h 4457700"/>
              <a:gd name="connsiteX3" fmla="*/ 11563350 w 12192000"/>
              <a:gd name="connsiteY3" fmla="*/ 4457700 h 4457700"/>
              <a:gd name="connsiteX4" fmla="*/ 11563350 w 12192000"/>
              <a:gd name="connsiteY4" fmla="*/ 685800 h 4457700"/>
              <a:gd name="connsiteX5" fmla="*/ 628650 w 12192000"/>
              <a:gd name="connsiteY5" fmla="*/ 685800 h 4457700"/>
              <a:gd name="connsiteX6" fmla="*/ 628650 w 12192000"/>
              <a:gd name="connsiteY6" fmla="*/ 4457700 h 4457700"/>
              <a:gd name="connsiteX7" fmla="*/ 0 w 12192000"/>
              <a:gd name="connsiteY7" fmla="*/ 445770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577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978408" y="1143000"/>
            <a:ext cx="10241280" cy="22860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2075688" y="3803904"/>
            <a:ext cx="8046720" cy="9144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Rectangle 15">
            <a:extLst>
              <a:ext uri="{FF2B5EF4-FFF2-40B4-BE49-F238E27FC236}">
                <a16:creationId xmlns:a16="http://schemas.microsoft.com/office/drawing/2014/main" id="{8A1A471A-8A28-B00F-72E9-849D5E6B7257}"/>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352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BB82FF-5339-5456-4D30-0C2DA7907AAE}"/>
              </a:ext>
            </a:extLst>
          </p:cNvPr>
          <p:cNvSpPr/>
          <p:nvPr userDrawn="1"/>
        </p:nvSpPr>
        <p:spPr>
          <a:xfrm>
            <a:off x="0" y="0"/>
            <a:ext cx="3566160"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340096" y="1097280"/>
            <a:ext cx="6217920" cy="1828800"/>
          </a:xfrm>
        </p:spPr>
        <p:txBody>
          <a:bodyPr/>
          <a:lstStyle>
            <a:lvl1pPr>
              <a:defRPr sz="3200" spc="3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2C39A257-2366-FF6B-67AD-9342B6B0B682}"/>
              </a:ext>
            </a:extLst>
          </p:cNvPr>
          <p:cNvSpPr>
            <a:spLocks noGrp="1"/>
          </p:cNvSpPr>
          <p:nvPr>
            <p:ph type="pic" sz="quarter" idx="13"/>
          </p:nvPr>
        </p:nvSpPr>
        <p:spPr>
          <a:xfrm>
            <a:off x="1298448" y="1828800"/>
            <a:ext cx="3200400" cy="320040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340096" y="3429000"/>
            <a:ext cx="6217920" cy="2743200"/>
          </a:xfrm>
        </p:spPr>
        <p:txBody>
          <a:bodyPr>
            <a:normAutofit/>
          </a:bodyPr>
          <a:lstStyle>
            <a:lvl1pPr marL="457200">
              <a:spcBef>
                <a:spcPts val="1400"/>
              </a:spcBef>
              <a:buSzPct val="80000"/>
              <a:defRPr cap="all" spc="0" baseline="0"/>
            </a:lvl1pPr>
            <a:lvl2pPr marL="914400">
              <a:buSzPct val="80000"/>
              <a:defRPr spc="0" baseline="0"/>
            </a:lvl2pPr>
            <a:lvl3pPr marL="1371600">
              <a:buSzPct val="80000"/>
              <a:defRPr spc="0" baseline="0"/>
            </a:lvl3pPr>
            <a:lvl4pPr marL="1828800">
              <a:buSzPct val="80000"/>
              <a:defRPr spc="0" baseline="0"/>
            </a:lvl4pPr>
            <a:lvl5pPr marL="2286000">
              <a:buSzPct val="80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cxnSp>
        <p:nvCxnSpPr>
          <p:cNvPr id="5" name="Straight Connector 4">
            <a:extLst>
              <a:ext uri="{FF2B5EF4-FFF2-40B4-BE49-F238E27FC236}">
                <a16:creationId xmlns:a16="http://schemas.microsoft.com/office/drawing/2014/main" id="{ADA4A755-28B6-5A01-94AB-C3CCC4368885}"/>
              </a:ext>
            </a:extLst>
          </p:cNvPr>
          <p:cNvCxnSpPr>
            <a:cxnSpLocks/>
          </p:cNvCxnSpPr>
          <p:nvPr userDrawn="1"/>
        </p:nvCxnSpPr>
        <p:spPr>
          <a:xfrm>
            <a:off x="5340096"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1524000" y="1481328"/>
            <a:ext cx="9144000" cy="3895344"/>
          </a:xfrm>
          <a:solidFill>
            <a:schemeClr val="bg1"/>
          </a:solidFill>
        </p:spPr>
        <p:txBody>
          <a:bodyPr/>
          <a:lstStyle>
            <a:lvl1pPr marL="0" indent="0">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076C4EAC-BBDE-1963-BD72-3BD2A47DC59C}"/>
              </a:ext>
            </a:extLst>
          </p:cNvPr>
          <p:cNvSpPr>
            <a:spLocks noGrp="1"/>
          </p:cNvSpPr>
          <p:nvPr>
            <p:ph type="ctrTitle"/>
          </p:nvPr>
        </p:nvSpPr>
        <p:spPr>
          <a:xfrm>
            <a:off x="1984248" y="1920240"/>
            <a:ext cx="8229600" cy="3017520"/>
          </a:xfrm>
        </p:spPr>
        <p:txBody>
          <a:bodyPr anchor="ctr"/>
          <a:lstStyle>
            <a:lvl1pPr algn="ctr">
              <a:defRPr sz="5400"/>
            </a:lvl1pPr>
          </a:lstStyle>
          <a:p>
            <a:r>
              <a:rPr lang="en-US"/>
              <a:t>Click to edit Master title style</a:t>
            </a:r>
            <a:endParaRPr lang="en-US" dirty="0"/>
          </a:p>
        </p:txBody>
      </p:sp>
    </p:spTree>
    <p:extLst>
      <p:ext uri="{BB962C8B-B14F-4D97-AF65-F5344CB8AC3E}">
        <p14:creationId xmlns:p14="http://schemas.microsoft.com/office/powerpoint/2010/main" val="241548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BCF04C-49F6-66E8-41A0-B3C371944EA1}"/>
              </a:ext>
            </a:extLst>
          </p:cNvPr>
          <p:cNvSpPr/>
          <p:nvPr userDrawn="1"/>
        </p:nvSpPr>
        <p:spPr>
          <a:xfrm>
            <a:off x="6705600" y="0"/>
            <a:ext cx="5486400" cy="685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3931920"/>
            <a:ext cx="5029200" cy="1828800"/>
          </a:xfrm>
        </p:spPr>
        <p:txBody>
          <a:bodyPr anchor="b" anchorCtr="0"/>
          <a:lstStyle>
            <a:lvl1pPr>
              <a:defRPr sz="3200"/>
            </a:lvl1pPr>
          </a:lstStyle>
          <a:p>
            <a:r>
              <a:rPr lang="en-US"/>
              <a:t>Click to edit Master title style</a:t>
            </a:r>
            <a:endParaRPr lang="en-US" dirty="0"/>
          </a:p>
        </p:txBody>
      </p:sp>
      <p:sp>
        <p:nvSpPr>
          <p:cNvPr id="9" name="Picture Placeholder 7">
            <a:extLst>
              <a:ext uri="{FF2B5EF4-FFF2-40B4-BE49-F238E27FC236}">
                <a16:creationId xmlns:a16="http://schemas.microsoft.com/office/drawing/2014/main" id="{DDE351D0-FB9C-3473-AF28-52927741728E}"/>
              </a:ext>
            </a:extLst>
          </p:cNvPr>
          <p:cNvSpPr>
            <a:spLocks noGrp="1"/>
          </p:cNvSpPr>
          <p:nvPr>
            <p:ph type="pic" sz="quarter" idx="14"/>
          </p:nvPr>
        </p:nvSpPr>
        <p:spPr>
          <a:xfrm>
            <a:off x="1280160" y="548640"/>
            <a:ext cx="3017520" cy="301752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7205472" y="731520"/>
            <a:ext cx="4306824" cy="5394960"/>
          </a:xfrm>
        </p:spPr>
        <p:txBody>
          <a:bodyPr anchor="b">
            <a:normAutofit/>
          </a:bodyPr>
          <a:lstStyle>
            <a:lvl1pPr marL="457200">
              <a:spcBef>
                <a:spcPts val="1400"/>
              </a:spcBef>
              <a:buClr>
                <a:schemeClr val="tx1"/>
              </a:buClr>
              <a:buSzPct val="80000"/>
              <a:defRPr cap="all" baseline="0"/>
            </a:lvl1pPr>
            <a:lvl2pPr marL="914400">
              <a:buClr>
                <a:schemeClr val="tx1"/>
              </a:buClr>
              <a:buSzPct val="80000"/>
              <a:defRPr/>
            </a:lvl2pPr>
            <a:lvl3pPr marL="1371600">
              <a:buClr>
                <a:schemeClr val="tx1"/>
              </a:buClr>
              <a:buSzPct val="80000"/>
              <a:defRPr/>
            </a:lvl3pPr>
            <a:lvl4pPr marL="1828800">
              <a:buClr>
                <a:schemeClr val="tx1"/>
              </a:buClr>
              <a:buSzPct val="80000"/>
              <a:defRPr/>
            </a:lvl4pPr>
            <a:lvl5pPr marL="2286000">
              <a:buClr>
                <a:schemeClr val="tx1"/>
              </a:buClr>
              <a:buSzPct val="8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10" name="Straight Connector 9">
            <a:extLst>
              <a:ext uri="{FF2B5EF4-FFF2-40B4-BE49-F238E27FC236}">
                <a16:creationId xmlns:a16="http://schemas.microsoft.com/office/drawing/2014/main" id="{C1171EC5-29BE-C106-1E9B-0CBDB598A131}"/>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21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ligh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10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5029200" cy="18288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6784848" y="1097280"/>
            <a:ext cx="4572000" cy="182880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1280160" y="3172968"/>
            <a:ext cx="10076688" cy="310896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77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4" r:id="rId3"/>
    <p:sldLayoutId id="2147483675" r:id="rId4"/>
    <p:sldLayoutId id="2147483664" r:id="rId5"/>
    <p:sldLayoutId id="2147483676" r:id="rId6"/>
    <p:sldLayoutId id="2147483677" r:id="rId7"/>
    <p:sldLayoutId id="2147483681" r:id="rId8"/>
    <p:sldLayoutId id="2147483682" r:id="rId9"/>
    <p:sldLayoutId id="2147483683" r:id="rId10"/>
    <p:sldLayoutId id="2147483680" r:id="rId11"/>
    <p:sldLayoutId id="2147483684" r:id="rId12"/>
    <p:sldLayoutId id="2147483673" r:id="rId13"/>
  </p:sldLayoutIdLst>
  <p:hf sldNum="0" hdr="0" ft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457200" algn="l" defTabSz="914400" rtl="0" eaLnBrk="1" latinLnBrk="0" hangingPunct="1">
        <a:lnSpc>
          <a:spcPct val="100000"/>
        </a:lnSpc>
        <a:spcBef>
          <a:spcPts val="1000"/>
        </a:spcBef>
        <a:buClr>
          <a:schemeClr val="accent1"/>
        </a:buClr>
        <a:buFont typeface="Courier New" panose="02070309020205020404" pitchFamily="49" charset="0"/>
        <a:buChar char="o"/>
        <a:defRPr sz="2400" b="0" i="0" kern="1200" cap="none" baseline="0">
          <a:solidFill>
            <a:schemeClr val="tx1"/>
          </a:solidFill>
          <a:latin typeface="+mn-lt"/>
          <a:ea typeface="+mn-ea"/>
          <a:cs typeface="+mn-cs"/>
        </a:defRPr>
      </a:lvl1pPr>
      <a:lvl2pPr marL="685800" indent="-457200" algn="l" defTabSz="914400" rtl="0" eaLnBrk="1" latinLnBrk="0" hangingPunct="1">
        <a:lnSpc>
          <a:spcPct val="100000"/>
        </a:lnSpc>
        <a:spcBef>
          <a:spcPts val="500"/>
        </a:spcBef>
        <a:buClr>
          <a:schemeClr val="accent1"/>
        </a:buClr>
        <a:buFont typeface="Courier New" panose="02070309020205020404" pitchFamily="49" charset="0"/>
        <a:buChar char="o"/>
        <a:defRPr sz="2000" b="0" i="0" kern="1200" baseline="0">
          <a:solidFill>
            <a:schemeClr val="tx1"/>
          </a:solidFill>
          <a:latin typeface="+mn-lt"/>
          <a:ea typeface="+mn-ea"/>
          <a:cs typeface="+mn-cs"/>
        </a:defRPr>
      </a:lvl2pPr>
      <a:lvl3pPr marL="1143000" indent="-457200" algn="l" defTabSz="914400" rtl="0" eaLnBrk="1" latinLnBrk="0" hangingPunct="1">
        <a:lnSpc>
          <a:spcPct val="100000"/>
        </a:lnSpc>
        <a:spcBef>
          <a:spcPts val="500"/>
        </a:spcBef>
        <a:buClr>
          <a:schemeClr val="accent1"/>
        </a:buClr>
        <a:buFont typeface="Courier New" panose="02070309020205020404" pitchFamily="49" charset="0"/>
        <a:buChar char="o"/>
        <a:defRPr sz="1800" b="0" i="0" kern="1200" baseline="0">
          <a:solidFill>
            <a:schemeClr val="tx1"/>
          </a:solidFill>
          <a:latin typeface="+mn-lt"/>
          <a:ea typeface="+mn-ea"/>
          <a:cs typeface="+mn-cs"/>
        </a:defRPr>
      </a:lvl3pPr>
      <a:lvl4pPr marL="1600200" indent="-457200" algn="l" defTabSz="914400" rtl="0" eaLnBrk="1" latinLnBrk="0" hangingPunct="1">
        <a:lnSpc>
          <a:spcPct val="100000"/>
        </a:lnSpc>
        <a:spcBef>
          <a:spcPts val="500"/>
        </a:spcBef>
        <a:buClr>
          <a:schemeClr val="accent1"/>
        </a:buClr>
        <a:buFont typeface="Courier New" panose="02070309020205020404" pitchFamily="49" charset="0"/>
        <a:buChar char="o"/>
        <a:defRPr sz="1600" b="0" i="0" kern="1200" baseline="0">
          <a:solidFill>
            <a:schemeClr val="tx1"/>
          </a:solidFill>
          <a:latin typeface="+mn-lt"/>
          <a:ea typeface="+mn-ea"/>
          <a:cs typeface="+mn-cs"/>
        </a:defRPr>
      </a:lvl4pPr>
      <a:lvl5pPr marL="2057400" indent="-457200" algn="l" defTabSz="914400" rtl="0" eaLnBrk="1" latinLnBrk="0" hangingPunct="1">
        <a:lnSpc>
          <a:spcPct val="100000"/>
        </a:lnSpc>
        <a:spcBef>
          <a:spcPts val="500"/>
        </a:spcBef>
        <a:buClr>
          <a:schemeClr val="accent1"/>
        </a:buClr>
        <a:buFont typeface="Courier New" panose="02070309020205020404" pitchFamily="49" charset="0"/>
        <a:buChar char="o"/>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1417320"/>
            <a:ext cx="10515600" cy="4023360"/>
          </a:xfrm>
        </p:spPr>
        <p:txBody>
          <a:bodyPr/>
          <a:lstStyle/>
          <a:p>
            <a:r>
              <a:rPr lang="en-IN" sz="3200" b="1" i="0" dirty="0">
                <a:effectLst/>
              </a:rPr>
              <a:t>Introduction to Front-End Development (Module – 1)</a:t>
            </a:r>
            <a:endParaRPr lang="en-US" sz="3200" dirty="0"/>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524000" y="5746010"/>
            <a:ext cx="9144000" cy="356616"/>
          </a:xfrm>
        </p:spPr>
        <p:txBody>
          <a:bodyPr vert="horz" lIns="0" tIns="0" rIns="0" bIns="0" rtlCol="0" anchor="t">
            <a:noAutofit/>
          </a:bodyPr>
          <a:lstStyle/>
          <a:p>
            <a:pPr marL="342900" indent="-342900">
              <a:buFont typeface="Arial" panose="020B0604020202020204" pitchFamily="34" charset="0"/>
              <a:buChar char="•"/>
            </a:pPr>
            <a:r>
              <a:rPr lang="en-US" dirty="0"/>
              <a:t>Name – Shravan </a:t>
            </a:r>
            <a:r>
              <a:rPr lang="en-US" dirty="0" err="1"/>
              <a:t>vinod</a:t>
            </a:r>
            <a:r>
              <a:rPr lang="en-US" dirty="0"/>
              <a:t> Bhagat, Div – D/D2, Roll- 59</a:t>
            </a:r>
          </a:p>
          <a:p>
            <a:endParaRPr lang="en-US"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9FA-84F2-3624-49D6-32B9E0363C56}"/>
              </a:ext>
            </a:extLst>
          </p:cNvPr>
          <p:cNvSpPr>
            <a:spLocks noGrp="1"/>
          </p:cNvSpPr>
          <p:nvPr>
            <p:ph type="title"/>
          </p:nvPr>
        </p:nvSpPr>
        <p:spPr>
          <a:xfrm>
            <a:off x="838200" y="1951250"/>
            <a:ext cx="10515600" cy="2322576"/>
          </a:xfrm>
          <a:noFill/>
        </p:spPr>
        <p:txBody>
          <a:bodyPr bIns="0" anchor="ctr" anchorCtr="0"/>
          <a:lstStyle/>
          <a:p>
            <a:r>
              <a:rPr lang="en-US" dirty="0"/>
              <a:t>Thank you</a:t>
            </a:r>
          </a:p>
        </p:txBody>
      </p:sp>
    </p:spTree>
    <p:extLst>
      <p:ext uri="{BB962C8B-B14F-4D97-AF65-F5344CB8AC3E}">
        <p14:creationId xmlns:p14="http://schemas.microsoft.com/office/powerpoint/2010/main" val="487522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975360" y="750404"/>
            <a:ext cx="10241280" cy="1043609"/>
          </a:xfrm>
          <a:noFill/>
        </p:spPr>
        <p:txBody>
          <a:bodyPr anchor="b" anchorCtr="0"/>
          <a:lstStyle/>
          <a:p>
            <a:r>
              <a:rPr lang="en-US" sz="3200" b="1" dirty="0"/>
              <a:t>Web Developer Roles and Terminology</a:t>
            </a:r>
            <a:endParaRPr lang="en-US" sz="3200" dirty="0"/>
          </a:p>
        </p:txBody>
      </p:sp>
      <p:sp>
        <p:nvSpPr>
          <p:cNvPr id="4" name="Rectangle 1">
            <a:extLst>
              <a:ext uri="{FF2B5EF4-FFF2-40B4-BE49-F238E27FC236}">
                <a16:creationId xmlns:a16="http://schemas.microsoft.com/office/drawing/2014/main" id="{8985FD91-EB8D-E4F1-2D3A-564EFE54AE1B}"/>
              </a:ext>
            </a:extLst>
          </p:cNvPr>
          <p:cNvSpPr>
            <a:spLocks noGrp="1" noChangeArrowheads="1"/>
          </p:cNvSpPr>
          <p:nvPr>
            <p:ph type="subTitle" idx="1"/>
          </p:nvPr>
        </p:nvSpPr>
        <p:spPr bwMode="auto">
          <a:xfrm>
            <a:off x="975360" y="1912822"/>
            <a:ext cx="10494396"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Web Development Overview</a:t>
            </a: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Multiple roles exist in web development, just like in a restaurant kitchen.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Web developer jobs are high-paying and essential in the digital world.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Front-End Developer</a:t>
            </a: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Focuses on the visual and interactive aspects of a website.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Uses </a:t>
            </a:r>
            <a:r>
              <a:rPr kumimoji="0" lang="en-US" altLang="en-US" sz="2000" b="1" i="0" u="none" strike="noStrike" cap="none" normalizeH="0" baseline="0" dirty="0">
                <a:ln>
                  <a:noFill/>
                </a:ln>
                <a:solidFill>
                  <a:schemeClr val="tx1"/>
                </a:solidFill>
                <a:effectLst/>
                <a:latin typeface="Arial" panose="020B0604020202020204" pitchFamily="34" charset="0"/>
              </a:rPr>
              <a:t>HTML, CSS, JavaScript</a:t>
            </a:r>
            <a:r>
              <a:rPr kumimoji="0" lang="en-US" altLang="en-US" sz="2000" b="0" i="0" u="none" strike="noStrike" cap="none" normalizeH="0" baseline="0" dirty="0">
                <a:ln>
                  <a:noFill/>
                </a:ln>
                <a:solidFill>
                  <a:schemeClr val="tx1"/>
                </a:solidFill>
                <a:effectLst/>
                <a:latin typeface="Arial" panose="020B0604020202020204" pitchFamily="34" charset="0"/>
              </a:rPr>
              <a:t>, and frameworks like </a:t>
            </a:r>
            <a:r>
              <a:rPr kumimoji="0" lang="en-US" altLang="en-US" sz="2000" b="1" i="0" u="none" strike="noStrike" cap="none" normalizeH="0" baseline="0" dirty="0">
                <a:ln>
                  <a:noFill/>
                </a:ln>
                <a:solidFill>
                  <a:schemeClr val="tx1"/>
                </a:solidFill>
                <a:effectLst/>
                <a:latin typeface="Arial" panose="020B0604020202020204" pitchFamily="34" charset="0"/>
              </a:rPr>
              <a:t>React</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Entry-level jobs require </a:t>
            </a:r>
            <a:r>
              <a:rPr kumimoji="0" lang="en-US" altLang="en-US" sz="2000" b="1" i="0" u="none" strike="noStrike" cap="none" normalizeH="0" baseline="0" dirty="0">
                <a:ln>
                  <a:noFill/>
                </a:ln>
                <a:solidFill>
                  <a:schemeClr val="tx1"/>
                </a:solidFill>
                <a:effectLst/>
                <a:latin typeface="Arial" panose="020B0604020202020204" pitchFamily="34" charset="0"/>
              </a:rPr>
              <a:t>basic skills and a portfolio</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Back-End Developer</a:t>
            </a: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Works on </a:t>
            </a:r>
            <a:r>
              <a:rPr kumimoji="0" lang="en-US" altLang="en-US" sz="2000" b="1" i="0" u="none" strike="noStrike" cap="none" normalizeH="0" baseline="0" dirty="0">
                <a:ln>
                  <a:noFill/>
                </a:ln>
                <a:solidFill>
                  <a:schemeClr val="tx1"/>
                </a:solidFill>
                <a:effectLst/>
                <a:latin typeface="Arial" panose="020B0604020202020204" pitchFamily="34" charset="0"/>
              </a:rPr>
              <a:t>server, database, and web architecture</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Handles tasks like </a:t>
            </a:r>
            <a:r>
              <a:rPr kumimoji="0" lang="en-US" altLang="en-US" sz="2000" b="1" i="0" u="none" strike="noStrike" cap="none" normalizeH="0" baseline="0" dirty="0">
                <a:ln>
                  <a:noFill/>
                </a:ln>
                <a:solidFill>
                  <a:schemeClr val="tx1"/>
                </a:solidFill>
                <a:effectLst/>
                <a:latin typeface="Arial" panose="020B0604020202020204" pitchFamily="34" charset="0"/>
              </a:rPr>
              <a:t>user logins and payment processing</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Requires knowledge of </a:t>
            </a:r>
            <a:r>
              <a:rPr kumimoji="0" lang="en-US" altLang="en-US" sz="2000" b="1" i="0" u="none" strike="noStrike" cap="none" normalizeH="0" baseline="0" dirty="0">
                <a:ln>
                  <a:noFill/>
                </a:ln>
                <a:solidFill>
                  <a:schemeClr val="tx1"/>
                </a:solidFill>
                <a:effectLst/>
                <a:latin typeface="Arial" panose="020B0604020202020204" pitchFamily="34" charset="0"/>
              </a:rPr>
              <a:t>backend languages, databases, and APIs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Full-Stack Developer</a:t>
            </a: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Skilled in both </a:t>
            </a:r>
            <a:r>
              <a:rPr kumimoji="0" lang="en-US" altLang="en-US" sz="2000" b="1" i="0" u="none" strike="noStrike" cap="none" normalizeH="0" baseline="0" dirty="0">
                <a:ln>
                  <a:noFill/>
                </a:ln>
                <a:solidFill>
                  <a:schemeClr val="tx1"/>
                </a:solidFill>
                <a:effectLst/>
                <a:latin typeface="Arial" panose="020B0604020202020204" pitchFamily="34" charset="0"/>
              </a:rPr>
              <a:t>front-end and back-end</a:t>
            </a:r>
            <a:r>
              <a:rPr kumimoji="0" lang="en-US" altLang="en-US" sz="2000" b="0" i="0" u="none" strike="noStrike" cap="none" normalizeH="0" baseline="0" dirty="0">
                <a:ln>
                  <a:noFill/>
                </a:ln>
                <a:solidFill>
                  <a:schemeClr val="tx1"/>
                </a:solidFill>
                <a:effectLst/>
                <a:latin typeface="Arial" panose="020B0604020202020204" pitchFamily="34" charset="0"/>
              </a:rPr>
              <a:t> technologies.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Manages </a:t>
            </a:r>
            <a:r>
              <a:rPr kumimoji="0" lang="en-US" altLang="en-US" sz="2000" b="1" i="0" u="none" strike="noStrike" cap="none" normalizeH="0" baseline="0" dirty="0">
                <a:ln>
                  <a:noFill/>
                </a:ln>
                <a:solidFill>
                  <a:schemeClr val="tx1"/>
                </a:solidFill>
                <a:effectLst/>
                <a:latin typeface="Arial" panose="020B0604020202020204" pitchFamily="34" charset="0"/>
              </a:rPr>
              <a:t>design, development, and maintenance</a:t>
            </a:r>
            <a:r>
              <a:rPr kumimoji="0" lang="en-US" altLang="en-US" sz="2000" b="0" i="0" u="none" strike="noStrike" cap="none" normalizeH="0" baseline="0" dirty="0">
                <a:ln>
                  <a:noFill/>
                </a:ln>
                <a:solidFill>
                  <a:schemeClr val="tx1"/>
                </a:solidFill>
                <a:effectLst/>
                <a:latin typeface="Arial" panose="020B0604020202020204" pitchFamily="34" charset="0"/>
              </a:rPr>
              <a:t> of websites.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5195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4855464" y="1097279"/>
            <a:ext cx="6702552" cy="5532121"/>
          </a:xfrm>
          <a:noFill/>
        </p:spPr>
        <p:txBody>
          <a:bodyPr/>
          <a:lstStyle/>
          <a:p>
            <a:pPr marL="0" marR="0" lvl="0" indent="0" defTabSz="914400" rtl="0" eaLnBrk="0" fontAlgn="base" latinLnBrk="0" hangingPunct="0">
              <a:lnSpc>
                <a:spcPct val="100000"/>
              </a:lnSpc>
              <a:spcBef>
                <a:spcPct val="0"/>
              </a:spcBef>
              <a:spcAft>
                <a:spcPct val="0"/>
              </a:spcAft>
              <a:tabLst/>
            </a:pPr>
            <a:r>
              <a:rPr kumimoji="0" lang="en-US" altLang="en-US" sz="1600" b="1" i="0" u="none" strike="noStrike" cap="none" normalizeH="0" baseline="0" dirty="0">
                <a:ln>
                  <a:noFill/>
                </a:ln>
                <a:solidFill>
                  <a:schemeClr val="tx1"/>
                </a:solidFill>
                <a:effectLst/>
                <a:latin typeface="Arial" panose="020B0604020202020204" pitchFamily="34" charset="0"/>
              </a:rPr>
              <a:t>Front-End Development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Front-end developers create the visual and interactive parts of websites using HTML, CSS, and JavaScript. They focus on user experience and use tools like React for dynamic interfaces. Entry-level roles are accessible with basic skills and a portfolio.</a:t>
            </a:r>
            <a:br>
              <a:rPr kumimoji="0" lang="en-US" altLang="en-US" sz="1600" b="0" i="0" u="none" strike="noStrike" cap="none" normalizeH="0" baseline="0" dirty="0">
                <a:ln>
                  <a:noFill/>
                </a:ln>
                <a:solidFill>
                  <a:schemeClr val="tx1"/>
                </a:solidFill>
                <a:effectLst/>
                <a:latin typeface="Arial" panose="020B0604020202020204" pitchFamily="34" charset="0"/>
              </a:rPr>
            </a:b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rPr>
              <a:t>Back-End Development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Back-end developers handle server-side tasks, databases, and web architecture, ensuring smooth functionality. This role requires knowledge of programming languages, APIs, and servers, and often offers higher salaries due to its complexity.</a:t>
            </a:r>
            <a:br>
              <a:rPr kumimoji="0" lang="en-US" altLang="en-US" sz="1600" b="0" i="0" u="none" strike="noStrike" cap="none" normalizeH="0" baseline="0" dirty="0">
                <a:ln>
                  <a:noFill/>
                </a:ln>
                <a:solidFill>
                  <a:schemeClr val="tx1"/>
                </a:solidFill>
                <a:effectLst/>
                <a:latin typeface="Arial" panose="020B0604020202020204" pitchFamily="34" charset="0"/>
              </a:rPr>
            </a:b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rPr>
              <a:t>Full-Stack Development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Full-stack developers work on both front-end and back-end, overseeing all stages of development. These roles require advanced skills, take time to achieve, and are among the best-paid in the IT industry.</a:t>
            </a:r>
            <a:endParaRPr lang="en-US" sz="1600" dirty="0"/>
          </a:p>
        </p:txBody>
      </p:sp>
      <p:pic>
        <p:nvPicPr>
          <p:cNvPr id="11" name="Picture Placeholder 10" descr="A logo of a computer&#10;&#10;Description automatically generated">
            <a:extLst>
              <a:ext uri="{FF2B5EF4-FFF2-40B4-BE49-F238E27FC236}">
                <a16:creationId xmlns:a16="http://schemas.microsoft.com/office/drawing/2014/main" id="{2BB3674F-103E-17A1-0C76-C40CA6614E67}"/>
              </a:ext>
            </a:extLst>
          </p:cNvPr>
          <p:cNvPicPr>
            <a:picLocks noGrp="1" noChangeAspect="1"/>
          </p:cNvPicPr>
          <p:nvPr>
            <p:ph type="pic" sz="quarter" idx="13"/>
          </p:nvPr>
        </p:nvPicPr>
        <p:blipFill>
          <a:blip r:embed="rId2"/>
          <a:srcRect/>
          <a:stretch>
            <a:fillRect/>
          </a:stretch>
        </p:blipFill>
        <p:spPr/>
      </p:pic>
    </p:spTree>
    <p:extLst>
      <p:ext uri="{BB962C8B-B14F-4D97-AF65-F5344CB8AC3E}">
        <p14:creationId xmlns:p14="http://schemas.microsoft.com/office/powerpoint/2010/main" val="366667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36227-591B-D479-22FA-2F0B224C16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4A42F8-23F4-1CBB-5198-42D7DE1E43EB}"/>
              </a:ext>
            </a:extLst>
          </p:cNvPr>
          <p:cNvSpPr>
            <a:spLocks noGrp="1"/>
          </p:cNvSpPr>
          <p:nvPr>
            <p:ph type="title"/>
          </p:nvPr>
        </p:nvSpPr>
        <p:spPr>
          <a:xfrm>
            <a:off x="1280160" y="1097280"/>
            <a:ext cx="9821955" cy="914400"/>
          </a:xfrm>
        </p:spPr>
        <p:txBody>
          <a:bodyPr anchor="t">
            <a:normAutofit/>
          </a:bodyPr>
          <a:lstStyle/>
          <a:p>
            <a:r>
              <a:rPr kumimoji="0" lang="en-US" altLang="en-US" b="1" i="0" u="none" strike="noStrike" cap="none" normalizeH="0" baseline="0">
                <a:ln>
                  <a:noFill/>
                </a:ln>
                <a:effectLst/>
              </a:rPr>
              <a:t>How the Internet Works? What is a Web Server and How Does It Work?</a:t>
            </a:r>
            <a:endParaRPr lang="en-US"/>
          </a:p>
        </p:txBody>
      </p:sp>
      <p:sp>
        <p:nvSpPr>
          <p:cNvPr id="3" name="Rectangle 1">
            <a:extLst>
              <a:ext uri="{FF2B5EF4-FFF2-40B4-BE49-F238E27FC236}">
                <a16:creationId xmlns:a16="http://schemas.microsoft.com/office/drawing/2014/main" id="{BE36F66A-3DF9-3ECB-DE18-8E72D7A7FB03}"/>
              </a:ext>
            </a:extLst>
          </p:cNvPr>
          <p:cNvSpPr>
            <a:spLocks noGrp="1" noChangeArrowheads="1"/>
          </p:cNvSpPr>
          <p:nvPr>
            <p:ph sz="half" idx="1"/>
          </p:nvPr>
        </p:nvSpPr>
        <p:spPr bwMode="auto">
          <a:xfrm>
            <a:off x="1053548" y="2377440"/>
            <a:ext cx="5042452" cy="356616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effectLst/>
              </a:rPr>
              <a:t>How the Internet Works</a:t>
            </a:r>
            <a:r>
              <a:rPr kumimoji="0" lang="en-US" altLang="en-US" sz="2000" b="0" i="0" u="none" strike="noStrike" cap="none" normalizeH="0" baseline="0" dirty="0">
                <a:ln>
                  <a:noFill/>
                </a:ln>
                <a:effectLst/>
              </a:rPr>
              <a:t> – A global network where devices communicate via wired or wireless connections, using switches and the </a:t>
            </a:r>
            <a:r>
              <a:rPr kumimoji="0" lang="en-US" altLang="en-US" sz="2000" b="1" i="0" u="none" strike="noStrike" cap="none" normalizeH="0" baseline="0" dirty="0">
                <a:ln>
                  <a:noFill/>
                </a:ln>
                <a:effectLst/>
              </a:rPr>
              <a:t>client-server model</a:t>
            </a:r>
            <a:r>
              <a:rPr kumimoji="0" lang="en-US" altLang="en-US" sz="2000" b="0" i="0" u="none" strike="noStrike" cap="none" normalizeH="0" baseline="0" dirty="0">
                <a:ln>
                  <a:noFill/>
                </a:ln>
                <a:effectLst/>
              </a:rPr>
              <a:t> to transfer data worldwide.</a:t>
            </a:r>
          </a:p>
          <a:p>
            <a:pPr marL="0" marR="0" lvl="0" indent="0" defTabSz="914400" rtl="0" eaLnBrk="0" fontAlgn="base" latinLnBrk="0" hangingPunct="0">
              <a:spcBef>
                <a:spcPct val="0"/>
              </a:spcBef>
              <a:spcAft>
                <a:spcPts val="600"/>
              </a:spcAft>
              <a:buClrTx/>
              <a:buSzTx/>
              <a:buNone/>
              <a:tabLst/>
            </a:pPr>
            <a:endParaRPr kumimoji="0" lang="en-US" altLang="en-US" sz="20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effectLst/>
              </a:rPr>
              <a:t>Web Server Functionality</a:t>
            </a:r>
            <a:r>
              <a:rPr kumimoji="0" lang="en-US" altLang="en-US" sz="2000" b="0" i="0" u="none" strike="noStrike" cap="none" normalizeH="0" baseline="0" dirty="0">
                <a:ln>
                  <a:noFill/>
                </a:ln>
                <a:effectLst/>
              </a:rPr>
              <a:t> – A computer in data centers that </a:t>
            </a:r>
            <a:r>
              <a:rPr kumimoji="0" lang="en-US" altLang="en-US" sz="2000" b="1" i="0" u="none" strike="noStrike" cap="none" normalizeH="0" baseline="0" dirty="0">
                <a:ln>
                  <a:noFill/>
                </a:ln>
                <a:effectLst/>
              </a:rPr>
              <a:t>stores, processes, and delivers services</a:t>
            </a:r>
            <a:r>
              <a:rPr kumimoji="0" lang="en-US" altLang="en-US" sz="2000" b="0" i="0" u="none" strike="noStrike" cap="none" normalizeH="0" baseline="0" dirty="0">
                <a:ln>
                  <a:noFill/>
                </a:ln>
                <a:effectLst/>
              </a:rPr>
              <a:t> (websites, emails) through a </a:t>
            </a:r>
            <a:r>
              <a:rPr kumimoji="0" lang="en-US" altLang="en-US" sz="2000" b="1" i="0" u="none" strike="noStrike" cap="none" normalizeH="0" baseline="0" dirty="0">
                <a:ln>
                  <a:noFill/>
                </a:ln>
                <a:effectLst/>
              </a:rPr>
              <a:t>request-response cycle</a:t>
            </a:r>
            <a:r>
              <a:rPr kumimoji="0" lang="en-US" altLang="en-US" sz="2000" b="0" i="0" u="none" strike="noStrike" cap="none" normalizeH="0" baseline="0" dirty="0">
                <a:ln>
                  <a:noFill/>
                </a:ln>
                <a:effectLst/>
              </a:rPr>
              <a:t> with clients.     </a:t>
            </a:r>
          </a:p>
          <a:p>
            <a:pPr marL="0" marR="0" lvl="0" indent="0" defTabSz="914400" rtl="0" eaLnBrk="0" fontAlgn="base" latinLnBrk="0" hangingPunct="0">
              <a:spcBef>
                <a:spcPct val="0"/>
              </a:spcBef>
              <a:spcAft>
                <a:spcPts val="600"/>
              </a:spcAft>
              <a:buClrTx/>
              <a:buSzTx/>
              <a:buFontTx/>
              <a:buChar char="•"/>
              <a:tabLst/>
            </a:pPr>
            <a:endParaRPr kumimoji="0" lang="en-US" altLang="en-US" b="0" i="0" u="none" strike="noStrike" cap="none" normalizeH="0" baseline="0" dirty="0">
              <a:ln>
                <a:noFill/>
              </a:ln>
              <a:effectLst/>
            </a:endParaRPr>
          </a:p>
        </p:txBody>
      </p:sp>
      <p:pic>
        <p:nvPicPr>
          <p:cNvPr id="13" name="Picture Placeholder 12" descr="A group of people standing around a globe&#10;&#10;Description automatically generated">
            <a:extLst>
              <a:ext uri="{FF2B5EF4-FFF2-40B4-BE49-F238E27FC236}">
                <a16:creationId xmlns:a16="http://schemas.microsoft.com/office/drawing/2014/main" id="{DAA3C02C-0B1C-4A5C-7AB2-7A6E47F1906B}"/>
              </a:ext>
            </a:extLst>
          </p:cNvPr>
          <p:cNvPicPr>
            <a:picLocks noGrp="1" noChangeAspect="1"/>
          </p:cNvPicPr>
          <p:nvPr>
            <p:ph sz="half" idx="2"/>
          </p:nvPr>
        </p:nvPicPr>
        <p:blipFill>
          <a:blip r:embed="rId2"/>
          <a:stretch>
            <a:fillRect/>
          </a:stretch>
        </p:blipFill>
        <p:spPr>
          <a:xfrm>
            <a:off x="6858000" y="2377440"/>
            <a:ext cx="3566160" cy="3566160"/>
          </a:xfrm>
          <a:noFill/>
        </p:spPr>
      </p:pic>
    </p:spTree>
    <p:extLst>
      <p:ext uri="{BB962C8B-B14F-4D97-AF65-F5344CB8AC3E}">
        <p14:creationId xmlns:p14="http://schemas.microsoft.com/office/powerpoint/2010/main" val="2154266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40889-D7B2-9D31-D8C2-EDAA91C30B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A64397-EBC1-04FC-9471-F5433C34FAFF}"/>
              </a:ext>
            </a:extLst>
          </p:cNvPr>
          <p:cNvSpPr>
            <a:spLocks noGrp="1"/>
          </p:cNvSpPr>
          <p:nvPr>
            <p:ph type="title"/>
          </p:nvPr>
        </p:nvSpPr>
        <p:spPr>
          <a:xfrm>
            <a:off x="1280160" y="1097280"/>
            <a:ext cx="9821955" cy="914400"/>
          </a:xfrm>
        </p:spPr>
        <p:txBody>
          <a:bodyPr anchor="t">
            <a:normAutofit/>
          </a:bodyPr>
          <a:lstStyle/>
          <a:p>
            <a:r>
              <a:rPr kumimoji="0" lang="en-US" altLang="en-US" b="1" i="0" u="none" strike="noStrike" cap="none" normalizeH="0" baseline="0" dirty="0">
                <a:ln>
                  <a:noFill/>
                </a:ln>
                <a:effectLst/>
              </a:rPr>
              <a:t>What are Websites and Webpages?</a:t>
            </a:r>
            <a:r>
              <a:rPr kumimoji="0" lang="en-US" altLang="en-US" b="0" i="0" u="none" strike="noStrike" cap="none" normalizeH="0" baseline="0" dirty="0">
                <a:ln>
                  <a:noFill/>
                </a:ln>
                <a:effectLst/>
              </a:rPr>
              <a:t> </a:t>
            </a:r>
            <a:r>
              <a:rPr kumimoji="0" lang="en-US" altLang="en-US" b="1" i="0" u="none" strike="noStrike" cap="none" normalizeH="0" baseline="0" dirty="0">
                <a:ln>
                  <a:noFill/>
                </a:ln>
                <a:effectLst/>
              </a:rPr>
              <a:t>What is a Web Browser and How Does It Work?</a:t>
            </a:r>
            <a:r>
              <a:rPr kumimoji="0" lang="en-US" altLang="en-US" b="0" i="0" u="none" strike="noStrike" cap="none" normalizeH="0" baseline="0" dirty="0">
                <a:ln>
                  <a:noFill/>
                </a:ln>
                <a:effectLst/>
              </a:rPr>
              <a:t> </a:t>
            </a:r>
            <a:endParaRPr lang="en-US" dirty="0"/>
          </a:p>
        </p:txBody>
      </p:sp>
      <p:sp>
        <p:nvSpPr>
          <p:cNvPr id="3" name="Rectangle 1">
            <a:extLst>
              <a:ext uri="{FF2B5EF4-FFF2-40B4-BE49-F238E27FC236}">
                <a16:creationId xmlns:a16="http://schemas.microsoft.com/office/drawing/2014/main" id="{7FB3CA49-E1EF-5969-29A0-A82D0A74D534}"/>
              </a:ext>
            </a:extLst>
          </p:cNvPr>
          <p:cNvSpPr>
            <a:spLocks noGrp="1" noChangeArrowheads="1"/>
          </p:cNvSpPr>
          <p:nvPr>
            <p:ph sz="half" idx="1"/>
          </p:nvPr>
        </p:nvSpPr>
        <p:spPr bwMode="auto">
          <a:xfrm>
            <a:off x="1280160" y="2377440"/>
            <a:ext cx="4663440" cy="356616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a:ln>
                  <a:noFill/>
                </a:ln>
                <a:effectLst/>
              </a:rPr>
              <a:t>A webpage is a document displayed in a browser, while a website is a collection of linked webpages. Websites use HTML (structure), CSS (style), and JavaScript (interaction) to create dynamic user experiences. Browsers render these components to display content.</a:t>
            </a:r>
          </a:p>
          <a:p>
            <a:pPr marL="0" marR="0" lvl="0" indent="0" defTabSz="914400" rtl="0" eaLnBrk="0" fontAlgn="base" latinLnBrk="0" hangingPunct="0">
              <a:spcBef>
                <a:spcPct val="0"/>
              </a:spcBef>
              <a:spcAft>
                <a:spcPts val="600"/>
              </a:spcAft>
              <a:buClrTx/>
              <a:buSzTx/>
              <a:buNone/>
              <a:tabLst/>
            </a:pPr>
            <a:endParaRPr kumimoji="0" lang="en-US" altLang="en-US"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a:ln>
                  <a:noFill/>
                </a:ln>
                <a:effectLst/>
              </a:rPr>
              <a:t>A web browser retrieves and displays content from servers using HTTP. It sends a URL-based request, receives a response, and renders the webpage for users. This process, called the request-response cycle, powers activities like searching or streaming.</a:t>
            </a:r>
          </a:p>
        </p:txBody>
      </p:sp>
      <p:pic>
        <p:nvPicPr>
          <p:cNvPr id="7" name="Content Placeholder 6" descr="A globe with icons around it&#10;&#10;Description automatically generated">
            <a:extLst>
              <a:ext uri="{FF2B5EF4-FFF2-40B4-BE49-F238E27FC236}">
                <a16:creationId xmlns:a16="http://schemas.microsoft.com/office/drawing/2014/main" id="{3E8AA10C-94BF-B47F-63DB-BB6F659C16B7}"/>
              </a:ext>
            </a:extLst>
          </p:cNvPr>
          <p:cNvPicPr>
            <a:picLocks noGrp="1" noChangeAspect="1"/>
          </p:cNvPicPr>
          <p:nvPr>
            <p:ph sz="half" idx="2"/>
          </p:nvPr>
        </p:nvPicPr>
        <p:blipFill>
          <a:blip r:embed="rId2"/>
          <a:srcRect t="9645" r="3" b="13887"/>
          <a:stretch/>
        </p:blipFill>
        <p:spPr>
          <a:xfrm>
            <a:off x="6309360" y="2377440"/>
            <a:ext cx="4663440" cy="3566160"/>
          </a:xfrm>
          <a:noFill/>
        </p:spPr>
      </p:pic>
    </p:spTree>
    <p:extLst>
      <p:ext uri="{BB962C8B-B14F-4D97-AF65-F5344CB8AC3E}">
        <p14:creationId xmlns:p14="http://schemas.microsoft.com/office/powerpoint/2010/main" val="424176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1280160" y="3931920"/>
            <a:ext cx="5029200" cy="1828800"/>
          </a:xfrm>
          <a:noFill/>
        </p:spPr>
        <p:txBody>
          <a:bodyPr/>
          <a:lstStyle/>
          <a:p>
            <a:r>
              <a:rPr kumimoji="0" lang="en-US" altLang="en-US" sz="4000" b="0" i="0" u="none" strike="noStrike" cap="none" normalizeH="0" baseline="0" dirty="0">
                <a:ln>
                  <a:noFill/>
                </a:ln>
                <a:solidFill>
                  <a:schemeClr val="tx1"/>
                </a:solidFill>
                <a:effectLst/>
                <a:latin typeface="Arial" panose="020B0604020202020204" pitchFamily="34" charset="0"/>
              </a:rPr>
              <a:t>Web </a:t>
            </a:r>
            <a:br>
              <a:rPr kumimoji="0" lang="en-US" altLang="en-US" sz="4000" b="0" i="0" u="none" strike="noStrike" cap="none" normalizeH="0" baseline="0" dirty="0">
                <a:ln>
                  <a:noFill/>
                </a:ln>
                <a:solidFill>
                  <a:schemeClr val="tx1"/>
                </a:solidFill>
                <a:effectLst/>
                <a:latin typeface="Arial" panose="020B0604020202020204" pitchFamily="34" charset="0"/>
              </a:rPr>
            </a:br>
            <a:r>
              <a:rPr kumimoji="0" lang="en-US" altLang="en-US" sz="4000" b="0" i="0" u="none" strike="noStrike" cap="none" normalizeH="0" baseline="0" dirty="0">
                <a:ln>
                  <a:noFill/>
                </a:ln>
                <a:solidFill>
                  <a:schemeClr val="tx1"/>
                </a:solidFill>
                <a:effectLst/>
                <a:latin typeface="Arial" panose="020B0604020202020204" pitchFamily="34" charset="0"/>
              </a:rPr>
              <a:t>hosting</a:t>
            </a:r>
            <a:endParaRPr lang="en-US" sz="4000" dirty="0"/>
          </a:p>
        </p:txBody>
      </p:sp>
      <p:sp>
        <p:nvSpPr>
          <p:cNvPr id="4" name="Rectangle 1">
            <a:extLst>
              <a:ext uri="{FF2B5EF4-FFF2-40B4-BE49-F238E27FC236}">
                <a16:creationId xmlns:a16="http://schemas.microsoft.com/office/drawing/2014/main" id="{54CC01EA-B328-1FD8-A862-AA9E1F1108DB}"/>
              </a:ext>
            </a:extLst>
          </p:cNvPr>
          <p:cNvSpPr>
            <a:spLocks noGrp="1" noChangeArrowheads="1"/>
          </p:cNvSpPr>
          <p:nvPr>
            <p:ph sz="half" idx="1"/>
          </p:nvPr>
        </p:nvSpPr>
        <p:spPr bwMode="auto">
          <a:xfrm>
            <a:off x="6848061" y="477586"/>
            <a:ext cx="5130579"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Definition</a:t>
            </a:r>
            <a:r>
              <a:rPr kumimoji="0" lang="en-US" altLang="en-US" sz="1800" b="0" i="0" u="none" strike="noStrike" cap="none" normalizeH="0" baseline="0" dirty="0">
                <a:ln>
                  <a:noFill/>
                </a:ln>
                <a:solidFill>
                  <a:schemeClr val="tx1"/>
                </a:solidFill>
                <a:effectLst/>
                <a:latin typeface="Arial" panose="020B0604020202020204" pitchFamily="34" charset="0"/>
              </a:rPr>
              <a:t> – Web hosting is a service that allows websites to be stored and accessed on the internet through specialized servers.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Types of Hosting</a:t>
            </a:r>
            <a:r>
              <a:rPr kumimoji="0" lang="en-US" altLang="en-US" sz="1800" b="0" i="0" u="none" strike="noStrike" cap="none" normalizeH="0" baseline="0" dirty="0">
                <a:ln>
                  <a:noFill/>
                </a:ln>
                <a:solidFill>
                  <a:schemeClr val="tx1"/>
                </a:solidFill>
                <a:effectLst/>
                <a:latin typeface="Arial" panose="020B0604020202020204" pitchFamily="34" charset="0"/>
              </a:rPr>
              <a:t> – Includes </a:t>
            </a:r>
            <a:r>
              <a:rPr kumimoji="0" lang="en-US" altLang="en-US" sz="1800" b="1" i="0" u="none" strike="noStrike" cap="none" normalizeH="0" baseline="0" dirty="0">
                <a:ln>
                  <a:noFill/>
                </a:ln>
                <a:solidFill>
                  <a:schemeClr val="tx1"/>
                </a:solidFill>
                <a:effectLst/>
                <a:latin typeface="Arial" panose="020B0604020202020204" pitchFamily="34" charset="0"/>
              </a:rPr>
              <a:t>Shared, VPS, Dedicated, and Cloud hosting</a:t>
            </a:r>
            <a:r>
              <a:rPr kumimoji="0" lang="en-US" altLang="en-US" sz="1800" b="0" i="0" u="none" strike="noStrike" cap="none" normalizeH="0" baseline="0" dirty="0">
                <a:ln>
                  <a:noFill/>
                </a:ln>
                <a:solidFill>
                  <a:schemeClr val="tx1"/>
                </a:solidFill>
                <a:effectLst/>
                <a:latin typeface="Arial" panose="020B0604020202020204" pitchFamily="34" charset="0"/>
              </a:rPr>
              <a:t>, each offering different levels of performance and control.</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cap="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Domain &amp; Hosting</a:t>
            </a:r>
            <a:r>
              <a:rPr kumimoji="0" lang="en-US" altLang="en-US" sz="1800" b="0" i="0" u="none" strike="noStrike" cap="none" normalizeH="0" baseline="0" dirty="0">
                <a:ln>
                  <a:noFill/>
                </a:ln>
                <a:solidFill>
                  <a:schemeClr val="tx1"/>
                </a:solidFill>
                <a:effectLst/>
                <a:latin typeface="Arial" panose="020B0604020202020204" pitchFamily="34" charset="0"/>
              </a:rPr>
              <a:t> – A </a:t>
            </a:r>
            <a:r>
              <a:rPr kumimoji="0" lang="en-US" altLang="en-US" sz="1800" b="1" i="0" u="none" strike="noStrike" cap="none" normalizeH="0" baseline="0" dirty="0">
                <a:ln>
                  <a:noFill/>
                </a:ln>
                <a:solidFill>
                  <a:schemeClr val="tx1"/>
                </a:solidFill>
                <a:effectLst/>
                <a:latin typeface="Arial" panose="020B0604020202020204" pitchFamily="34" charset="0"/>
              </a:rPr>
              <a:t>domain name</a:t>
            </a:r>
            <a:r>
              <a:rPr kumimoji="0" lang="en-US" altLang="en-US" sz="1800" b="0" i="0" u="none" strike="noStrike" cap="none" normalizeH="0" baseline="0" dirty="0">
                <a:ln>
                  <a:noFill/>
                </a:ln>
                <a:solidFill>
                  <a:schemeClr val="tx1"/>
                </a:solidFill>
                <a:effectLst/>
                <a:latin typeface="Arial" panose="020B0604020202020204" pitchFamily="34" charset="0"/>
              </a:rPr>
              <a:t> is the website's address, while hosting provides the storage and infrastructure for website files.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Server Functionality</a:t>
            </a:r>
            <a:r>
              <a:rPr kumimoji="0" lang="en-US" altLang="en-US" sz="1800" b="0" i="0" u="none" strike="noStrike" cap="none" normalizeH="0" baseline="0" dirty="0">
                <a:ln>
                  <a:noFill/>
                </a:ln>
                <a:solidFill>
                  <a:schemeClr val="tx1"/>
                </a:solidFill>
                <a:effectLst/>
                <a:latin typeface="Arial" panose="020B0604020202020204" pitchFamily="34" charset="0"/>
              </a:rPr>
              <a:t> – Web hosting servers </a:t>
            </a:r>
            <a:r>
              <a:rPr kumimoji="0" lang="en-US" altLang="en-US" sz="1800" b="1" i="0" u="none" strike="noStrike" cap="none" normalizeH="0" baseline="0" dirty="0">
                <a:ln>
                  <a:noFill/>
                </a:ln>
                <a:solidFill>
                  <a:schemeClr val="tx1"/>
                </a:solidFill>
                <a:effectLst/>
                <a:latin typeface="Arial" panose="020B0604020202020204" pitchFamily="34" charset="0"/>
              </a:rPr>
              <a:t>store, manage, and deliver website content</a:t>
            </a:r>
            <a:r>
              <a:rPr kumimoji="0" lang="en-US" altLang="en-US" sz="1800" b="0" i="0" u="none" strike="noStrike" cap="none" normalizeH="0" baseline="0" dirty="0">
                <a:ln>
                  <a:noFill/>
                </a:ln>
                <a:solidFill>
                  <a:schemeClr val="tx1"/>
                </a:solidFill>
                <a:effectLst/>
                <a:latin typeface="Arial" panose="020B0604020202020204" pitchFamily="34" charset="0"/>
              </a:rPr>
              <a:t> to users when they enter the domain in a browser.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Hosting Providers</a:t>
            </a:r>
            <a:r>
              <a:rPr kumimoji="0" lang="en-US" altLang="en-US" sz="1800" b="0" i="0" u="none" strike="noStrike" cap="none" normalizeH="0" baseline="0" dirty="0">
                <a:ln>
                  <a:noFill/>
                </a:ln>
                <a:solidFill>
                  <a:schemeClr val="tx1"/>
                </a:solidFill>
                <a:effectLst/>
                <a:latin typeface="Arial" panose="020B0604020202020204" pitchFamily="34" charset="0"/>
              </a:rPr>
              <a:t> – Companies like </a:t>
            </a:r>
            <a:r>
              <a:rPr kumimoji="0" lang="en-US" altLang="en-US" sz="1800" b="1" i="0" u="none" strike="noStrike" cap="none" normalizeH="0" baseline="0" dirty="0">
                <a:ln>
                  <a:noFill/>
                </a:ln>
                <a:solidFill>
                  <a:schemeClr val="tx1"/>
                </a:solidFill>
                <a:effectLst/>
                <a:latin typeface="Arial" panose="020B0604020202020204" pitchFamily="34" charset="0"/>
              </a:rPr>
              <a:t>GoDaddy, Bluehost, and AWS</a:t>
            </a:r>
            <a:r>
              <a:rPr kumimoji="0" lang="en-US" altLang="en-US" sz="1800" b="0" i="0" u="none" strike="noStrike" cap="none" normalizeH="0" baseline="0" dirty="0">
                <a:ln>
                  <a:noFill/>
                </a:ln>
                <a:solidFill>
                  <a:schemeClr val="tx1"/>
                </a:solidFill>
                <a:effectLst/>
                <a:latin typeface="Arial" panose="020B0604020202020204" pitchFamily="34" charset="0"/>
              </a:rPr>
              <a:t> offer hosting services with features like security, backups, and scalability.</a:t>
            </a:r>
          </a:p>
        </p:txBody>
      </p:sp>
      <p:pic>
        <p:nvPicPr>
          <p:cNvPr id="9" name="Picture Placeholder 8" descr="A blue circle with a white globe in it&#10;&#10;Description automatically generated">
            <a:extLst>
              <a:ext uri="{FF2B5EF4-FFF2-40B4-BE49-F238E27FC236}">
                <a16:creationId xmlns:a16="http://schemas.microsoft.com/office/drawing/2014/main" id="{0DCA9747-EA3C-2DC3-B97F-C9FE7BCE3A4D}"/>
              </a:ext>
            </a:extLst>
          </p:cNvPr>
          <p:cNvPicPr>
            <a:picLocks noGrp="1" noChangeAspect="1"/>
          </p:cNvPicPr>
          <p:nvPr>
            <p:ph type="pic" sz="quarter" idx="14"/>
          </p:nvPr>
        </p:nvPicPr>
        <p:blipFill>
          <a:blip r:embed="rId2">
            <a:alphaModFix amt="70000"/>
          </a:blip>
          <a:srcRect t="165" b="165"/>
          <a:stretch>
            <a:fillRect/>
          </a:stretch>
        </p:blipFill>
        <p:spPr/>
      </p:pic>
    </p:spTree>
    <p:extLst>
      <p:ext uri="{BB962C8B-B14F-4D97-AF65-F5344CB8AC3E}">
        <p14:creationId xmlns:p14="http://schemas.microsoft.com/office/powerpoint/2010/main" val="273724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33D4C-28FE-ABF2-F6BF-7C623F66E8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8D909C-D8B7-D220-0689-5AC8E1904708}"/>
              </a:ext>
            </a:extLst>
          </p:cNvPr>
          <p:cNvSpPr>
            <a:spLocks noGrp="1"/>
          </p:cNvSpPr>
          <p:nvPr>
            <p:ph type="ctrTitle"/>
          </p:nvPr>
        </p:nvSpPr>
        <p:spPr>
          <a:xfrm>
            <a:off x="975359" y="491987"/>
            <a:ext cx="10241280" cy="1043609"/>
          </a:xfrm>
          <a:noFill/>
        </p:spPr>
        <p:txBody>
          <a:bodyPr anchor="b" anchorCtr="0"/>
          <a:lstStyle/>
          <a:p>
            <a:r>
              <a:rPr lang="en-IN" sz="3600" dirty="0"/>
              <a:t>Internet Protocols and HTTP</a:t>
            </a:r>
            <a:endParaRPr lang="en-US" sz="3600" dirty="0"/>
          </a:p>
        </p:txBody>
      </p:sp>
      <p:sp>
        <p:nvSpPr>
          <p:cNvPr id="3" name="Rectangle 1">
            <a:extLst>
              <a:ext uri="{FF2B5EF4-FFF2-40B4-BE49-F238E27FC236}">
                <a16:creationId xmlns:a16="http://schemas.microsoft.com/office/drawing/2014/main" id="{2C8FC7DF-89EE-7F12-1523-98C8C6849F27}"/>
              </a:ext>
            </a:extLst>
          </p:cNvPr>
          <p:cNvSpPr>
            <a:spLocks noGrp="1" noChangeArrowheads="1"/>
          </p:cNvSpPr>
          <p:nvPr>
            <p:ph type="subTitle" idx="1"/>
          </p:nvPr>
        </p:nvSpPr>
        <p:spPr bwMode="auto">
          <a:xfrm>
            <a:off x="873442" y="1680989"/>
            <a:ext cx="1044511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Internet Protocols (IP)</a:t>
            </a:r>
            <a:r>
              <a:rPr kumimoji="0" lang="en-US" altLang="en-US" sz="1800" b="0" i="0" u="none" strike="noStrike" cap="none" normalizeH="0" baseline="0" dirty="0">
                <a:ln>
                  <a:noFill/>
                </a:ln>
                <a:solidFill>
                  <a:schemeClr val="tx1"/>
                </a:solidFill>
                <a:effectLst/>
                <a:latin typeface="Arial" panose="020B0604020202020204" pitchFamily="34" charset="0"/>
              </a:rPr>
              <a:t> – Set of rules governing how data is sent and received over the internet, ensuring seamless communication between devices.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Types of Internet Protocols</a:t>
            </a:r>
            <a:r>
              <a:rPr kumimoji="0" lang="en-US" altLang="en-US" sz="1800" b="0" i="0" u="none" strike="noStrike" cap="none" normalizeH="0" baseline="0" dirty="0">
                <a:ln>
                  <a:noFill/>
                </a:ln>
                <a:solidFill>
                  <a:schemeClr val="tx1"/>
                </a:solidFill>
                <a:effectLst/>
                <a:latin typeface="Arial" panose="020B0604020202020204" pitchFamily="34" charset="0"/>
              </a:rPr>
              <a:t> – Includes </a:t>
            </a:r>
            <a:r>
              <a:rPr kumimoji="0" lang="en-US" altLang="en-US" sz="1800" b="1" i="0" u="none" strike="noStrike" cap="none" normalizeH="0" baseline="0" dirty="0">
                <a:ln>
                  <a:noFill/>
                </a:ln>
                <a:solidFill>
                  <a:schemeClr val="tx1"/>
                </a:solidFill>
                <a:effectLst/>
                <a:latin typeface="Arial" panose="020B0604020202020204" pitchFamily="34" charset="0"/>
              </a:rPr>
              <a:t>IP (Internet Protocol), TCP (Transmission Control Protocol), UDP (User Datagram Protocol), and FTP (File Transfer Protocol)</a:t>
            </a:r>
            <a:r>
              <a:rPr kumimoji="0" lang="en-US" altLang="en-US" sz="1800" b="0" i="0" u="none" strike="noStrike" cap="none" normalizeH="0" baseline="0" dirty="0">
                <a:ln>
                  <a:noFill/>
                </a:ln>
                <a:solidFill>
                  <a:schemeClr val="tx1"/>
                </a:solidFill>
                <a:effectLst/>
                <a:latin typeface="Arial" panose="020B0604020202020204" pitchFamily="34" charset="0"/>
              </a:rPr>
              <a:t> for various data transmissions.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What is HTTP?</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800" b="1" i="0" u="none" strike="noStrike" cap="none" normalizeH="0" baseline="0" dirty="0" err="1">
                <a:ln>
                  <a:noFill/>
                </a:ln>
                <a:solidFill>
                  <a:schemeClr val="tx1"/>
                </a:solidFill>
                <a:effectLst/>
                <a:latin typeface="Arial" panose="020B0604020202020204" pitchFamily="34" charset="0"/>
              </a:rPr>
              <a:t>HyperText</a:t>
            </a:r>
            <a:r>
              <a:rPr kumimoji="0" lang="en-US" altLang="en-US" sz="1800" b="1" i="0" u="none" strike="noStrike" cap="none" normalizeH="0" baseline="0" dirty="0">
                <a:ln>
                  <a:noFill/>
                </a:ln>
                <a:solidFill>
                  <a:schemeClr val="tx1"/>
                </a:solidFill>
                <a:effectLst/>
                <a:latin typeface="Arial" panose="020B0604020202020204" pitchFamily="34" charset="0"/>
              </a:rPr>
              <a:t> Transfer Protocol (HTTP)</a:t>
            </a:r>
            <a:r>
              <a:rPr kumimoji="0" lang="en-US" altLang="en-US" sz="1800" b="0" i="0" u="none" strike="noStrike" cap="none" normalizeH="0" baseline="0" dirty="0">
                <a:ln>
                  <a:noFill/>
                </a:ln>
                <a:solidFill>
                  <a:schemeClr val="tx1"/>
                </a:solidFill>
                <a:effectLst/>
                <a:latin typeface="Arial" panose="020B0604020202020204" pitchFamily="34" charset="0"/>
              </a:rPr>
              <a:t> is used for communication between web browsers and servers, enabling the loading of web pages.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HTTPS for Security</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800" b="1" i="0" u="none" strike="noStrike" cap="none" normalizeH="0" baseline="0" dirty="0" err="1">
                <a:ln>
                  <a:noFill/>
                </a:ln>
                <a:solidFill>
                  <a:schemeClr val="tx1"/>
                </a:solidFill>
                <a:effectLst/>
                <a:latin typeface="Arial" panose="020B0604020202020204" pitchFamily="34" charset="0"/>
              </a:rPr>
              <a:t>HyperText</a:t>
            </a:r>
            <a:r>
              <a:rPr kumimoji="0" lang="en-US" altLang="en-US" sz="1800" b="1" i="0" u="none" strike="noStrike" cap="none" normalizeH="0" baseline="0" dirty="0">
                <a:ln>
                  <a:noFill/>
                </a:ln>
                <a:solidFill>
                  <a:schemeClr val="tx1"/>
                </a:solidFill>
                <a:effectLst/>
                <a:latin typeface="Arial" panose="020B0604020202020204" pitchFamily="34" charset="0"/>
              </a:rPr>
              <a:t> Transfer Protocol Secure (HTTPS)</a:t>
            </a:r>
            <a:r>
              <a:rPr kumimoji="0" lang="en-US" altLang="en-US" sz="1800" b="0" i="0" u="none" strike="noStrike" cap="none" normalizeH="0" baseline="0" dirty="0">
                <a:ln>
                  <a:noFill/>
                </a:ln>
                <a:solidFill>
                  <a:schemeClr val="tx1"/>
                </a:solidFill>
                <a:effectLst/>
                <a:latin typeface="Arial" panose="020B0604020202020204" pitchFamily="34" charset="0"/>
              </a:rPr>
              <a:t> encrypts data using SSL/TLS, ensuring </a:t>
            </a:r>
            <a:r>
              <a:rPr kumimoji="0" lang="en-US" altLang="en-US" sz="1800" b="1" i="0" u="none" strike="noStrike" cap="none" normalizeH="0" baseline="0" dirty="0">
                <a:ln>
                  <a:noFill/>
                </a:ln>
                <a:solidFill>
                  <a:schemeClr val="tx1"/>
                </a:solidFill>
                <a:effectLst/>
                <a:latin typeface="Arial" panose="020B0604020202020204" pitchFamily="34" charset="0"/>
              </a:rPr>
              <a:t>secure</a:t>
            </a:r>
            <a:r>
              <a:rPr kumimoji="0" lang="en-US" altLang="en-US" sz="1800" b="0" i="0" u="none" strike="noStrike" cap="none" normalizeH="0" baseline="0" dirty="0">
                <a:ln>
                  <a:noFill/>
                </a:ln>
                <a:solidFill>
                  <a:schemeClr val="tx1"/>
                </a:solidFill>
                <a:effectLst/>
                <a:latin typeface="Arial" panose="020B0604020202020204" pitchFamily="34" charset="0"/>
              </a:rPr>
              <a:t> communication between users and websites.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Role of HTTP in Browsing</a:t>
            </a:r>
            <a:r>
              <a:rPr kumimoji="0" lang="en-US" altLang="en-US" sz="1800" b="0" i="0" u="none" strike="noStrike" cap="none" normalizeH="0" baseline="0" dirty="0">
                <a:ln>
                  <a:noFill/>
                </a:ln>
                <a:solidFill>
                  <a:schemeClr val="tx1"/>
                </a:solidFill>
                <a:effectLst/>
                <a:latin typeface="Arial" panose="020B0604020202020204" pitchFamily="34" charset="0"/>
              </a:rPr>
              <a:t> – When you enter a URL, HTTP/HTTPS requests the page from the server, which then responds with the necessary data to display the website.</a:t>
            </a:r>
          </a:p>
        </p:txBody>
      </p:sp>
    </p:spTree>
    <p:extLst>
      <p:ext uri="{BB962C8B-B14F-4D97-AF65-F5344CB8AC3E}">
        <p14:creationId xmlns:p14="http://schemas.microsoft.com/office/powerpoint/2010/main" val="1920148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F6AF85-40EA-9363-A998-3FB3C05D67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16C7FF-02CE-50C4-BFCB-D4410BFC4B05}"/>
              </a:ext>
            </a:extLst>
          </p:cNvPr>
          <p:cNvSpPr>
            <a:spLocks noGrp="1"/>
          </p:cNvSpPr>
          <p:nvPr>
            <p:ph type="title"/>
          </p:nvPr>
        </p:nvSpPr>
        <p:spPr>
          <a:xfrm>
            <a:off x="4498848" y="983974"/>
            <a:ext cx="7693152" cy="5874026"/>
          </a:xfrm>
          <a:noFill/>
        </p:spPr>
        <p:txBody>
          <a:bodyPr/>
          <a:lstStyle/>
          <a:p>
            <a:pPr marL="0" marR="0" lvl="0" indent="0" defTabSz="914400" rtl="0" eaLnBrk="0" fontAlgn="base" latinLnBrk="0" hangingPunct="0">
              <a:lnSpc>
                <a:spcPct val="100000"/>
              </a:lnSpc>
              <a:spcBef>
                <a:spcPct val="0"/>
              </a:spcBef>
              <a:spcAft>
                <a:spcPct val="0"/>
              </a:spcAft>
              <a:tabLst/>
            </a:pPr>
            <a:r>
              <a:rPr lang="en-US" sz="1350" b="1" dirty="0"/>
              <a:t>HTML :</a:t>
            </a:r>
            <a:br>
              <a:rPr lang="en-US" sz="1350" b="1" dirty="0"/>
            </a:br>
            <a:r>
              <a:rPr lang="en-US" sz="1350" dirty="0"/>
              <a:t>HTML (Hypertext Markup Language) is the foundation of web pages, providing the structure and content. It defines elements like headings, paragraphs, images, and links. HTML organizes content into a readable and navigable format. It is the backbone that browsers interpret to display text, images, and multimedia. HTML alone displays </a:t>
            </a:r>
            <a:r>
              <a:rPr lang="en-US" sz="1350" dirty="0" err="1"/>
              <a:t>unstyled</a:t>
            </a:r>
            <a:r>
              <a:rPr lang="en-US" sz="1350" dirty="0"/>
              <a:t> content, which can be enhanced with CSS and JavaScript.</a:t>
            </a:r>
            <a:br>
              <a:rPr lang="en-US" sz="1350" dirty="0"/>
            </a:br>
            <a:r>
              <a:rPr lang="en-US" sz="1350" b="1" dirty="0"/>
              <a:t>CSS :</a:t>
            </a:r>
            <a:br>
              <a:rPr lang="en-US" sz="1350" b="1" dirty="0"/>
            </a:br>
            <a:r>
              <a:rPr lang="en-US" sz="1350" dirty="0"/>
              <a:t>CSS (Cascading Style Sheets) is used to style and format HTML elements. It defines the visual layout, including colors, fonts, sizes, and positioning. CSS enables responsive designs, making web pages adaptable to different devices and screen sizes. By separating style from content, CSS ensures maintainability and improves the user experience. It works with HTML to make web pages visually appealing.</a:t>
            </a:r>
            <a:br>
              <a:rPr lang="en-US" sz="1350" dirty="0"/>
            </a:br>
            <a:r>
              <a:rPr lang="en-US" sz="1350" b="1" dirty="0"/>
              <a:t>JavaScript :</a:t>
            </a:r>
            <a:br>
              <a:rPr lang="en-US" sz="1350" b="1" dirty="0"/>
            </a:br>
            <a:r>
              <a:rPr lang="en-US" sz="1350" dirty="0"/>
              <a:t>JavaScript is a programming language that adds interactivity and dynamic functionality to web pages. It enables real-time updates, animations, and event handling, such as responding to button clicks or form submissions. JavaScript works with HTML and CSS to create features like clocks, video players, and dynamic forms. It is essential for creating modern, interactive web applications.</a:t>
            </a:r>
          </a:p>
        </p:txBody>
      </p:sp>
      <p:pic>
        <p:nvPicPr>
          <p:cNvPr id="6" name="Picture Placeholder 5" descr="A logo of a software developer&#10;&#10;Description automatically generated with medium confidence">
            <a:extLst>
              <a:ext uri="{FF2B5EF4-FFF2-40B4-BE49-F238E27FC236}">
                <a16:creationId xmlns:a16="http://schemas.microsoft.com/office/drawing/2014/main" id="{9AC356EF-13F5-F6F9-3111-AB0BD1261080}"/>
              </a:ext>
            </a:extLst>
          </p:cNvPr>
          <p:cNvPicPr>
            <a:picLocks noGrp="1" noChangeAspect="1"/>
          </p:cNvPicPr>
          <p:nvPr>
            <p:ph type="pic" sz="quarter" idx="13"/>
          </p:nvPr>
        </p:nvPicPr>
        <p:blipFill>
          <a:blip r:embed="rId2">
            <a:alphaModFix amt="85000"/>
          </a:blip>
          <a:srcRect t="2174" b="2174"/>
          <a:stretch>
            <a:fillRect/>
          </a:stretch>
        </p:blipFill>
        <p:spPr/>
      </p:pic>
    </p:spTree>
    <p:extLst>
      <p:ext uri="{BB962C8B-B14F-4D97-AF65-F5344CB8AC3E}">
        <p14:creationId xmlns:p14="http://schemas.microsoft.com/office/powerpoint/2010/main" val="1235439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C221670F-6813-6F89-5A90-D0C1F629B73C}"/>
              </a:ext>
            </a:extLst>
          </p:cNvPr>
          <p:cNvSpPr>
            <a:spLocks noGrp="1" noChangeArrowheads="1"/>
          </p:cNvSpPr>
          <p:nvPr>
            <p:ph idx="1"/>
          </p:nvPr>
        </p:nvSpPr>
        <p:spPr bwMode="auto">
          <a:xfrm>
            <a:off x="444636" y="1129563"/>
            <a:ext cx="11015181"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b="1" dirty="0"/>
              <a:t>APIs and Services</a:t>
            </a:r>
            <a:br>
              <a:rPr lang="en-US" sz="1800" b="1" dirty="0"/>
            </a:br>
            <a:r>
              <a:rPr lang="en-US" sz="1800" dirty="0"/>
              <a:t>APIs (Application Programming Interfaces) are tools that enable communication between different software components or systems. They provide functions and procedures to access the features or data of operating systems, applications, or services. Common API types include Browser APIs (e.g., DOM, Geolocation), REST APIs for data exchange, and Sensor-Based APIs for IoT devices. REST APIs, built on REST principles, are widely used in web development for tasks like creating, reading, updating, and deleting data using endpoints. They are essential for enabling web clients, like apps or webpages, to access and interact with centralized data efficiently.</a:t>
            </a:r>
            <a:br>
              <a:rPr lang="en-US" sz="1800" dirty="0"/>
            </a:br>
            <a:r>
              <a:rPr lang="en-US" sz="1800" b="1" dirty="0"/>
              <a:t>What is an IDE?</a:t>
            </a:r>
            <a:br>
              <a:rPr lang="en-US" sz="1800" b="1" dirty="0"/>
            </a:br>
            <a:r>
              <a:rPr lang="en-US" sz="1800" dirty="0"/>
              <a:t>An Integrated Development Environment (IDE) is a software tool that helps developers write, debug, and manage code effectively. It offers features like syntax highlighting, which improves code readability, and error highlighting, which identifies mistakes in real-time. Autocomplete and IntelliSense assist in quickly writing code by suggesting relevant keywords, variables, or functions. IDEs also support refactoring, allowing developers to update code structures across multiple files without errors. With plugins and extensions, IDEs can be further customized, making them a central tool for efficient and collaborative software development.</a:t>
            </a:r>
            <a:br>
              <a:rPr lang="en-US" sz="1800" dirty="0"/>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0866480"/>
      </p:ext>
    </p:extLst>
  </p:cSld>
  <p:clrMapOvr>
    <a:masterClrMapping/>
  </p:clrMapOvr>
</p:sld>
</file>

<file path=ppt/theme/theme1.xml><?xml version="1.0" encoding="utf-8"?>
<a:theme xmlns:a="http://schemas.openxmlformats.org/drawingml/2006/main" name="Custom">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 discovery_V1_win32_EF_v4.potx" id="{C76E1CB0-558D-4FB9-AA8B-DAB0BFDB970A}" vid="{87D4F3E9-C3BB-413B-A87E-0B7BB674A5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A734A7-6096-47AA-9737-CDF62701A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81D8D6-8849-400B-8BC9-21D401C7DD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F8397A0-8C35-4EEE-8E61-47C914415B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{70D3CF96-F474-4169-91AB-9E8E4AFBF85D}tf67061901_win32</Template>
  <TotalTime>86</TotalTime>
  <Words>1188</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Daytona Condensed Light</vt:lpstr>
      <vt:lpstr>Posterama</vt:lpstr>
      <vt:lpstr>Custom</vt:lpstr>
      <vt:lpstr>Introduction to Front-End Development (Module – 1)</vt:lpstr>
      <vt:lpstr>Web Developer Roles and Terminology</vt:lpstr>
      <vt:lpstr>Front-End Development Front-end developers create the visual and interactive parts of websites using HTML, CSS, and JavaScript. They focus on user experience and use tools like React for dynamic interfaces. Entry-level roles are accessible with basic skills and a portfolio.  Back-End Development Back-end developers handle server-side tasks, databases, and web architecture, ensuring smooth functionality. This role requires knowledge of programming languages, APIs, and servers, and often offers higher salaries due to its complexity.  Full-Stack Development Full-stack developers work on both front-end and back-end, overseeing all stages of development. These roles require advanced skills, take time to achieve, and are among the best-paid in the IT industry.</vt:lpstr>
      <vt:lpstr>How the Internet Works? What is a Web Server and How Does It Work?</vt:lpstr>
      <vt:lpstr>What are Websites and Webpages? What is a Web Browser and How Does It Work? </vt:lpstr>
      <vt:lpstr>Web  hosting</vt:lpstr>
      <vt:lpstr>Internet Protocols and HTTP</vt:lpstr>
      <vt:lpstr>HTML : HTML (Hypertext Markup Language) is the foundation of web pages, providing the structure and content. It defines elements like headings, paragraphs, images, and links. HTML organizes content into a readable and navigable format. It is the backbone that browsers interpret to display text, images, and multimedia. HTML alone displays unstyled content, which can be enhanced with CSS and JavaScript. CSS : CSS (Cascading Style Sheets) is used to style and format HTML elements. It defines the visual layout, including colors, fonts, sizes, and positioning. CSS enables responsive designs, making web pages adaptable to different devices and screen sizes. By separating style from content, CSS ensures maintainability and improves the user experience. It works with HTML to make web pages visually appealing. JavaScript : JavaScript is a programming language that adds interactivity and dynamic functionality to web pages. It enables real-time updates, animations, and event handling, such as responding to button clicks or form submissions. JavaScript works with HTML and CSS to create features like clocks, video players, and dynamic forms. It is essential for creating modern, interactive web applications.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manan bhagat</dc:creator>
  <cp:lastModifiedBy>manan bhagat</cp:lastModifiedBy>
  <cp:revision>1</cp:revision>
  <dcterms:created xsi:type="dcterms:W3CDTF">2025-01-28T16:50:29Z</dcterms:created>
  <dcterms:modified xsi:type="dcterms:W3CDTF">2025-01-28T18:16:34Z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