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1"/>
  </p:notesMasterIdLst>
  <p:sldIdLst>
    <p:sldId id="256" r:id="rId2"/>
    <p:sldId id="305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5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899485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0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32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29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45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08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21543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513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021C-1761-4069-AF81-F9103A43F3C1}" type="datetime1">
              <a:rPr lang="en-US" smtClean="0"/>
              <a:pPr/>
              <a:t>9/2/2024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E5A3-DE94-4B23-91A1-9CCDE7E9460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001000" y="431800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72177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6909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958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2672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1176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6443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4105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1394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3540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4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8000">
              <a:schemeClr val="accent1">
                <a:lumMod val="0"/>
                <a:lumOff val="100000"/>
              </a:schemeClr>
            </a:gs>
            <a:gs pos="80000">
              <a:schemeClr val="accent1">
                <a:lumMod val="10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Content Placeholder 2"/>
          <p:cNvSpPr>
            <a:spLocks noGrp="1"/>
          </p:cNvSpPr>
          <p:nvPr>
            <p:ph idx="1"/>
          </p:nvPr>
        </p:nvSpPr>
        <p:spPr>
          <a:xfrm>
            <a:off x="3352800" y="2276856"/>
            <a:ext cx="3661314" cy="2304288"/>
          </a:xfrm>
        </p:spPr>
        <p:txBody>
          <a:bodyPr anchor="t">
            <a:normAutofit fontScale="92500" lnSpcReduction="10000"/>
          </a:bodyPr>
          <a:lstStyle/>
          <a:p>
            <a:pPr>
              <a:buNone/>
            </a:pPr>
            <a:r>
              <a:rPr lang="en-IN" altLang="en-US" sz="2800" b="1" dirty="0">
                <a:latin typeface="Times New Roman" panose="02020603050405020304" pitchFamily="18" charset="0"/>
                <a:ea typeface="MingLiU-ExtB" panose="02020500000000000000" charset="-120"/>
                <a:cs typeface="Times New Roman" panose="02020603050405020304" pitchFamily="18" charset="0"/>
              </a:rPr>
              <a:t>PROJECT: CONTINOUS IMPROVEMENT AND LEAN MANUFACTURING 	</a:t>
            </a:r>
          </a:p>
        </p:txBody>
      </p:sp>
      <p:pic>
        <p:nvPicPr>
          <p:cNvPr id="2097176" name="Picture 2097175"/>
          <p:cNvPicPr/>
          <p:nvPr/>
        </p:nvPicPr>
        <p:blipFill>
          <a:blip r:embed="rId2"/>
          <a:stretch>
            <a:fillRect/>
          </a:stretch>
        </p:blipFill>
        <p:spPr>
          <a:xfrm>
            <a:off x="6335255" y="529904"/>
            <a:ext cx="2678975" cy="159644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softEdge rad="88900"/>
          </a:effectLst>
        </p:spPr>
      </p:pic>
      <p:pic>
        <p:nvPicPr>
          <p:cNvPr id="2097153" name="Picture 3" descr="C:\Users\user\Desktop\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55859" y="191135"/>
            <a:ext cx="2672519" cy="1288326"/>
          </a:xfrm>
          <a:prstGeom prst="rect">
            <a:avLst/>
          </a:prstGeom>
          <a:noFill/>
        </p:spPr>
      </p:pic>
      <p:pic>
        <p:nvPicPr>
          <p:cNvPr id="2097175" name="Picture 2097174"/>
          <p:cNvPicPr/>
          <p:nvPr/>
        </p:nvPicPr>
        <p:blipFill>
          <a:blip r:embed="rId4"/>
          <a:stretch>
            <a:fillRect/>
          </a:stretch>
        </p:blipFill>
        <p:spPr>
          <a:xfrm>
            <a:off x="6739961" y="5145715"/>
            <a:ext cx="2304288" cy="14378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C048E7-9C01-4930-F9D6-7A7358FB9CBF}"/>
              </a:ext>
            </a:extLst>
          </p:cNvPr>
          <p:cNvSpPr txBox="1"/>
          <p:nvPr/>
        </p:nvSpPr>
        <p:spPr>
          <a:xfrm>
            <a:off x="1262267" y="5109291"/>
            <a:ext cx="2090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AKSHAY 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TTC0822011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30165-3A4E-8D80-4070-29DA60177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079" y="0"/>
            <a:ext cx="1673474" cy="158050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 noGrp="1"/>
          </p:cNvSpPr>
          <p:nvPr>
            <p:ph type="ctrTitle"/>
          </p:nvPr>
        </p:nvSpPr>
        <p:spPr>
          <a:xfrm>
            <a:off x="1154617" y="2185416"/>
            <a:ext cx="3624602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CONTENTS</a:t>
            </a:r>
            <a:br>
              <a:rPr lang="en-US" sz="3000" b="1" dirty="0"/>
            </a:br>
            <a:endParaRPr lang="en-US" sz="3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>
          <a:xfrm>
            <a:off x="947398" y="3429000"/>
            <a:ext cx="3624602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lvl="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ptos Display" panose="020B0004020202020204" pitchFamily="34" charset="0"/>
              </a:rPr>
              <a:t>The project outline . </a:t>
            </a:r>
          </a:p>
          <a:p>
            <a:pPr lvl="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ptos Display" panose="020B0004020202020204" pitchFamily="34" charset="0"/>
              </a:rPr>
              <a:t>Stakeholders involvement etc. </a:t>
            </a:r>
          </a:p>
          <a:p>
            <a:pPr lvl="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ptos Display" panose="020B0004020202020204" pitchFamily="34" charset="0"/>
              </a:rPr>
              <a:t>The potential activities/priorities</a:t>
            </a:r>
          </a:p>
          <a:p>
            <a:pPr lvl="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ptos Display" panose="020B0004020202020204" pitchFamily="34" charset="0"/>
              </a:rPr>
              <a:t>How the project can meet the      needs</a:t>
            </a:r>
          </a:p>
          <a:p>
            <a:pPr lvl="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ptos Display" panose="020B0004020202020204" pitchFamily="34" charset="0"/>
              </a:rPr>
              <a:t>The Time frames &amp; milestones</a:t>
            </a:r>
          </a:p>
          <a:p>
            <a:pPr lvl="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ptos Display" panose="020B0004020202020204" pitchFamily="34" charset="0"/>
              </a:rPr>
              <a:t>Conflicts and mitigations</a:t>
            </a:r>
          </a:p>
          <a:p>
            <a:pPr lvl="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ptos Display" panose="020B0004020202020204" pitchFamily="34" charset="0"/>
              </a:rPr>
              <a:t>What success will look like.</a:t>
            </a:r>
            <a:r>
              <a:rPr lang="en-US" sz="1600" dirty="0">
                <a:latin typeface="Aptos Display" panose="020B0004020202020204" pitchFamily="34" charset="0"/>
              </a:rPr>
              <a:t>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4967" y="6356350"/>
            <a:ext cx="10698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11E5A3-DE94-4B23-91A1-9CCDE7E9460F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 descr="A blue circle with black text&#10;&#10;Description automatically generated">
            <a:extLst>
              <a:ext uri="{FF2B5EF4-FFF2-40B4-BE49-F238E27FC236}">
                <a16:creationId xmlns:a16="http://schemas.microsoft.com/office/drawing/2014/main" id="{229BBA9A-92C5-A732-85E6-1CA9CC6EA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417" y="-528349"/>
            <a:ext cx="3477295" cy="2743200"/>
          </a:xfrm>
          <a:prstGeom prst="rect">
            <a:avLst/>
          </a:prstGeom>
        </p:spPr>
      </p:pic>
      <p:pic>
        <p:nvPicPr>
          <p:cNvPr id="2" name="Picture 3" descr="C:\Users\user\Desktop\LOGO.png">
            <a:extLst>
              <a:ext uri="{FF2B5EF4-FFF2-40B4-BE49-F238E27FC236}">
                <a16:creationId xmlns:a16="http://schemas.microsoft.com/office/drawing/2014/main" id="{0C2B052D-9120-B757-2459-D9B252B59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1023" y="122879"/>
            <a:ext cx="3851789" cy="14407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883970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Content Placeholder 2"/>
          <p:cNvSpPr>
            <a:spLocks noGrp="1"/>
          </p:cNvSpPr>
          <p:nvPr>
            <p:ph idx="1"/>
          </p:nvPr>
        </p:nvSpPr>
        <p:spPr>
          <a:xfrm>
            <a:off x="731710" y="2284505"/>
            <a:ext cx="5170932" cy="34838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The outline of this project is :</a:t>
            </a:r>
          </a:p>
          <a:p>
            <a:pPr>
              <a:lnSpc>
                <a:spcPct val="90000"/>
              </a:lnSpc>
              <a:buNone/>
            </a:pPr>
            <a:endParaRPr lang="en-US" sz="16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9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named as best in sector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9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a safe working environment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9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Customer satisfaction from 88.2%, (current) to 95%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9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Job security for the workforce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9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employee Job satisfaction from 63%, (current) to 90%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9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employee retention by 5% 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9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decrease employee sickness levels from 4.1% to 2%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en-US" sz="16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blue circle with black text&#10;&#10;Description automatically generated">
            <a:extLst>
              <a:ext uri="{FF2B5EF4-FFF2-40B4-BE49-F238E27FC236}">
                <a16:creationId xmlns:a16="http://schemas.microsoft.com/office/drawing/2014/main" id="{D8598ED1-B4BD-FF25-4324-C6CC05C0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338" y="-228600"/>
            <a:ext cx="3010662" cy="2375077"/>
          </a:xfrm>
          <a:prstGeom prst="rect">
            <a:avLst/>
          </a:prstGeom>
        </p:spPr>
      </p:pic>
      <p:pic>
        <p:nvPicPr>
          <p:cNvPr id="2097157" name="Picture 3" descr="C:\Users\user\Desktop\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66800" y="152400"/>
            <a:ext cx="2996946" cy="112099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3" descr="C:\Users\user\Desktop\LOGO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96708" y="-33338"/>
            <a:ext cx="3505230" cy="1311116"/>
          </a:xfrm>
          <a:prstGeom prst="rect">
            <a:avLst/>
          </a:prstGeom>
          <a:noFill/>
        </p:spPr>
      </p:pic>
      <p:pic>
        <p:nvPicPr>
          <p:cNvPr id="2097160" name="Picture 4" descr="201214_r37548_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051" y="3435977"/>
            <a:ext cx="1983314" cy="24637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C7830F-75D5-D212-3026-A60BEF13A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74763">
            <a:off x="6842529" y="-156333"/>
            <a:ext cx="2447677" cy="1930945"/>
          </a:xfrm>
          <a:prstGeom prst="rect">
            <a:avLst/>
          </a:prstGeom>
        </p:spPr>
      </p:pic>
      <p:sp>
        <p:nvSpPr>
          <p:cNvPr id="1048588" name="Content Placeholder 2"/>
          <p:cNvSpPr>
            <a:spLocks noGrp="1"/>
          </p:cNvSpPr>
          <p:nvPr>
            <p:ph idx="1"/>
          </p:nvPr>
        </p:nvSpPr>
        <p:spPr>
          <a:xfrm>
            <a:off x="5048563" y="2057400"/>
            <a:ext cx="3504917" cy="399146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17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The stakeholders involved in this project are:</a:t>
            </a:r>
          </a:p>
          <a:p>
            <a:pPr>
              <a:lnSpc>
                <a:spcPct val="90000"/>
              </a:lnSpc>
              <a:buNone/>
            </a:pPr>
            <a:endParaRPr lang="en-US" sz="17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Bob Ashville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MD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Commercial Director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Operation Director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Site Manager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HR Director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Finance Director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Consultancy Team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Employee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Customer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AED20A-5778-5A70-06B0-06E39BF6F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196" y="-77777"/>
            <a:ext cx="2501841" cy="1973674"/>
          </a:xfrm>
          <a:prstGeom prst="rect">
            <a:avLst/>
          </a:prstGeom>
        </p:spPr>
      </p:pic>
      <p:pic>
        <p:nvPicPr>
          <p:cNvPr id="2097161" name="Picture 7" descr="1410214_full-teamwork-quotes-for-work-and-hitting-goals-teamwork-quotes-i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3048000"/>
            <a:ext cx="2502714" cy="1501628"/>
          </a:xfrm>
          <a:prstGeom prst="rect">
            <a:avLst/>
          </a:prstGeom>
        </p:spPr>
      </p:pic>
      <p:pic>
        <p:nvPicPr>
          <p:cNvPr id="2097163" name="Picture 3" descr="C:\Users\user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066800" y="53470"/>
            <a:ext cx="2502714" cy="937656"/>
          </a:xfrm>
          <a:prstGeom prst="rect">
            <a:avLst/>
          </a:prstGeom>
          <a:noFill/>
        </p:spPr>
      </p:pic>
      <p:sp>
        <p:nvSpPr>
          <p:cNvPr id="1048589" name="Content Placeholder 2"/>
          <p:cNvSpPr>
            <a:spLocks noGrp="1"/>
          </p:cNvSpPr>
          <p:nvPr>
            <p:ph idx="1"/>
          </p:nvPr>
        </p:nvSpPr>
        <p:spPr>
          <a:xfrm>
            <a:off x="3872039" y="3930305"/>
            <a:ext cx="4940186" cy="2437244"/>
          </a:xfrm>
        </p:spPr>
        <p:txBody>
          <a:bodyPr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48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The activities that are planned to complete this project: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endParaRPr lang="en-US" sz="48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GB" sz="48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1.  Form team 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endParaRPr lang="en-US" sz="4800" dirty="0">
              <a:latin typeface="Tempus Sans ITC" panose="04020404030D07020202" pitchFamily="82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GB" sz="48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2. Develop communication and feedback channel for everyone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endParaRPr lang="en-US" sz="4800" dirty="0">
              <a:latin typeface="Tempus Sans ITC" panose="04020404030D07020202" pitchFamily="82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GB" sz="48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3. Meet with everyone and explain the initiative 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endParaRPr lang="en-US" sz="4800" dirty="0">
              <a:latin typeface="Tempus Sans ITC" panose="04020404030D07020202" pitchFamily="82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GB" sz="48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4. Begin to train all employees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endParaRPr lang="en-US" sz="4800" dirty="0">
              <a:latin typeface="Tempus Sans ITC" panose="04020404030D07020202" pitchFamily="82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GB" sz="48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5. 5s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GB" sz="48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 </a:t>
            </a:r>
            <a:endParaRPr lang="en-US" sz="4800" dirty="0">
              <a:latin typeface="Tempus Sans ITC" panose="04020404030D07020202" pitchFamily="82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GB" sz="48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6. TPM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GB" sz="48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 </a:t>
            </a:r>
            <a:endParaRPr lang="en-US" sz="4800" dirty="0">
              <a:latin typeface="Tempus Sans ITC" panose="04020404030D07020202" pitchFamily="82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GB" sz="48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7. Value stream mapping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endParaRPr lang="en-US" sz="4800" dirty="0">
              <a:latin typeface="Tempus Sans ITC" panose="04020404030D07020202" pitchFamily="82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GB" sz="48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8. Waste identification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endParaRPr lang="en-US" sz="4800" dirty="0">
              <a:latin typeface="Tempus Sans ITC" panose="04020404030D07020202" pitchFamily="82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GB" sz="4800" dirty="0">
                <a:latin typeface="Tempus Sans ITC" panose="04020404030D07020202" pitchFamily="82" charset="0"/>
                <a:cs typeface="Times New Roman" panose="02020603050405020304" pitchFamily="18" charset="0"/>
              </a:rPr>
              <a:t> 9. Process mapping</a:t>
            </a:r>
            <a:endParaRPr lang="en-US" sz="4800" dirty="0">
              <a:latin typeface="Tempus Sans ITC" panose="04020404030D07020202" pitchFamily="82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en-US" sz="700" i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87308-5129-43FB-82AA-09FD051F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65" y="4259341"/>
            <a:ext cx="2038384" cy="1608059"/>
          </a:xfrm>
          <a:prstGeom prst="rect">
            <a:avLst/>
          </a:prstGeom>
        </p:spPr>
      </p:pic>
      <p:pic>
        <p:nvPicPr>
          <p:cNvPr id="2097177" name="Picture 2097176"/>
          <p:cNvPicPr/>
          <p:nvPr/>
        </p:nvPicPr>
        <p:blipFill>
          <a:blip r:embed="rId3"/>
          <a:stretch>
            <a:fillRect/>
          </a:stretch>
        </p:blipFill>
        <p:spPr>
          <a:xfrm>
            <a:off x="657465" y="2761250"/>
            <a:ext cx="2211596" cy="1281975"/>
          </a:xfrm>
          <a:prstGeom prst="rect">
            <a:avLst/>
          </a:prstGeom>
        </p:spPr>
      </p:pic>
      <p:pic>
        <p:nvPicPr>
          <p:cNvPr id="2097165" name="Picture 3" descr="C:\Users\user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838200" y="1599756"/>
            <a:ext cx="2211596" cy="827050"/>
          </a:xfrm>
          <a:prstGeom prst="rect">
            <a:avLst/>
          </a:prstGeom>
          <a:noFill/>
        </p:spPr>
      </p:pic>
      <p:sp>
        <p:nvSpPr>
          <p:cNvPr id="1048590" name="Content Placeholder 2"/>
          <p:cNvSpPr>
            <a:spLocks noGrp="1"/>
          </p:cNvSpPr>
          <p:nvPr>
            <p:ph idx="1"/>
          </p:nvPr>
        </p:nvSpPr>
        <p:spPr>
          <a:xfrm>
            <a:off x="3962399" y="1604519"/>
            <a:ext cx="4524135" cy="4262881"/>
          </a:xfrm>
        </p:spPr>
        <p:txBody>
          <a:bodyPr anchor="ctr">
            <a:normAutofit fontScale="85000" lnSpcReduction="20000"/>
          </a:bodyPr>
          <a:lstStyle/>
          <a:p>
            <a:pPr lvl="0">
              <a:lnSpc>
                <a:spcPct val="90000"/>
              </a:lnSpc>
              <a:buNone/>
            </a:pPr>
            <a:r>
              <a:rPr lang="en-GB" sz="15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The estimated time for each of the tasks/priorities</a:t>
            </a:r>
          </a:p>
          <a:p>
            <a:pPr lvl="0">
              <a:lnSpc>
                <a:spcPct val="90000"/>
              </a:lnSpc>
            </a:pPr>
            <a:endParaRPr lang="en-GB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team  - 1 week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communication and feedback channel for everyone – 1 week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 with everyone and explain the initiative  - 1 week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to train all employees (lean overview, eight wastes, standard operations, kaizen, RCPS, PDCA  - 6 months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Facility analysis  - 3 weeks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5S   -  3 weeks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TPM   -  6 months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stream mapping  - 2 months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identification  -  3 weeks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mapping  - 2 weeks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Takt time  - 2 months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Kaizen     -  6 months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en-US" sz="1300" dirty="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Content Placeholder 2"/>
          <p:cNvSpPr>
            <a:spLocks noGrp="1"/>
          </p:cNvSpPr>
          <p:nvPr>
            <p:ph idx="1"/>
          </p:nvPr>
        </p:nvSpPr>
        <p:spPr>
          <a:xfrm>
            <a:off x="657520" y="1600200"/>
            <a:ext cx="2995197" cy="4114800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GB" sz="16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The risks that can be faced while executing the project:</a:t>
            </a:r>
            <a:endParaRPr lang="en-US" sz="16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strategic focus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factor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human factor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What could be the mitigations for those: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Gemba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Hoshin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kanri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Jidoka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Kaizen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Poka-yoke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200" dirty="0"/>
          </a:p>
        </p:txBody>
      </p:sp>
      <p:pic>
        <p:nvPicPr>
          <p:cNvPr id="2097168" name="Picture 3" descr="C:\Users\user\Desktop\LOGO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53453" y="2362200"/>
            <a:ext cx="2074913" cy="773609"/>
          </a:xfrm>
          <a:prstGeom prst="rect">
            <a:avLst/>
          </a:prstGeom>
          <a:noFill/>
        </p:spPr>
      </p:pic>
      <p:pic>
        <p:nvPicPr>
          <p:cNvPr id="2097169" name="Picture 5" descr="1_88Si3_5QAE_T-LZOTzQge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759" y="3859955"/>
            <a:ext cx="2074913" cy="10582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F84532-383E-934A-E889-0E870AFC3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35284">
            <a:off x="6593579" y="943762"/>
            <a:ext cx="2498644" cy="197115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Content Placeholder 5"/>
          <p:cNvSpPr>
            <a:spLocks noGrp="1"/>
          </p:cNvSpPr>
          <p:nvPr>
            <p:ph idx="1"/>
          </p:nvPr>
        </p:nvSpPr>
        <p:spPr>
          <a:xfrm>
            <a:off x="475703" y="1447800"/>
            <a:ext cx="3585317" cy="43824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At the end of the project the company will be able to achieve its goal that is:</a:t>
            </a:r>
            <a:endParaRPr lang="en-US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Safe work environment</a:t>
            </a:r>
          </a:p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the sector more than better.</a:t>
            </a:r>
          </a:p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Become number one producers</a:t>
            </a:r>
          </a:p>
          <a:p>
            <a:pPr>
              <a:buNone/>
            </a:pPr>
            <a:endParaRPr lang="en-US" sz="1700" dirty="0"/>
          </a:p>
        </p:txBody>
      </p:sp>
      <p:pic>
        <p:nvPicPr>
          <p:cNvPr id="2097178" name="Picture 2097177"/>
          <p:cNvPicPr/>
          <p:nvPr/>
        </p:nvPicPr>
        <p:blipFill>
          <a:blip r:embed="rId2"/>
          <a:stretch>
            <a:fillRect/>
          </a:stretch>
        </p:blipFill>
        <p:spPr>
          <a:xfrm>
            <a:off x="5082981" y="929999"/>
            <a:ext cx="3598016" cy="2469486"/>
          </a:xfrm>
          <a:prstGeom prst="rect">
            <a:avLst/>
          </a:prstGeom>
        </p:spPr>
      </p:pic>
      <p:pic>
        <p:nvPicPr>
          <p:cNvPr id="2097171" name="Picture 3" descr="C:\Users\user\Desktop\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723074" y="5125152"/>
            <a:ext cx="1885130" cy="705124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2B648E-0DC6-357C-5651-CE7950E53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309" y="4839221"/>
            <a:ext cx="1637309" cy="129165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Picture 3" descr="C:\Users\user\Desktop\LOGO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44794" y="3666780"/>
            <a:ext cx="2445342" cy="914405"/>
          </a:xfrm>
          <a:prstGeom prst="rect">
            <a:avLst/>
          </a:prstGeom>
          <a:noFill/>
        </p:spPr>
      </p:pic>
      <p:pic>
        <p:nvPicPr>
          <p:cNvPr id="2097179" name="Picture 2097178"/>
          <p:cNvPicPr/>
          <p:nvPr/>
        </p:nvPicPr>
        <p:blipFill>
          <a:blip r:embed="rId3"/>
          <a:stretch>
            <a:fillRect/>
          </a:stretch>
        </p:blipFill>
        <p:spPr>
          <a:xfrm>
            <a:off x="590071" y="800052"/>
            <a:ext cx="2954723" cy="1927960"/>
          </a:xfrm>
          <a:prstGeom prst="rect">
            <a:avLst/>
          </a:prstGeom>
          <a:noFill/>
          <a:effectLst>
            <a:reflection stA="45000" endPos="0" dist="50800" dir="5400000" sy="-100000" algn="bl" rotWithShape="0"/>
            <a:softEdge rad="6350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F6E2D0-C37C-6CCB-523E-4A4C9BD72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-457200"/>
            <a:ext cx="3340329" cy="2635148"/>
          </a:xfrm>
          <a:prstGeom prst="rect">
            <a:avLst/>
          </a:prstGeom>
        </p:spPr>
      </p:pic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673350" y="213573"/>
            <a:ext cx="3250101" cy="3465907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500" b="1">
                <a:solidFill>
                  <a:srgbClr val="000000"/>
                </a:solidFill>
                <a:latin typeface="Broadway" pitchFamily="82" charset="0"/>
              </a:rPr>
              <a:t>    </a:t>
            </a:r>
          </a:p>
          <a:p>
            <a:pPr>
              <a:buNone/>
            </a:pPr>
            <a:endParaRPr lang="en-US" sz="1500" b="1">
              <a:solidFill>
                <a:srgbClr val="000000"/>
              </a:solidFill>
              <a:latin typeface="Broadway" pitchFamily="82" charset="0"/>
            </a:endParaRPr>
          </a:p>
        </p:txBody>
      </p:sp>
    </p:spTree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287</TotalTime>
  <Words>379</Words>
  <Application>Microsoft Office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Aptos Display</vt:lpstr>
      <vt:lpstr>Arial</vt:lpstr>
      <vt:lpstr>Broadway</vt:lpstr>
      <vt:lpstr>Calibri</vt:lpstr>
      <vt:lpstr>Corbel</vt:lpstr>
      <vt:lpstr>Tahoma</vt:lpstr>
      <vt:lpstr>Tempus Sans ITC</vt:lpstr>
      <vt:lpstr>Times New Roman</vt:lpstr>
      <vt:lpstr>Verdana</vt:lpstr>
      <vt:lpstr>Parallax</vt:lpstr>
      <vt:lpstr>PowerPoint Presentation</vt:lpstr>
      <vt:lpstr>CONTENTS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kumar</dc:creator>
  <cp:lastModifiedBy>SHRAVAN S VINOD</cp:lastModifiedBy>
  <cp:revision>15</cp:revision>
  <dcterms:created xsi:type="dcterms:W3CDTF">2006-08-15T13:00:00Z</dcterms:created>
  <dcterms:modified xsi:type="dcterms:W3CDTF">2024-09-02T17:41:11Z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8e5b375505434020a17ac826d6dca6bb</vt:lpwstr>
  </property>
  <property fmtid="{D5CDD505-2E9C-101B-9397-08002B2CF9AE}" pid="3" name="KSOProductBuildVer">
    <vt:lpwstr>1033-11.2.0.10451</vt:lpwstr>
  </property>
</Properties>
</file>