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77" r:id="rId2"/>
    <p:sldId id="280" r:id="rId3"/>
    <p:sldId id="278" r:id="rId4"/>
    <p:sldId id="256" r:id="rId5"/>
    <p:sldId id="27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1"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C932B-BF89-4FF5-A9AE-AB441DDCBCBA}"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2E0E6268-187A-4796-A0BC-336D14AD2B79}">
      <dgm:prSet/>
      <dgm:spPr>
        <a:effectLst>
          <a:outerShdw blurRad="50800" dist="38100" dir="5400000" algn="t" rotWithShape="0">
            <a:prstClr val="black">
              <a:alpha val="40000"/>
            </a:prstClr>
          </a:outerShdw>
        </a:effectLst>
      </dgm:spPr>
      <dgm:t>
        <a:bodyPr/>
        <a:lstStyle/>
        <a:p>
          <a:r>
            <a:rPr lang="en-IN" b="1" dirty="0">
              <a:ln>
                <a:solidFill>
                  <a:sysClr val="windowText" lastClr="000000"/>
                </a:solidFill>
              </a:ln>
              <a:solidFill>
                <a:sysClr val="windowText" lastClr="000000"/>
              </a:solidFill>
            </a:rPr>
            <a:t>DIABETES PREDICTION ANALYSIS</a:t>
          </a:r>
        </a:p>
      </dgm:t>
    </dgm:pt>
    <dgm:pt modelId="{DDCE4BD9-CA22-4BBD-9126-285495C1F322}" type="parTrans" cxnId="{8BD3C910-4DA5-4DE4-A520-B829D2ED6BC3}">
      <dgm:prSet/>
      <dgm:spPr/>
      <dgm:t>
        <a:bodyPr/>
        <a:lstStyle/>
        <a:p>
          <a:endParaRPr lang="en-IN">
            <a:solidFill>
              <a:sysClr val="windowText" lastClr="000000"/>
            </a:solidFill>
          </a:endParaRPr>
        </a:p>
      </dgm:t>
    </dgm:pt>
    <dgm:pt modelId="{37EF43D5-4E57-433E-835F-32B499B84A36}" type="sibTrans" cxnId="{8BD3C910-4DA5-4DE4-A520-B829D2ED6BC3}">
      <dgm:prSet/>
      <dgm:spPr/>
      <dgm:t>
        <a:bodyPr/>
        <a:lstStyle/>
        <a:p>
          <a:endParaRPr lang="en-IN">
            <a:solidFill>
              <a:sysClr val="windowText" lastClr="000000"/>
            </a:solidFill>
          </a:endParaRPr>
        </a:p>
      </dgm:t>
    </dgm:pt>
    <dgm:pt modelId="{470FD710-AF69-4E9D-B1D4-48485E0CB88D}">
      <dgm:prSet custT="1"/>
      <dgm:spPr/>
      <dgm:t>
        <a:bodyPr/>
        <a:lstStyle/>
        <a:p>
          <a:pPr algn="ctr"/>
          <a:endParaRPr lang="en-IN" sz="2400" b="1" i="1" dirty="0">
            <a:solidFill>
              <a:sysClr val="windowText" lastClr="000000"/>
            </a:solidFill>
          </a:endParaRPr>
        </a:p>
      </dgm:t>
    </dgm:pt>
    <dgm:pt modelId="{4E4207F0-B349-4201-A198-A55874A9F100}" type="sibTrans" cxnId="{FD6B89A5-5243-40A1-99D3-5138506F7674}">
      <dgm:prSet/>
      <dgm:spPr/>
      <dgm:t>
        <a:bodyPr/>
        <a:lstStyle/>
        <a:p>
          <a:endParaRPr lang="en-IN">
            <a:solidFill>
              <a:sysClr val="windowText" lastClr="000000"/>
            </a:solidFill>
          </a:endParaRPr>
        </a:p>
      </dgm:t>
    </dgm:pt>
    <dgm:pt modelId="{62CD5574-F19B-4CFD-B979-0D6FA8B6B005}" type="parTrans" cxnId="{FD6B89A5-5243-40A1-99D3-5138506F7674}">
      <dgm:prSet/>
      <dgm:spPr/>
      <dgm:t>
        <a:bodyPr/>
        <a:lstStyle/>
        <a:p>
          <a:endParaRPr lang="en-IN">
            <a:solidFill>
              <a:sysClr val="windowText" lastClr="000000"/>
            </a:solidFill>
          </a:endParaRPr>
        </a:p>
      </dgm:t>
    </dgm:pt>
    <dgm:pt modelId="{9B43D919-6018-4DA8-AF5E-8D54F5BCB1D8}" type="pres">
      <dgm:prSet presAssocID="{5A7C932B-BF89-4FF5-A9AE-AB441DDCBCBA}" presName="Name0" presStyleCnt="0">
        <dgm:presLayoutVars>
          <dgm:chMax val="7"/>
          <dgm:dir/>
          <dgm:animLvl val="lvl"/>
          <dgm:resizeHandles val="exact"/>
        </dgm:presLayoutVars>
      </dgm:prSet>
      <dgm:spPr/>
    </dgm:pt>
    <dgm:pt modelId="{95729A8D-BBDA-4E8E-B6BD-DE0BC8108117}" type="pres">
      <dgm:prSet presAssocID="{2E0E6268-187A-4796-A0BC-336D14AD2B79}" presName="circle1" presStyleLbl="node1" presStyleIdx="0" presStyleCnt="2"/>
      <dgm:spPr/>
    </dgm:pt>
    <dgm:pt modelId="{E8405EAA-8AE9-4B6D-B684-9FE76B53AEC2}" type="pres">
      <dgm:prSet presAssocID="{2E0E6268-187A-4796-A0BC-336D14AD2B79}" presName="space" presStyleCnt="0"/>
      <dgm:spPr/>
    </dgm:pt>
    <dgm:pt modelId="{F5960FE5-2CDB-4710-9CE9-B98E1F2F1855}" type="pres">
      <dgm:prSet presAssocID="{2E0E6268-187A-4796-A0BC-336D14AD2B79}" presName="rect1" presStyleLbl="alignAcc1" presStyleIdx="0" presStyleCnt="2"/>
      <dgm:spPr/>
    </dgm:pt>
    <dgm:pt modelId="{8DCD51BA-BC92-4095-9812-D00E419B7BB5}" type="pres">
      <dgm:prSet presAssocID="{470FD710-AF69-4E9D-B1D4-48485E0CB88D}" presName="vertSpace2" presStyleLbl="node1" presStyleIdx="0" presStyleCnt="2"/>
      <dgm:spPr/>
    </dgm:pt>
    <dgm:pt modelId="{3E73F4D7-52C2-474E-895A-8E05942022E2}" type="pres">
      <dgm:prSet presAssocID="{470FD710-AF69-4E9D-B1D4-48485E0CB88D}" presName="circle2" presStyleLbl="node1" presStyleIdx="1" presStyleCnt="2"/>
      <dgm:spPr/>
    </dgm:pt>
    <dgm:pt modelId="{08E217C6-20C8-40BE-9ADE-5E19BBFA67AB}" type="pres">
      <dgm:prSet presAssocID="{470FD710-AF69-4E9D-B1D4-48485E0CB88D}" presName="rect2" presStyleLbl="alignAcc1" presStyleIdx="1" presStyleCnt="2" custLinFactNeighborX="2005" custLinFactNeighborY="3949"/>
      <dgm:spPr/>
    </dgm:pt>
    <dgm:pt modelId="{B05DCA0B-C0C1-4218-9819-5077B78913C3}" type="pres">
      <dgm:prSet presAssocID="{2E0E6268-187A-4796-A0BC-336D14AD2B79}" presName="rect1ParTxNoCh" presStyleLbl="alignAcc1" presStyleIdx="1" presStyleCnt="2">
        <dgm:presLayoutVars>
          <dgm:chMax val="1"/>
          <dgm:bulletEnabled val="1"/>
        </dgm:presLayoutVars>
      </dgm:prSet>
      <dgm:spPr/>
    </dgm:pt>
    <dgm:pt modelId="{E3E6AC66-1429-4605-9ACA-1EA42B4B9640}" type="pres">
      <dgm:prSet presAssocID="{470FD710-AF69-4E9D-B1D4-48485E0CB88D}" presName="rect2ParTxNoCh" presStyleLbl="alignAcc1" presStyleIdx="1" presStyleCnt="2">
        <dgm:presLayoutVars>
          <dgm:chMax val="1"/>
          <dgm:bulletEnabled val="1"/>
        </dgm:presLayoutVars>
      </dgm:prSet>
      <dgm:spPr/>
    </dgm:pt>
  </dgm:ptLst>
  <dgm:cxnLst>
    <dgm:cxn modelId="{8BD3C910-4DA5-4DE4-A520-B829D2ED6BC3}" srcId="{5A7C932B-BF89-4FF5-A9AE-AB441DDCBCBA}" destId="{2E0E6268-187A-4796-A0BC-336D14AD2B79}" srcOrd="0" destOrd="0" parTransId="{DDCE4BD9-CA22-4BBD-9126-285495C1F322}" sibTransId="{37EF43D5-4E57-433E-835F-32B499B84A36}"/>
    <dgm:cxn modelId="{4DB55E22-13BA-46BF-8A73-39C1BCD84C3A}" type="presOf" srcId="{470FD710-AF69-4E9D-B1D4-48485E0CB88D}" destId="{08E217C6-20C8-40BE-9ADE-5E19BBFA67AB}" srcOrd="0" destOrd="0" presId="urn:microsoft.com/office/officeart/2005/8/layout/target3"/>
    <dgm:cxn modelId="{8F1AF024-D45D-4149-A425-42E7B8F92B6A}" type="presOf" srcId="{470FD710-AF69-4E9D-B1D4-48485E0CB88D}" destId="{E3E6AC66-1429-4605-9ACA-1EA42B4B9640}" srcOrd="1" destOrd="0" presId="urn:microsoft.com/office/officeart/2005/8/layout/target3"/>
    <dgm:cxn modelId="{2058972B-10DE-43B2-8A0B-8AAACBC9B1BA}" type="presOf" srcId="{2E0E6268-187A-4796-A0BC-336D14AD2B79}" destId="{B05DCA0B-C0C1-4218-9819-5077B78913C3}" srcOrd="1" destOrd="0" presId="urn:microsoft.com/office/officeart/2005/8/layout/target3"/>
    <dgm:cxn modelId="{FD6B89A5-5243-40A1-99D3-5138506F7674}" srcId="{5A7C932B-BF89-4FF5-A9AE-AB441DDCBCBA}" destId="{470FD710-AF69-4E9D-B1D4-48485E0CB88D}" srcOrd="1" destOrd="0" parTransId="{62CD5574-F19B-4CFD-B979-0D6FA8B6B005}" sibTransId="{4E4207F0-B349-4201-A198-A55874A9F100}"/>
    <dgm:cxn modelId="{6A3AB4BB-7CDF-4E70-B550-9FC3410FC7AC}" type="presOf" srcId="{5A7C932B-BF89-4FF5-A9AE-AB441DDCBCBA}" destId="{9B43D919-6018-4DA8-AF5E-8D54F5BCB1D8}" srcOrd="0" destOrd="0" presId="urn:microsoft.com/office/officeart/2005/8/layout/target3"/>
    <dgm:cxn modelId="{98636EE2-66DE-4244-9730-EFC05145EC1E}" type="presOf" srcId="{2E0E6268-187A-4796-A0BC-336D14AD2B79}" destId="{F5960FE5-2CDB-4710-9CE9-B98E1F2F1855}" srcOrd="0" destOrd="0" presId="urn:microsoft.com/office/officeart/2005/8/layout/target3"/>
    <dgm:cxn modelId="{B465AFDB-F66B-4A71-9641-FEDFFF72C1A8}" type="presParOf" srcId="{9B43D919-6018-4DA8-AF5E-8D54F5BCB1D8}" destId="{95729A8D-BBDA-4E8E-B6BD-DE0BC8108117}" srcOrd="0" destOrd="0" presId="urn:microsoft.com/office/officeart/2005/8/layout/target3"/>
    <dgm:cxn modelId="{B8EB6A39-B646-4CAA-9730-6F5083412236}" type="presParOf" srcId="{9B43D919-6018-4DA8-AF5E-8D54F5BCB1D8}" destId="{E8405EAA-8AE9-4B6D-B684-9FE76B53AEC2}" srcOrd="1" destOrd="0" presId="urn:microsoft.com/office/officeart/2005/8/layout/target3"/>
    <dgm:cxn modelId="{723BE59B-74E5-4B3B-AC09-382332ABCC76}" type="presParOf" srcId="{9B43D919-6018-4DA8-AF5E-8D54F5BCB1D8}" destId="{F5960FE5-2CDB-4710-9CE9-B98E1F2F1855}" srcOrd="2" destOrd="0" presId="urn:microsoft.com/office/officeart/2005/8/layout/target3"/>
    <dgm:cxn modelId="{BD500786-0DE9-4477-86DF-0D1440409BC7}" type="presParOf" srcId="{9B43D919-6018-4DA8-AF5E-8D54F5BCB1D8}" destId="{8DCD51BA-BC92-4095-9812-D00E419B7BB5}" srcOrd="3" destOrd="0" presId="urn:microsoft.com/office/officeart/2005/8/layout/target3"/>
    <dgm:cxn modelId="{226207D7-5957-4840-B0AB-B0D60208E144}" type="presParOf" srcId="{9B43D919-6018-4DA8-AF5E-8D54F5BCB1D8}" destId="{3E73F4D7-52C2-474E-895A-8E05942022E2}" srcOrd="4" destOrd="0" presId="urn:microsoft.com/office/officeart/2005/8/layout/target3"/>
    <dgm:cxn modelId="{89A7BC60-2585-4C71-98F8-B6E7E197B809}" type="presParOf" srcId="{9B43D919-6018-4DA8-AF5E-8D54F5BCB1D8}" destId="{08E217C6-20C8-40BE-9ADE-5E19BBFA67AB}" srcOrd="5" destOrd="0" presId="urn:microsoft.com/office/officeart/2005/8/layout/target3"/>
    <dgm:cxn modelId="{EEABB3CB-15FC-4E8D-98FD-22EFF68DE062}" type="presParOf" srcId="{9B43D919-6018-4DA8-AF5E-8D54F5BCB1D8}" destId="{B05DCA0B-C0C1-4218-9819-5077B78913C3}" srcOrd="6" destOrd="0" presId="urn:microsoft.com/office/officeart/2005/8/layout/target3"/>
    <dgm:cxn modelId="{D4F001F9-4FEC-44CC-B8B2-248BD94B04BB}" type="presParOf" srcId="{9B43D919-6018-4DA8-AF5E-8D54F5BCB1D8}" destId="{E3E6AC66-1429-4605-9ACA-1EA42B4B9640}"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62141-BFF8-4206-8C2A-E0A92FD8830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84CF456-E96E-4F04-924E-F2D80C259937}">
      <dgm:prSet/>
      <dgm:spPr/>
      <dgm:t>
        <a:bodyPr/>
        <a:lstStyle/>
        <a:p>
          <a:r>
            <a:rPr lang="en-IN" b="1" baseline="0" dirty="0">
              <a:effectLst>
                <a:outerShdw blurRad="38100" dist="38100" dir="2700000" algn="tl">
                  <a:srgbClr val="000000">
                    <a:alpha val="43137"/>
                  </a:srgbClr>
                </a:outerShdw>
              </a:effectLst>
            </a:rPr>
            <a:t>DIABETES PREDICTION ANALYSIS</a:t>
          </a:r>
          <a:endParaRPr lang="en-IN" dirty="0">
            <a:effectLst>
              <a:outerShdw blurRad="38100" dist="38100" dir="2700000" algn="tl">
                <a:srgbClr val="000000">
                  <a:alpha val="43137"/>
                </a:srgbClr>
              </a:outerShdw>
            </a:effectLst>
          </a:endParaRPr>
        </a:p>
      </dgm:t>
    </dgm:pt>
    <dgm:pt modelId="{D1D02741-8760-482D-9FC9-6A91DC8015D7}" type="parTrans" cxnId="{AB6525A8-CF6C-41B5-B88A-3AA0AA346AF9}">
      <dgm:prSet/>
      <dgm:spPr/>
      <dgm:t>
        <a:bodyPr/>
        <a:lstStyle/>
        <a:p>
          <a:endParaRPr lang="en-IN"/>
        </a:p>
      </dgm:t>
    </dgm:pt>
    <dgm:pt modelId="{54154E01-34F2-4787-A0AA-687DC86781A1}" type="sibTrans" cxnId="{AB6525A8-CF6C-41B5-B88A-3AA0AA346AF9}">
      <dgm:prSet/>
      <dgm:spPr/>
      <dgm:t>
        <a:bodyPr/>
        <a:lstStyle/>
        <a:p>
          <a:endParaRPr lang="en-IN"/>
        </a:p>
      </dgm:t>
    </dgm:pt>
    <dgm:pt modelId="{2F93F5A2-106F-40F1-A75E-79242D2E4341}" type="pres">
      <dgm:prSet presAssocID="{0EE62141-BFF8-4206-8C2A-E0A92FD8830E}" presName="linear" presStyleCnt="0">
        <dgm:presLayoutVars>
          <dgm:animLvl val="lvl"/>
          <dgm:resizeHandles val="exact"/>
        </dgm:presLayoutVars>
      </dgm:prSet>
      <dgm:spPr/>
    </dgm:pt>
    <dgm:pt modelId="{F7976DF8-0A66-420B-B30E-40BD16CBC778}" type="pres">
      <dgm:prSet presAssocID="{284CF456-E96E-4F04-924E-F2D80C259937}" presName="parentText" presStyleLbl="node1" presStyleIdx="0" presStyleCnt="1">
        <dgm:presLayoutVars>
          <dgm:chMax val="0"/>
          <dgm:bulletEnabled val="1"/>
        </dgm:presLayoutVars>
      </dgm:prSet>
      <dgm:spPr/>
    </dgm:pt>
  </dgm:ptLst>
  <dgm:cxnLst>
    <dgm:cxn modelId="{7FBC886A-986A-44B8-8731-E19E18EA08E5}" type="presOf" srcId="{0EE62141-BFF8-4206-8C2A-E0A92FD8830E}" destId="{2F93F5A2-106F-40F1-A75E-79242D2E4341}" srcOrd="0" destOrd="0" presId="urn:microsoft.com/office/officeart/2005/8/layout/vList2"/>
    <dgm:cxn modelId="{AB6525A8-CF6C-41B5-B88A-3AA0AA346AF9}" srcId="{0EE62141-BFF8-4206-8C2A-E0A92FD8830E}" destId="{284CF456-E96E-4F04-924E-F2D80C259937}" srcOrd="0" destOrd="0" parTransId="{D1D02741-8760-482D-9FC9-6A91DC8015D7}" sibTransId="{54154E01-34F2-4787-A0AA-687DC86781A1}"/>
    <dgm:cxn modelId="{5148A5D6-CB83-45AE-A5A1-801272D5C455}" type="presOf" srcId="{284CF456-E96E-4F04-924E-F2D80C259937}" destId="{F7976DF8-0A66-420B-B30E-40BD16CBC778}" srcOrd="0" destOrd="0" presId="urn:microsoft.com/office/officeart/2005/8/layout/vList2"/>
    <dgm:cxn modelId="{002399CB-E651-4566-907F-1096414E3AEC}" type="presParOf" srcId="{2F93F5A2-106F-40F1-A75E-79242D2E4341}" destId="{F7976DF8-0A66-420B-B30E-40BD16CBC77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29A8D-BBDA-4E8E-B6BD-DE0BC8108117}">
      <dsp:nvSpPr>
        <dsp:cNvPr id="0" name=""/>
        <dsp:cNvSpPr/>
      </dsp:nvSpPr>
      <dsp:spPr>
        <a:xfrm>
          <a:off x="0" y="0"/>
          <a:ext cx="4062651" cy="4062651"/>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60FE5-2CDB-4710-9CE9-B98E1F2F1855}">
      <dsp:nvSpPr>
        <dsp:cNvPr id="0" name=""/>
        <dsp:cNvSpPr/>
      </dsp:nvSpPr>
      <dsp:spPr>
        <a:xfrm>
          <a:off x="2031325" y="0"/>
          <a:ext cx="6757074" cy="406265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IN" sz="5000" b="1" kern="1200" dirty="0">
              <a:ln>
                <a:solidFill>
                  <a:sysClr val="windowText" lastClr="000000"/>
                </a:solidFill>
              </a:ln>
              <a:solidFill>
                <a:sysClr val="windowText" lastClr="000000"/>
              </a:solidFill>
            </a:rPr>
            <a:t>DIABETES PREDICTION ANALYSIS</a:t>
          </a:r>
        </a:p>
      </dsp:txBody>
      <dsp:txXfrm>
        <a:off x="2031325" y="0"/>
        <a:ext cx="6757074" cy="1929759"/>
      </dsp:txXfrm>
    </dsp:sp>
    <dsp:sp modelId="{3E73F4D7-52C2-474E-895A-8E05942022E2}">
      <dsp:nvSpPr>
        <dsp:cNvPr id="0" name=""/>
        <dsp:cNvSpPr/>
      </dsp:nvSpPr>
      <dsp:spPr>
        <a:xfrm>
          <a:off x="1066445" y="1929759"/>
          <a:ext cx="1929759" cy="1929759"/>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217C6-20C8-40BE-9ADE-5E19BBFA67AB}">
      <dsp:nvSpPr>
        <dsp:cNvPr id="0" name=""/>
        <dsp:cNvSpPr/>
      </dsp:nvSpPr>
      <dsp:spPr>
        <a:xfrm>
          <a:off x="2031325" y="2005965"/>
          <a:ext cx="6757074" cy="192975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IN" sz="2400" b="1" i="1" kern="1200" dirty="0">
            <a:solidFill>
              <a:sysClr val="windowText" lastClr="000000"/>
            </a:solidFill>
          </a:endParaRPr>
        </a:p>
      </dsp:txBody>
      <dsp:txXfrm>
        <a:off x="2031325" y="2005965"/>
        <a:ext cx="6757074" cy="1929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76DF8-0A66-420B-B30E-40BD16CBC778}">
      <dsp:nvSpPr>
        <dsp:cNvPr id="0" name=""/>
        <dsp:cNvSpPr/>
      </dsp:nvSpPr>
      <dsp:spPr>
        <a:xfrm>
          <a:off x="0" y="65790"/>
          <a:ext cx="10058399" cy="13191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b="1" kern="1200" baseline="0" dirty="0">
              <a:effectLst>
                <a:outerShdw blurRad="38100" dist="38100" dir="2700000" algn="tl">
                  <a:srgbClr val="000000">
                    <a:alpha val="43137"/>
                  </a:srgbClr>
                </a:outerShdw>
              </a:effectLst>
            </a:rPr>
            <a:t>DIABETES PREDICTION ANALYSIS</a:t>
          </a:r>
          <a:endParaRPr lang="en-IN" sz="5500" kern="1200" dirty="0">
            <a:effectLst>
              <a:outerShdw blurRad="38100" dist="38100" dir="2700000" algn="tl">
                <a:srgbClr val="000000">
                  <a:alpha val="43137"/>
                </a:srgbClr>
              </a:outerShdw>
            </a:effectLst>
          </a:endParaRPr>
        </a:p>
      </dsp:txBody>
      <dsp:txXfrm>
        <a:off x="64397" y="130187"/>
        <a:ext cx="9929605" cy="119038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46FBB-8FCF-46EA-83F9-68928E87E48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8D14C-2A90-4087-A6B3-E6AD0169B30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22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46FBB-8FCF-46EA-83F9-68928E87E48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8D14C-2A90-4087-A6B3-E6AD0169B305}" type="slidenum">
              <a:rPr lang="en-IN" smtClean="0"/>
              <a:t>‹#›</a:t>
            </a:fld>
            <a:endParaRPr lang="en-IN"/>
          </a:p>
        </p:txBody>
      </p:sp>
    </p:spTree>
    <p:extLst>
      <p:ext uri="{BB962C8B-B14F-4D97-AF65-F5344CB8AC3E}">
        <p14:creationId xmlns:p14="http://schemas.microsoft.com/office/powerpoint/2010/main" val="109759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46FBB-8FCF-46EA-83F9-68928E87E48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8D14C-2A90-4087-A6B3-E6AD0169B305}" type="slidenum">
              <a:rPr lang="en-IN" smtClean="0"/>
              <a:t>‹#›</a:t>
            </a:fld>
            <a:endParaRPr lang="en-IN"/>
          </a:p>
        </p:txBody>
      </p:sp>
    </p:spTree>
    <p:extLst>
      <p:ext uri="{BB962C8B-B14F-4D97-AF65-F5344CB8AC3E}">
        <p14:creationId xmlns:p14="http://schemas.microsoft.com/office/powerpoint/2010/main" val="408908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46FBB-8FCF-46EA-83F9-68928E87E48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8D14C-2A90-4087-A6B3-E6AD0169B305}" type="slidenum">
              <a:rPr lang="en-IN" smtClean="0"/>
              <a:t>‹#›</a:t>
            </a:fld>
            <a:endParaRPr lang="en-IN"/>
          </a:p>
        </p:txBody>
      </p:sp>
    </p:spTree>
    <p:extLst>
      <p:ext uri="{BB962C8B-B14F-4D97-AF65-F5344CB8AC3E}">
        <p14:creationId xmlns:p14="http://schemas.microsoft.com/office/powerpoint/2010/main" val="154517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46FBB-8FCF-46EA-83F9-68928E87E48E}"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8D14C-2A90-4087-A6B3-E6AD0169B30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449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46FBB-8FCF-46EA-83F9-68928E87E48E}"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8D14C-2A90-4087-A6B3-E6AD0169B305}" type="slidenum">
              <a:rPr lang="en-IN" smtClean="0"/>
              <a:t>‹#›</a:t>
            </a:fld>
            <a:endParaRPr lang="en-IN"/>
          </a:p>
        </p:txBody>
      </p:sp>
    </p:spTree>
    <p:extLst>
      <p:ext uri="{BB962C8B-B14F-4D97-AF65-F5344CB8AC3E}">
        <p14:creationId xmlns:p14="http://schemas.microsoft.com/office/powerpoint/2010/main" val="361107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46FBB-8FCF-46EA-83F9-68928E87E48E}"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D8D14C-2A90-4087-A6B3-E6AD0169B305}" type="slidenum">
              <a:rPr lang="en-IN" smtClean="0"/>
              <a:t>‹#›</a:t>
            </a:fld>
            <a:endParaRPr lang="en-IN"/>
          </a:p>
        </p:txBody>
      </p:sp>
    </p:spTree>
    <p:extLst>
      <p:ext uri="{BB962C8B-B14F-4D97-AF65-F5344CB8AC3E}">
        <p14:creationId xmlns:p14="http://schemas.microsoft.com/office/powerpoint/2010/main" val="406273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46FBB-8FCF-46EA-83F9-68928E87E48E}" type="datetimeFigureOut">
              <a:rPr lang="en-IN" smtClean="0"/>
              <a:t>14-02-2024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D8D14C-2A90-4087-A6B3-E6AD0169B305}" type="slidenum">
              <a:rPr lang="en-IN" smtClean="0"/>
              <a:t>‹#›</a:t>
            </a:fld>
            <a:endParaRPr lang="en-IN"/>
          </a:p>
        </p:txBody>
      </p:sp>
    </p:spTree>
    <p:extLst>
      <p:ext uri="{BB962C8B-B14F-4D97-AF65-F5344CB8AC3E}">
        <p14:creationId xmlns:p14="http://schemas.microsoft.com/office/powerpoint/2010/main" val="158555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846FBB-8FCF-46EA-83F9-68928E87E48E}" type="datetimeFigureOut">
              <a:rPr lang="en-IN" smtClean="0"/>
              <a:t>14-02-2024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7D8D14C-2A90-4087-A6B3-E6AD0169B305}" type="slidenum">
              <a:rPr lang="en-IN" smtClean="0"/>
              <a:t>‹#›</a:t>
            </a:fld>
            <a:endParaRPr lang="en-IN"/>
          </a:p>
        </p:txBody>
      </p:sp>
    </p:spTree>
    <p:extLst>
      <p:ext uri="{BB962C8B-B14F-4D97-AF65-F5344CB8AC3E}">
        <p14:creationId xmlns:p14="http://schemas.microsoft.com/office/powerpoint/2010/main" val="17180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846FBB-8FCF-46EA-83F9-68928E87E48E}" type="datetimeFigureOut">
              <a:rPr lang="en-IN" smtClean="0"/>
              <a:t>14-02-2024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D8D14C-2A90-4087-A6B3-E6AD0169B305}" type="slidenum">
              <a:rPr lang="en-IN" smtClean="0"/>
              <a:t>‹#›</a:t>
            </a:fld>
            <a:endParaRPr lang="en-IN"/>
          </a:p>
        </p:txBody>
      </p:sp>
    </p:spTree>
    <p:extLst>
      <p:ext uri="{BB962C8B-B14F-4D97-AF65-F5344CB8AC3E}">
        <p14:creationId xmlns:p14="http://schemas.microsoft.com/office/powerpoint/2010/main" val="381193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46FBB-8FCF-46EA-83F9-68928E87E48E}"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8D14C-2A90-4087-A6B3-E6AD0169B305}" type="slidenum">
              <a:rPr lang="en-IN" smtClean="0"/>
              <a:t>‹#›</a:t>
            </a:fld>
            <a:endParaRPr lang="en-IN"/>
          </a:p>
        </p:txBody>
      </p:sp>
    </p:spTree>
    <p:extLst>
      <p:ext uri="{BB962C8B-B14F-4D97-AF65-F5344CB8AC3E}">
        <p14:creationId xmlns:p14="http://schemas.microsoft.com/office/powerpoint/2010/main" val="228797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846FBB-8FCF-46EA-83F9-68928E87E48E}" type="datetimeFigureOut">
              <a:rPr lang="en-IN" smtClean="0"/>
              <a:t>14-02-2024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D8D14C-2A90-4087-A6B3-E6AD0169B30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63656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A4EA3284-903B-21F3-212A-C0B7BC81FF1D}"/>
              </a:ext>
            </a:extLst>
          </p:cNvPr>
          <p:cNvGraphicFramePr/>
          <p:nvPr>
            <p:extLst>
              <p:ext uri="{D42A27DB-BD31-4B8C-83A1-F6EECF244321}">
                <p14:modId xmlns:p14="http://schemas.microsoft.com/office/powerpoint/2010/main" val="841988950"/>
              </p:ext>
            </p:extLst>
          </p:nvPr>
        </p:nvGraphicFramePr>
        <p:xfrm>
          <a:off x="1439335" y="1397674"/>
          <a:ext cx="8788400" cy="4062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CC0567F4-B4A2-3160-9B60-92115846EFC0}"/>
              </a:ext>
            </a:extLst>
          </p:cNvPr>
          <p:cNvSpPr txBox="1"/>
          <p:nvPr/>
        </p:nvSpPr>
        <p:spPr>
          <a:xfrm>
            <a:off x="4118403" y="3999328"/>
            <a:ext cx="5479188" cy="584775"/>
          </a:xfrm>
          <a:prstGeom prst="rect">
            <a:avLst/>
          </a:prstGeom>
          <a:noFill/>
        </p:spPr>
        <p:txBody>
          <a:bodyPr wrap="square" rtlCol="0">
            <a:spAutoFit/>
          </a:bodyPr>
          <a:lstStyle/>
          <a:p>
            <a:r>
              <a:rPr lang="en-US" sz="3200" b="1" dirty="0">
                <a:solidFill>
                  <a:schemeClr val="tx1">
                    <a:lumMod val="95000"/>
                    <a:lumOff val="5000"/>
                  </a:schemeClr>
                </a:solidFill>
                <a:effectLst>
                  <a:outerShdw blurRad="38100" dist="38100" dir="2700000" algn="tl">
                    <a:srgbClr val="000000">
                      <a:alpha val="43137"/>
                    </a:srgbClr>
                  </a:outerShdw>
                </a:effectLst>
                <a:latin typeface="Lucida Handwriting" panose="03010101010101010101" pitchFamily="66" charset="0"/>
                <a:cs typeface="Arial" panose="020B0604020202020204" pitchFamily="34" charset="0"/>
              </a:rPr>
              <a:t>PSY</a:t>
            </a:r>
            <a:r>
              <a:rPr lang="en-US" sz="3200" b="1" dirty="0">
                <a:solidFill>
                  <a:srgbClr val="FFC000"/>
                </a:solidFill>
                <a:effectLst>
                  <a:outerShdw blurRad="38100" dist="38100" dir="2700000" algn="tl">
                    <a:srgbClr val="000000">
                      <a:alpha val="43137"/>
                    </a:srgbClr>
                  </a:outerShdw>
                </a:effectLst>
                <a:latin typeface="Lucida Handwriting" panose="03010101010101010101" pitchFamily="66" charset="0"/>
                <a:cs typeface="Arial" panose="020B0604020202020204" pitchFamily="34" charset="0"/>
              </a:rPr>
              <a:t>LIQ</a:t>
            </a:r>
            <a:r>
              <a:rPr lang="en-US" sz="3200" b="1" dirty="0">
                <a:latin typeface="Arial" panose="020B0604020202020204" pitchFamily="34" charset="0"/>
                <a:cs typeface="Arial" panose="020B0604020202020204" pitchFamily="34" charset="0"/>
              </a:rPr>
              <a:t>  Internship Project</a:t>
            </a:r>
            <a:endParaRPr lang="en-IN" sz="32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24E5BE8-5E06-EB7F-EC70-206DC107A1B5}"/>
              </a:ext>
            </a:extLst>
          </p:cNvPr>
          <p:cNvSpPr txBox="1"/>
          <p:nvPr/>
        </p:nvSpPr>
        <p:spPr>
          <a:xfrm>
            <a:off x="152401" y="5774820"/>
            <a:ext cx="224366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Shravan Birajdar</a:t>
            </a:r>
            <a:endParaRPr lang="en-IN"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F32F766-CC8B-0954-5469-5C783A337C75}"/>
              </a:ext>
            </a:extLst>
          </p:cNvPr>
          <p:cNvSpPr txBox="1"/>
          <p:nvPr/>
        </p:nvSpPr>
        <p:spPr>
          <a:xfrm>
            <a:off x="152401" y="6035315"/>
            <a:ext cx="5681134" cy="369332"/>
          </a:xfrm>
          <a:prstGeom prst="rect">
            <a:avLst/>
          </a:prstGeom>
          <a:noFill/>
        </p:spPr>
        <p:txBody>
          <a:bodyPr wrap="square" rtlCol="0">
            <a:spAutoFit/>
          </a:bodyPr>
          <a:lstStyle/>
          <a:p>
            <a:r>
              <a:rPr lang="en-IN" i="0" dirty="0">
                <a:effectLst/>
                <a:latin typeface="-apple-system"/>
              </a:rPr>
              <a:t>www.linkedin.com/in/shravan-ramesh-birajdar-28a58b137</a:t>
            </a:r>
            <a:endParaRPr lang="en-IN" dirty="0"/>
          </a:p>
        </p:txBody>
      </p:sp>
    </p:spTree>
    <p:extLst>
      <p:ext uri="{BB962C8B-B14F-4D97-AF65-F5344CB8AC3E}">
        <p14:creationId xmlns:p14="http://schemas.microsoft.com/office/powerpoint/2010/main" val="241685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11120977" cy="400110"/>
          </a:xfrm>
          <a:prstGeom prst="rect">
            <a:avLst/>
          </a:prstGeom>
          <a:noFill/>
        </p:spPr>
        <p:txBody>
          <a:bodyPr wrap="square" rtlCol="0">
            <a:spAutoFit/>
          </a:bodyPr>
          <a:lstStyle/>
          <a:p>
            <a:r>
              <a:rPr lang="en-US" sz="2000" b="1" dirty="0">
                <a:latin typeface="Aptos" panose="020B0004020202020204" pitchFamily="34" charset="0"/>
              </a:rPr>
              <a:t>7. Group patients by smoking history and count how many smokers and nonsmokers there are. </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4313"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FC96BBDE-35FC-09E0-E93C-F4AD4AD1A2FF}"/>
              </a:ext>
            </a:extLst>
          </p:cNvPr>
          <p:cNvPicPr>
            <a:picLocks noChangeAspect="1"/>
          </p:cNvPicPr>
          <p:nvPr/>
        </p:nvPicPr>
        <p:blipFill>
          <a:blip r:embed="rId3"/>
          <a:stretch>
            <a:fillRect/>
          </a:stretch>
        </p:blipFill>
        <p:spPr>
          <a:xfrm>
            <a:off x="2247363" y="3025544"/>
            <a:ext cx="7697274" cy="3296110"/>
          </a:xfrm>
          <a:prstGeom prst="rect">
            <a:avLst/>
          </a:prstGeom>
          <a:ln>
            <a:solidFill>
              <a:schemeClr val="tx1"/>
            </a:solidFill>
          </a:ln>
        </p:spPr>
      </p:pic>
    </p:spTree>
    <p:extLst>
      <p:ext uri="{BB962C8B-B14F-4D97-AF65-F5344CB8AC3E}">
        <p14:creationId xmlns:p14="http://schemas.microsoft.com/office/powerpoint/2010/main" val="246531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9867911" cy="400110"/>
          </a:xfrm>
          <a:prstGeom prst="rect">
            <a:avLst/>
          </a:prstGeom>
          <a:noFill/>
        </p:spPr>
        <p:txBody>
          <a:bodyPr wrap="square" rtlCol="0">
            <a:spAutoFit/>
          </a:bodyPr>
          <a:lstStyle/>
          <a:p>
            <a:r>
              <a:rPr lang="en-US" sz="2000" b="1" dirty="0">
                <a:latin typeface="Aptos" panose="020B0004020202020204" pitchFamily="34" charset="0"/>
              </a:rPr>
              <a:t>8. Retrieve the </a:t>
            </a:r>
            <a:r>
              <a:rPr lang="en-US" sz="2000" b="1" dirty="0" err="1">
                <a:latin typeface="Aptos" panose="020B0004020202020204" pitchFamily="34" charset="0"/>
              </a:rPr>
              <a:t>Patient_ids</a:t>
            </a:r>
            <a:r>
              <a:rPr lang="en-US" sz="2000" b="1" dirty="0">
                <a:latin typeface="Aptos" panose="020B0004020202020204" pitchFamily="34" charset="0"/>
              </a:rPr>
              <a:t> of patients who have a BMI greater than the average BMI.</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4CBA7B4D-7099-9A2C-B884-B421B17351B8}"/>
              </a:ext>
            </a:extLst>
          </p:cNvPr>
          <p:cNvPicPr>
            <a:picLocks noChangeAspect="1"/>
          </p:cNvPicPr>
          <p:nvPr/>
        </p:nvPicPr>
        <p:blipFill>
          <a:blip r:embed="rId3"/>
          <a:stretch>
            <a:fillRect/>
          </a:stretch>
        </p:blipFill>
        <p:spPr>
          <a:xfrm>
            <a:off x="2299757" y="3007551"/>
            <a:ext cx="7592485" cy="3315163"/>
          </a:xfrm>
          <a:prstGeom prst="rect">
            <a:avLst/>
          </a:prstGeom>
          <a:ln>
            <a:solidFill>
              <a:schemeClr val="tx1"/>
            </a:solidFill>
          </a:ln>
        </p:spPr>
      </p:pic>
    </p:spTree>
    <p:extLst>
      <p:ext uri="{BB962C8B-B14F-4D97-AF65-F5344CB8AC3E}">
        <p14:creationId xmlns:p14="http://schemas.microsoft.com/office/powerpoint/2010/main" val="150227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10993977" cy="400110"/>
          </a:xfrm>
          <a:prstGeom prst="rect">
            <a:avLst/>
          </a:prstGeom>
          <a:noFill/>
        </p:spPr>
        <p:txBody>
          <a:bodyPr wrap="square" rtlCol="0">
            <a:spAutoFit/>
          </a:bodyPr>
          <a:lstStyle/>
          <a:p>
            <a:r>
              <a:rPr lang="en-US" sz="2000" b="1" dirty="0">
                <a:latin typeface="Aptos" panose="020B0004020202020204" pitchFamily="34" charset="0"/>
              </a:rPr>
              <a:t>9. Find the patient with the highest HbA1c level and the patient with the lowest HbA1clevel.</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7A7872D0-9E2E-46E9-26E1-046CDAD7B2EE}"/>
              </a:ext>
            </a:extLst>
          </p:cNvPr>
          <p:cNvPicPr>
            <a:picLocks noChangeAspect="1"/>
          </p:cNvPicPr>
          <p:nvPr/>
        </p:nvPicPr>
        <p:blipFill>
          <a:blip r:embed="rId3"/>
          <a:stretch>
            <a:fillRect/>
          </a:stretch>
        </p:blipFill>
        <p:spPr>
          <a:xfrm>
            <a:off x="2266415" y="3429000"/>
            <a:ext cx="7659169" cy="2886478"/>
          </a:xfrm>
          <a:prstGeom prst="rect">
            <a:avLst/>
          </a:prstGeom>
          <a:ln>
            <a:solidFill>
              <a:schemeClr val="tx1"/>
            </a:solidFill>
          </a:ln>
        </p:spPr>
      </p:pic>
    </p:spTree>
    <p:extLst>
      <p:ext uri="{BB962C8B-B14F-4D97-AF65-F5344CB8AC3E}">
        <p14:creationId xmlns:p14="http://schemas.microsoft.com/office/powerpoint/2010/main" val="243248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9800178" cy="400110"/>
          </a:xfrm>
          <a:prstGeom prst="rect">
            <a:avLst/>
          </a:prstGeom>
          <a:noFill/>
        </p:spPr>
        <p:txBody>
          <a:bodyPr wrap="square" rtlCol="0">
            <a:spAutoFit/>
          </a:bodyPr>
          <a:lstStyle/>
          <a:p>
            <a:r>
              <a:rPr lang="en-US" sz="2000" b="1" dirty="0">
                <a:latin typeface="Aptos" panose="020B0004020202020204" pitchFamily="34" charset="0"/>
              </a:rPr>
              <a:t>10. Calculate the age of patients in years (assuming the current date as of now).</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E3F5F516-58F5-30DA-AC16-A0E77198BDFA}"/>
              </a:ext>
            </a:extLst>
          </p:cNvPr>
          <p:cNvPicPr>
            <a:picLocks noChangeAspect="1"/>
          </p:cNvPicPr>
          <p:nvPr/>
        </p:nvPicPr>
        <p:blipFill>
          <a:blip r:embed="rId3"/>
          <a:stretch>
            <a:fillRect/>
          </a:stretch>
        </p:blipFill>
        <p:spPr>
          <a:xfrm>
            <a:off x="2252126" y="2904357"/>
            <a:ext cx="7687748" cy="3419952"/>
          </a:xfrm>
          <a:prstGeom prst="rect">
            <a:avLst/>
          </a:prstGeom>
          <a:ln>
            <a:solidFill>
              <a:schemeClr val="tx1"/>
            </a:solidFill>
          </a:ln>
        </p:spPr>
      </p:pic>
    </p:spTree>
    <p:extLst>
      <p:ext uri="{BB962C8B-B14F-4D97-AF65-F5344CB8AC3E}">
        <p14:creationId xmlns:p14="http://schemas.microsoft.com/office/powerpoint/2010/main" val="321322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8382391" cy="400110"/>
          </a:xfrm>
          <a:prstGeom prst="rect">
            <a:avLst/>
          </a:prstGeom>
          <a:noFill/>
        </p:spPr>
        <p:txBody>
          <a:bodyPr wrap="square" rtlCol="0">
            <a:spAutoFit/>
          </a:bodyPr>
          <a:lstStyle/>
          <a:p>
            <a:r>
              <a:rPr lang="en-US" sz="2000" b="1" dirty="0">
                <a:latin typeface="Aptos" panose="020B0004020202020204" pitchFamily="34" charset="0"/>
              </a:rPr>
              <a:t>11. Rank patients by blood glucose level within each gender group.</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61565"/>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5182CF84-352F-F6F3-BFC3-946E4FC1128E}"/>
              </a:ext>
            </a:extLst>
          </p:cNvPr>
          <p:cNvPicPr>
            <a:picLocks noChangeAspect="1"/>
          </p:cNvPicPr>
          <p:nvPr/>
        </p:nvPicPr>
        <p:blipFill>
          <a:blip r:embed="rId3"/>
          <a:stretch>
            <a:fillRect/>
          </a:stretch>
        </p:blipFill>
        <p:spPr>
          <a:xfrm>
            <a:off x="2247363" y="2895849"/>
            <a:ext cx="7697274" cy="3439005"/>
          </a:xfrm>
          <a:prstGeom prst="rect">
            <a:avLst/>
          </a:prstGeom>
          <a:ln>
            <a:solidFill>
              <a:schemeClr val="tx1"/>
            </a:solidFill>
          </a:ln>
        </p:spPr>
      </p:pic>
    </p:spTree>
    <p:extLst>
      <p:ext uri="{BB962C8B-B14F-4D97-AF65-F5344CB8AC3E}">
        <p14:creationId xmlns:p14="http://schemas.microsoft.com/office/powerpoint/2010/main" val="223746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10028777" cy="400110"/>
          </a:xfrm>
          <a:prstGeom prst="rect">
            <a:avLst/>
          </a:prstGeom>
          <a:noFill/>
        </p:spPr>
        <p:txBody>
          <a:bodyPr wrap="square" rtlCol="0">
            <a:spAutoFit/>
          </a:bodyPr>
          <a:lstStyle/>
          <a:p>
            <a:r>
              <a:rPr lang="en-US" sz="2000" b="1" dirty="0">
                <a:latin typeface="Aptos" panose="020B0004020202020204" pitchFamily="34" charset="0"/>
              </a:rPr>
              <a:t>12. Update the smoking history of patients who are older than 50 to "Ex-smoker."</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16164"/>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61813"/>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3EDCAC62-A303-BA82-EF23-2D040C614819}"/>
              </a:ext>
            </a:extLst>
          </p:cNvPr>
          <p:cNvPicPr>
            <a:picLocks noChangeAspect="1"/>
          </p:cNvPicPr>
          <p:nvPr/>
        </p:nvPicPr>
        <p:blipFill>
          <a:blip r:embed="rId3"/>
          <a:stretch>
            <a:fillRect/>
          </a:stretch>
        </p:blipFill>
        <p:spPr>
          <a:xfrm>
            <a:off x="2380731" y="2894830"/>
            <a:ext cx="7430537" cy="3439005"/>
          </a:xfrm>
          <a:prstGeom prst="rect">
            <a:avLst/>
          </a:prstGeom>
          <a:ln>
            <a:solidFill>
              <a:schemeClr val="tx1"/>
            </a:solidFill>
          </a:ln>
        </p:spPr>
      </p:pic>
    </p:spTree>
    <p:extLst>
      <p:ext uri="{BB962C8B-B14F-4D97-AF65-F5344CB8AC3E}">
        <p14:creationId xmlns:p14="http://schemas.microsoft.com/office/powerpoint/2010/main" val="328396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8382391" cy="400110"/>
          </a:xfrm>
          <a:prstGeom prst="rect">
            <a:avLst/>
          </a:prstGeom>
          <a:noFill/>
        </p:spPr>
        <p:txBody>
          <a:bodyPr wrap="square" rtlCol="0">
            <a:spAutoFit/>
          </a:bodyPr>
          <a:lstStyle/>
          <a:p>
            <a:r>
              <a:rPr lang="en-US" sz="2000" b="1" dirty="0">
                <a:latin typeface="Aptos" panose="020B0004020202020204" pitchFamily="34" charset="0"/>
              </a:rPr>
              <a:t>13. Insert a new patient into the database with sample data.</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80706665-710D-7F7D-A981-C07999C86C9F}"/>
              </a:ext>
            </a:extLst>
          </p:cNvPr>
          <p:cNvPicPr>
            <a:picLocks noChangeAspect="1"/>
          </p:cNvPicPr>
          <p:nvPr/>
        </p:nvPicPr>
        <p:blipFill>
          <a:blip r:embed="rId3"/>
          <a:stretch>
            <a:fillRect/>
          </a:stretch>
        </p:blipFill>
        <p:spPr>
          <a:xfrm>
            <a:off x="2261652" y="2868371"/>
            <a:ext cx="7668695" cy="3458058"/>
          </a:xfrm>
          <a:prstGeom prst="rect">
            <a:avLst/>
          </a:prstGeom>
          <a:ln>
            <a:solidFill>
              <a:schemeClr val="tx1"/>
            </a:solidFill>
          </a:ln>
        </p:spPr>
      </p:pic>
    </p:spTree>
    <p:extLst>
      <p:ext uri="{BB962C8B-B14F-4D97-AF65-F5344CB8AC3E}">
        <p14:creationId xmlns:p14="http://schemas.microsoft.com/office/powerpoint/2010/main" val="29220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90" y="1617133"/>
            <a:ext cx="10756910" cy="400110"/>
          </a:xfrm>
          <a:prstGeom prst="rect">
            <a:avLst/>
          </a:prstGeom>
          <a:noFill/>
        </p:spPr>
        <p:txBody>
          <a:bodyPr wrap="square" rtlCol="0">
            <a:spAutoFit/>
          </a:bodyPr>
          <a:lstStyle/>
          <a:p>
            <a:r>
              <a:rPr lang="en-US" sz="2000" b="1" dirty="0">
                <a:latin typeface="Aptos" panose="020B0004020202020204" pitchFamily="34" charset="0"/>
              </a:rPr>
              <a:t>14. Delete all patients with heart disease from the database.</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16164"/>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61813"/>
            <a:ext cx="2982042" cy="307777"/>
          </a:xfrm>
          <a:prstGeom prst="rect">
            <a:avLst/>
          </a:prstGeom>
          <a:noFill/>
        </p:spPr>
        <p:txBody>
          <a:bodyPr wrap="square" rtlCol="0">
            <a:spAutoFit/>
          </a:bodyPr>
          <a:lstStyle/>
          <a:p>
            <a:r>
              <a:rPr lang="en-IN" sz="1400" b="1" dirty="0"/>
              <a:t>DIABETES PREDICATION ASSESSMENT</a:t>
            </a:r>
          </a:p>
        </p:txBody>
      </p:sp>
      <p:pic>
        <p:nvPicPr>
          <p:cNvPr id="7" name="Picture 6">
            <a:extLst>
              <a:ext uri="{FF2B5EF4-FFF2-40B4-BE49-F238E27FC236}">
                <a16:creationId xmlns:a16="http://schemas.microsoft.com/office/drawing/2014/main" id="{BE752A20-1688-A87F-3ADF-C339FDCECD16}"/>
              </a:ext>
            </a:extLst>
          </p:cNvPr>
          <p:cNvPicPr>
            <a:picLocks noChangeAspect="1"/>
          </p:cNvPicPr>
          <p:nvPr/>
        </p:nvPicPr>
        <p:blipFill>
          <a:blip r:embed="rId3"/>
          <a:stretch>
            <a:fillRect/>
          </a:stretch>
        </p:blipFill>
        <p:spPr>
          <a:xfrm>
            <a:off x="2241013" y="3001729"/>
            <a:ext cx="7621064" cy="3343742"/>
          </a:xfrm>
          <a:prstGeom prst="rect">
            <a:avLst/>
          </a:prstGeom>
          <a:ln>
            <a:solidFill>
              <a:schemeClr val="tx1"/>
            </a:solidFill>
          </a:ln>
        </p:spPr>
      </p:pic>
    </p:spTree>
    <p:extLst>
      <p:ext uri="{BB962C8B-B14F-4D97-AF65-F5344CB8AC3E}">
        <p14:creationId xmlns:p14="http://schemas.microsoft.com/office/powerpoint/2010/main" val="17579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10765377" cy="400110"/>
          </a:xfrm>
          <a:prstGeom prst="rect">
            <a:avLst/>
          </a:prstGeom>
          <a:noFill/>
        </p:spPr>
        <p:txBody>
          <a:bodyPr wrap="square" rtlCol="0">
            <a:spAutoFit/>
          </a:bodyPr>
          <a:lstStyle/>
          <a:p>
            <a:r>
              <a:rPr lang="en-US" sz="2000" b="1" dirty="0">
                <a:latin typeface="Aptos" panose="020B0004020202020204" pitchFamily="34" charset="0"/>
              </a:rPr>
              <a:t>15. Find patients who have hypertension but not diabetes using the EXCEPT operator. </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A9508162-233A-E590-40D7-5810932FF00C}"/>
              </a:ext>
            </a:extLst>
          </p:cNvPr>
          <p:cNvPicPr>
            <a:picLocks noChangeAspect="1"/>
          </p:cNvPicPr>
          <p:nvPr/>
        </p:nvPicPr>
        <p:blipFill>
          <a:blip r:embed="rId3"/>
          <a:stretch>
            <a:fillRect/>
          </a:stretch>
        </p:blipFill>
        <p:spPr>
          <a:xfrm>
            <a:off x="2280705" y="3191186"/>
            <a:ext cx="7630590" cy="3134162"/>
          </a:xfrm>
          <a:prstGeom prst="rect">
            <a:avLst/>
          </a:prstGeom>
          <a:ln>
            <a:solidFill>
              <a:schemeClr val="tx1"/>
            </a:solidFill>
          </a:ln>
        </p:spPr>
      </p:pic>
    </p:spTree>
    <p:extLst>
      <p:ext uri="{BB962C8B-B14F-4D97-AF65-F5344CB8AC3E}">
        <p14:creationId xmlns:p14="http://schemas.microsoft.com/office/powerpoint/2010/main" val="2260426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10790777" cy="400110"/>
          </a:xfrm>
          <a:prstGeom prst="rect">
            <a:avLst/>
          </a:prstGeom>
          <a:noFill/>
        </p:spPr>
        <p:txBody>
          <a:bodyPr wrap="square" rtlCol="0">
            <a:spAutoFit/>
          </a:bodyPr>
          <a:lstStyle/>
          <a:p>
            <a:r>
              <a:rPr lang="en-US" sz="2000" b="1" dirty="0">
                <a:latin typeface="Aptos" panose="020B0004020202020204" pitchFamily="34" charset="0"/>
              </a:rPr>
              <a:t>16. Define a unique constraint on the "</a:t>
            </a:r>
            <a:r>
              <a:rPr lang="en-US" sz="2000" b="1" dirty="0" err="1">
                <a:latin typeface="Aptos" panose="020B0004020202020204" pitchFamily="34" charset="0"/>
              </a:rPr>
              <a:t>patient_id</a:t>
            </a:r>
            <a:r>
              <a:rPr lang="en-US" sz="2000" b="1" dirty="0">
                <a:latin typeface="Aptos" panose="020B0004020202020204" pitchFamily="34" charset="0"/>
              </a:rPr>
              <a:t>" column to ensure its values are unique.</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54A90819-1BBD-999D-6FBB-B991454BCC4A}"/>
              </a:ext>
            </a:extLst>
          </p:cNvPr>
          <p:cNvPicPr>
            <a:picLocks noChangeAspect="1"/>
          </p:cNvPicPr>
          <p:nvPr/>
        </p:nvPicPr>
        <p:blipFill>
          <a:blip r:embed="rId3"/>
          <a:stretch>
            <a:fillRect/>
          </a:stretch>
        </p:blipFill>
        <p:spPr>
          <a:xfrm>
            <a:off x="2402418" y="4733284"/>
            <a:ext cx="7573432" cy="1590897"/>
          </a:xfrm>
          <a:prstGeom prst="rect">
            <a:avLst/>
          </a:prstGeom>
          <a:ln>
            <a:solidFill>
              <a:schemeClr val="tx1"/>
            </a:solidFill>
          </a:ln>
        </p:spPr>
      </p:pic>
    </p:spTree>
    <p:extLst>
      <p:ext uri="{BB962C8B-B14F-4D97-AF65-F5344CB8AC3E}">
        <p14:creationId xmlns:p14="http://schemas.microsoft.com/office/powerpoint/2010/main" val="43097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A5DCE29-A66E-30A0-39A5-CC977E8DC34A}"/>
              </a:ext>
            </a:extLst>
          </p:cNvPr>
          <p:cNvGraphicFramePr/>
          <p:nvPr>
            <p:extLst>
              <p:ext uri="{D42A27DB-BD31-4B8C-83A1-F6EECF244321}">
                <p14:modId xmlns:p14="http://schemas.microsoft.com/office/powerpoint/2010/main" val="1987099287"/>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a:extLst>
              <a:ext uri="{FF2B5EF4-FFF2-40B4-BE49-F238E27FC236}">
                <a16:creationId xmlns:a16="http://schemas.microsoft.com/office/drawing/2014/main" id="{9B1F3869-3352-7A8C-F18A-F3C3C116EAFC}"/>
              </a:ext>
            </a:extLst>
          </p:cNvPr>
          <p:cNvPicPr>
            <a:picLocks noGrp="1" noChangeAspect="1"/>
          </p:cNvPicPr>
          <p:nvPr>
            <p:ph idx="1"/>
          </p:nvPr>
        </p:nvPicPr>
        <p:blipFill>
          <a:blip r:embed="rId7"/>
          <a:stretch>
            <a:fillRect/>
          </a:stretch>
        </p:blipFill>
        <p:spPr>
          <a:xfrm>
            <a:off x="3104491" y="1811866"/>
            <a:ext cx="6043978" cy="4277157"/>
          </a:xfrm>
          <a:prstGeom prst="rect">
            <a:avLst/>
          </a:prstGeom>
        </p:spPr>
      </p:pic>
    </p:spTree>
    <p:extLst>
      <p:ext uri="{BB962C8B-B14F-4D97-AF65-F5344CB8AC3E}">
        <p14:creationId xmlns:p14="http://schemas.microsoft.com/office/powerpoint/2010/main" val="2323449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90" y="1617133"/>
            <a:ext cx="9842510" cy="400110"/>
          </a:xfrm>
          <a:prstGeom prst="rect">
            <a:avLst/>
          </a:prstGeom>
          <a:noFill/>
        </p:spPr>
        <p:txBody>
          <a:bodyPr wrap="square" rtlCol="0">
            <a:spAutoFit/>
          </a:bodyPr>
          <a:lstStyle/>
          <a:p>
            <a:r>
              <a:rPr lang="en-US" sz="2000" b="1" dirty="0">
                <a:latin typeface="Aptos" panose="020B0004020202020204" pitchFamily="34" charset="0"/>
              </a:rPr>
              <a:t>17. Create a view that displays the </a:t>
            </a:r>
            <a:r>
              <a:rPr lang="en-US" sz="2000" b="1" dirty="0" err="1">
                <a:latin typeface="Aptos" panose="020B0004020202020204" pitchFamily="34" charset="0"/>
              </a:rPr>
              <a:t>Patient_ids</a:t>
            </a:r>
            <a:r>
              <a:rPr lang="en-US" sz="2000" b="1" dirty="0">
                <a:latin typeface="Aptos" panose="020B0004020202020204" pitchFamily="34" charset="0"/>
              </a:rPr>
              <a:t>, ages, and BMI of patients.</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FA8A5894-7587-035D-3A92-9988D73976ED}"/>
              </a:ext>
            </a:extLst>
          </p:cNvPr>
          <p:cNvPicPr>
            <a:picLocks noChangeAspect="1"/>
          </p:cNvPicPr>
          <p:nvPr/>
        </p:nvPicPr>
        <p:blipFill>
          <a:blip r:embed="rId3"/>
          <a:stretch>
            <a:fillRect/>
          </a:stretch>
        </p:blipFill>
        <p:spPr>
          <a:xfrm>
            <a:off x="2261652" y="3105984"/>
            <a:ext cx="7668695" cy="3219899"/>
          </a:xfrm>
          <a:prstGeom prst="rect">
            <a:avLst/>
          </a:prstGeom>
          <a:ln>
            <a:solidFill>
              <a:schemeClr val="tx1"/>
            </a:solidFill>
          </a:ln>
        </p:spPr>
      </p:pic>
    </p:spTree>
    <p:extLst>
      <p:ext uri="{BB962C8B-B14F-4D97-AF65-F5344CB8AC3E}">
        <p14:creationId xmlns:p14="http://schemas.microsoft.com/office/powerpoint/2010/main" val="3978420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90" y="1617133"/>
            <a:ext cx="11315710" cy="707886"/>
          </a:xfrm>
          <a:prstGeom prst="rect">
            <a:avLst/>
          </a:prstGeom>
          <a:noFill/>
        </p:spPr>
        <p:txBody>
          <a:bodyPr wrap="square" rtlCol="0">
            <a:spAutoFit/>
          </a:bodyPr>
          <a:lstStyle/>
          <a:p>
            <a:r>
              <a:rPr lang="en-US" sz="2000" b="1" dirty="0"/>
              <a:t>18. Suggest improvements in the database schema to reduce data redundancy and improve data integrity.</a:t>
            </a:r>
            <a:endParaRPr lang="en-IN" sz="2000" b="1" dirty="0"/>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sp>
        <p:nvSpPr>
          <p:cNvPr id="2" name="TextBox 1">
            <a:extLst>
              <a:ext uri="{FF2B5EF4-FFF2-40B4-BE49-F238E27FC236}">
                <a16:creationId xmlns:a16="http://schemas.microsoft.com/office/drawing/2014/main" id="{1A83EBAA-7AFF-1FCE-1F38-698AC4505974}"/>
              </a:ext>
            </a:extLst>
          </p:cNvPr>
          <p:cNvSpPr txBox="1"/>
          <p:nvPr/>
        </p:nvSpPr>
        <p:spPr>
          <a:xfrm>
            <a:off x="673090" y="2391562"/>
            <a:ext cx="10735734"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70C0"/>
                </a:solidFill>
              </a:rPr>
              <a:t>Normalization:</a:t>
            </a:r>
            <a:r>
              <a:rPr lang="en-US" dirty="0"/>
              <a:t> Ensure the database is in at least 3rd Normal Form (3NF) or Boyce-Codd Normal Form (BCNF). Eliminate repeating groups and organize data into related tables.</a:t>
            </a:r>
          </a:p>
          <a:p>
            <a:pPr marL="285750" indent="-285750">
              <a:buFont typeface="Arial" panose="020B0604020202020204" pitchFamily="34" charset="0"/>
              <a:buChar char="•"/>
            </a:pPr>
            <a:r>
              <a:rPr lang="en-US" b="1" dirty="0">
                <a:solidFill>
                  <a:srgbClr val="0070C0"/>
                </a:solidFill>
              </a:rPr>
              <a:t>Primary and Foreign Keys:</a:t>
            </a:r>
            <a:r>
              <a:rPr lang="en-US" b="1" dirty="0"/>
              <a:t> </a:t>
            </a:r>
            <a:r>
              <a:rPr lang="en-US" dirty="0"/>
              <a:t>Use primary keys to uniquely identify each record in a table. Utilize foreign keys to establish relationships between tables. Enforce referential integrity to maintain consistency across related tables.</a:t>
            </a:r>
          </a:p>
          <a:p>
            <a:pPr marL="285750" indent="-285750">
              <a:buFont typeface="Arial" panose="020B0604020202020204" pitchFamily="34" charset="0"/>
              <a:buChar char="•"/>
            </a:pPr>
            <a:r>
              <a:rPr lang="en-US" b="1" dirty="0">
                <a:solidFill>
                  <a:srgbClr val="0070C0"/>
                </a:solidFill>
              </a:rPr>
              <a:t>Composite Primary Keys: </a:t>
            </a:r>
            <a:r>
              <a:rPr lang="en-US" dirty="0"/>
              <a:t>Consider using composite primary keys when necessary to ensure uniqueness. Be cautious with composite keys and only use them when it makes logical sense.</a:t>
            </a:r>
          </a:p>
          <a:p>
            <a:pPr marL="285750" indent="-285750">
              <a:buFont typeface="Arial" panose="020B0604020202020204" pitchFamily="34" charset="0"/>
              <a:buChar char="•"/>
            </a:pPr>
            <a:r>
              <a:rPr lang="en-US" b="1" dirty="0">
                <a:solidFill>
                  <a:srgbClr val="0070C0"/>
                </a:solidFill>
              </a:rPr>
              <a:t>Data Types and Constraints: </a:t>
            </a:r>
            <a:r>
              <a:rPr lang="en-US" dirty="0"/>
              <a:t>Use appropriate data types for each column. Implement constraints to restrict the type and range of data that can be entered.</a:t>
            </a:r>
          </a:p>
          <a:p>
            <a:pPr marL="285750" indent="-285750">
              <a:buFont typeface="Arial" panose="020B0604020202020204" pitchFamily="34" charset="0"/>
              <a:buChar char="•"/>
            </a:pPr>
            <a:r>
              <a:rPr lang="en-US" b="1" dirty="0">
                <a:solidFill>
                  <a:srgbClr val="0070C0"/>
                </a:solidFill>
              </a:rPr>
              <a:t>Denormalization for Performance: </a:t>
            </a:r>
            <a:r>
              <a:rPr lang="en-US" dirty="0"/>
              <a:t>Consider denormalization for performance optimization in read-heavy scenarios. Evaluate trade-offs between normalization and denormalization based on specific use cases.</a:t>
            </a:r>
          </a:p>
          <a:p>
            <a:pPr marL="285750" indent="-285750">
              <a:buFont typeface="Arial" panose="020B0604020202020204" pitchFamily="34" charset="0"/>
              <a:buChar char="•"/>
            </a:pPr>
            <a:r>
              <a:rPr lang="en-US" b="1" dirty="0">
                <a:solidFill>
                  <a:srgbClr val="0070C0"/>
                </a:solidFill>
              </a:rPr>
              <a:t>Normalization Review: </a:t>
            </a:r>
            <a:r>
              <a:rPr lang="en-US" dirty="0"/>
              <a:t>Periodically review and adjust normalization based on evolving business requirements.</a:t>
            </a:r>
          </a:p>
          <a:p>
            <a:endParaRPr lang="en-US" dirty="0"/>
          </a:p>
        </p:txBody>
      </p:sp>
    </p:spTree>
    <p:extLst>
      <p:ext uri="{BB962C8B-B14F-4D97-AF65-F5344CB8AC3E}">
        <p14:creationId xmlns:p14="http://schemas.microsoft.com/office/powerpoint/2010/main" val="160906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10189643" cy="400110"/>
          </a:xfrm>
          <a:prstGeom prst="rect">
            <a:avLst/>
          </a:prstGeom>
          <a:noFill/>
        </p:spPr>
        <p:txBody>
          <a:bodyPr wrap="square" rtlCol="0">
            <a:spAutoFit/>
          </a:bodyPr>
          <a:lstStyle/>
          <a:p>
            <a:r>
              <a:rPr lang="en-US" sz="2000" b="1" dirty="0">
                <a:latin typeface="Aptos" panose="020B0004020202020204" pitchFamily="34" charset="0"/>
              </a:rPr>
              <a:t>19. Explain how you can optimize the performance of SQL queries on this dataset.</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3607"/>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64287"/>
            <a:ext cx="2982042" cy="307777"/>
          </a:xfrm>
          <a:prstGeom prst="rect">
            <a:avLst/>
          </a:prstGeom>
          <a:noFill/>
        </p:spPr>
        <p:txBody>
          <a:bodyPr wrap="square" rtlCol="0">
            <a:spAutoFit/>
          </a:bodyPr>
          <a:lstStyle/>
          <a:p>
            <a:r>
              <a:rPr lang="en-IN" sz="1400" b="1" dirty="0"/>
              <a:t>DIABETES PREDICATION ASSESSMENT</a:t>
            </a:r>
          </a:p>
        </p:txBody>
      </p:sp>
      <p:sp>
        <p:nvSpPr>
          <p:cNvPr id="2" name="TextBox 1">
            <a:extLst>
              <a:ext uri="{FF2B5EF4-FFF2-40B4-BE49-F238E27FC236}">
                <a16:creationId xmlns:a16="http://schemas.microsoft.com/office/drawing/2014/main" id="{ED7FEF6B-DC85-C338-C349-FD2BAF828639}"/>
              </a:ext>
            </a:extLst>
          </p:cNvPr>
          <p:cNvSpPr txBox="1"/>
          <p:nvPr/>
        </p:nvSpPr>
        <p:spPr>
          <a:xfrm>
            <a:off x="673089" y="2370667"/>
            <a:ext cx="10989733"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C00000"/>
                </a:solidFill>
              </a:rPr>
              <a:t>Query Rewriting: </a:t>
            </a:r>
            <a:r>
              <a:rPr lang="en-US" dirty="0"/>
              <a:t>Rewrite queries to use efficient and selective filters in the WHERE clause. Avoid using wildcard characters at the beginning of LIKE patterns.</a:t>
            </a:r>
          </a:p>
          <a:p>
            <a:pPr marL="285750" indent="-285750">
              <a:buFont typeface="Arial" panose="020B0604020202020204" pitchFamily="34" charset="0"/>
              <a:buChar char="•"/>
            </a:pPr>
            <a:r>
              <a:rPr lang="en-US" b="1" dirty="0">
                <a:solidFill>
                  <a:srgbClr val="C00000"/>
                </a:solidFill>
              </a:rPr>
              <a:t>Avoid SELECT : </a:t>
            </a:r>
            <a:r>
              <a:rPr lang="en-US" dirty="0"/>
              <a:t>Only retrieve the columns needed for the query rather than using SELECT *. Minimize the amount of data transferred from the database to the application.</a:t>
            </a:r>
          </a:p>
          <a:p>
            <a:pPr marL="285750" indent="-285750">
              <a:buFont typeface="Arial" panose="020B0604020202020204" pitchFamily="34" charset="0"/>
              <a:buChar char="•"/>
            </a:pPr>
            <a:r>
              <a:rPr lang="en-US" b="1" dirty="0">
                <a:solidFill>
                  <a:srgbClr val="C00000"/>
                </a:solidFill>
              </a:rPr>
              <a:t>Use JOINs Wisely: </a:t>
            </a:r>
            <a:r>
              <a:rPr lang="en-US" dirty="0"/>
              <a:t>Optimize JOIN operations by selecting appropriate JOIN types (INNER JOIN, LEFT JOIN, etc.). Ensure that the columns used for JOIN conditions are indexed.</a:t>
            </a:r>
          </a:p>
          <a:p>
            <a:pPr marL="285750" indent="-285750">
              <a:buFont typeface="Arial" panose="020B0604020202020204" pitchFamily="34" charset="0"/>
              <a:buChar char="•"/>
            </a:pPr>
            <a:r>
              <a:rPr lang="en-US" b="1" dirty="0">
                <a:solidFill>
                  <a:srgbClr val="C00000"/>
                </a:solidFill>
              </a:rPr>
              <a:t>Avoid Subqueries: </a:t>
            </a:r>
            <a:r>
              <a:rPr lang="en-US" dirty="0"/>
              <a:t>Rewrite subqueries as JOINs where possible for better performance.</a:t>
            </a:r>
          </a:p>
          <a:p>
            <a:pPr marL="285750" indent="-285750">
              <a:buFont typeface="Arial" panose="020B0604020202020204" pitchFamily="34" charset="0"/>
              <a:buChar char="•"/>
            </a:pPr>
            <a:r>
              <a:rPr lang="en-US" b="1" dirty="0">
                <a:solidFill>
                  <a:srgbClr val="C00000"/>
                </a:solidFill>
              </a:rPr>
              <a:t>Aggregate Functions: </a:t>
            </a:r>
            <a:r>
              <a:rPr lang="en-US" dirty="0"/>
              <a:t>Use aggregate functions (SUM, AVG, COUNT, etc.) selectively. Avoid unnecessary use of DISTINCT.</a:t>
            </a:r>
          </a:p>
          <a:p>
            <a:pPr marL="285750" indent="-285750">
              <a:buFont typeface="Arial" panose="020B0604020202020204" pitchFamily="34" charset="0"/>
              <a:buChar char="•"/>
            </a:pPr>
            <a:r>
              <a:rPr lang="en-US" b="1" dirty="0">
                <a:solidFill>
                  <a:srgbClr val="C00000"/>
                </a:solidFill>
              </a:rPr>
              <a:t>Normalization and Denormalization: </a:t>
            </a:r>
            <a:r>
              <a:rPr lang="en-US" dirty="0"/>
              <a:t>Strike a balance between normalization for data integrity and denormalization for query performance. Consider materialized views for frequently accessed aggregated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03130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ED1-D6D0-E472-F479-B8245A84A334}"/>
              </a:ext>
            </a:extLst>
          </p:cNvPr>
          <p:cNvSpPr>
            <a:spLocks noGrp="1"/>
          </p:cNvSpPr>
          <p:nvPr>
            <p:ph type="title"/>
          </p:nvPr>
        </p:nvSpPr>
        <p:spPr/>
        <p:txBody>
          <a:bodyPr/>
          <a:lstStyle/>
          <a:p>
            <a:pPr algn="ctr"/>
            <a:r>
              <a:rPr lang="en-IN" sz="3200" i="0" dirty="0">
                <a:solidFill>
                  <a:schemeClr val="tx1"/>
                </a:solidFill>
                <a:effectLst>
                  <a:outerShdw blurRad="38100" dist="38100" dir="2700000" algn="tl">
                    <a:srgbClr val="000000">
                      <a:alpha val="43137"/>
                    </a:srgbClr>
                  </a:outerShdw>
                </a:effectLst>
                <a:latin typeface="Ink Free" panose="03080402000500000000" pitchFamily="66" charset="0"/>
              </a:rPr>
              <a:t>𝐊𝐞𝐲 𝐈𝐧𝐬𝐢𝐠𝐡𝐭𝐬:</a:t>
            </a:r>
            <a:r>
              <a:rPr lang="en-IN" sz="3200" b="0" i="0" dirty="0">
                <a:effectLst/>
                <a:latin typeface="-apple-system"/>
              </a:rPr>
              <a:t>🔑</a:t>
            </a:r>
            <a:endParaRPr lang="en-IN" sz="3200" dirty="0"/>
          </a:p>
        </p:txBody>
      </p:sp>
      <p:sp>
        <p:nvSpPr>
          <p:cNvPr id="3" name="Content Placeholder 2">
            <a:extLst>
              <a:ext uri="{FF2B5EF4-FFF2-40B4-BE49-F238E27FC236}">
                <a16:creationId xmlns:a16="http://schemas.microsoft.com/office/drawing/2014/main" id="{B0B79B91-58F1-1170-406A-0F21F74E1E17}"/>
              </a:ext>
            </a:extLst>
          </p:cNvPr>
          <p:cNvSpPr>
            <a:spLocks noGrp="1"/>
          </p:cNvSpPr>
          <p:nvPr>
            <p:ph idx="1"/>
          </p:nvPr>
        </p:nvSpPr>
        <p:spPr>
          <a:xfrm>
            <a:off x="1097280" y="1879601"/>
            <a:ext cx="10422466" cy="4023360"/>
          </a:xfrm>
        </p:spPr>
        <p:txBody>
          <a:bodyPr/>
          <a:lstStyle/>
          <a:p>
            <a:pPr algn="l" fontAlgn="auto"/>
            <a:r>
              <a:rPr lang="en-US" b="0" i="0" dirty="0">
                <a:effectLst/>
                <a:latin typeface="-apple-system"/>
              </a:rPr>
              <a:t>     </a:t>
            </a:r>
            <a:r>
              <a:rPr lang="en-US" sz="1400" i="0" dirty="0">
                <a:solidFill>
                  <a:schemeClr val="accent2">
                    <a:lumMod val="50000"/>
                  </a:schemeClr>
                </a:solidFill>
                <a:effectLst/>
                <a:latin typeface="-apple-system"/>
              </a:rPr>
              <a:t>In this project, the focus is on managing a patient database with essential health information, encompassing patient IDs, ages, gender, BMI, blood glucose levels, and medical conditions like hypertension, diabetes, and heart disease. The primary goal is to leverage SQL operations to derive valuable insights from the data, including the identification of specific patient groups, computation of averages, and maintenance of data integrity.</a:t>
            </a:r>
          </a:p>
          <a:p>
            <a:pPr algn="l" fontAlgn="auto"/>
            <a:r>
              <a:rPr lang="en-US" sz="1400" i="0" dirty="0">
                <a:solidFill>
                  <a:schemeClr val="accent2">
                    <a:lumMod val="50000"/>
                  </a:schemeClr>
                </a:solidFill>
                <a:effectLst/>
                <a:latin typeface="-apple-system"/>
              </a:rPr>
              <a:t>     The project aims to optimize the database management process, elevate data analysis capabilities, and enhance the overall efficiency of healthcare data management. By addressing these tasks, the project seeks to contribute to streamlined healthcare processes and improved patient care.</a:t>
            </a:r>
          </a:p>
          <a:p>
            <a:pPr marL="0" indent="0">
              <a:buNone/>
            </a:pPr>
            <a:endParaRPr lang="en-IN" dirty="0"/>
          </a:p>
        </p:txBody>
      </p:sp>
      <p:sp>
        <p:nvSpPr>
          <p:cNvPr id="4" name="TextBox 3">
            <a:extLst>
              <a:ext uri="{FF2B5EF4-FFF2-40B4-BE49-F238E27FC236}">
                <a16:creationId xmlns:a16="http://schemas.microsoft.com/office/drawing/2014/main" id="{F0FBE0CC-EA61-505D-10CA-050C8B4AB630}"/>
              </a:ext>
            </a:extLst>
          </p:cNvPr>
          <p:cNvSpPr txBox="1"/>
          <p:nvPr/>
        </p:nvSpPr>
        <p:spPr>
          <a:xfrm>
            <a:off x="1097280" y="3781213"/>
            <a:ext cx="10422466" cy="1569660"/>
          </a:xfrm>
          <a:prstGeom prst="rect">
            <a:avLst/>
          </a:prstGeom>
          <a:noFill/>
        </p:spPr>
        <p:txBody>
          <a:bodyPr wrap="square" rtlCol="0">
            <a:spAutoFit/>
          </a:bodyPr>
          <a:lstStyle/>
          <a:p>
            <a:pPr algn="ctr" fontAlgn="auto"/>
            <a:r>
              <a:rPr lang="en-IN" sz="3200" b="0" i="0" dirty="0">
                <a:effectLst>
                  <a:outerShdw blurRad="38100" dist="38100" dir="2700000" algn="tl">
                    <a:srgbClr val="000000">
                      <a:alpha val="43137"/>
                    </a:srgbClr>
                  </a:outerShdw>
                </a:effectLst>
                <a:latin typeface="-apple-system"/>
              </a:rPr>
              <a:t>𝐏𝐫𝐨𝐣𝐞𝐜𝐭 𝐈𝐦𝐩𝐚𝐜𝐭:</a:t>
            </a:r>
            <a:r>
              <a:rPr lang="en-IN" b="0" i="0" dirty="0">
                <a:effectLst/>
                <a:latin typeface="-apple-system"/>
              </a:rPr>
              <a:t>📈</a:t>
            </a:r>
          </a:p>
          <a:p>
            <a:pPr algn="l" fontAlgn="auto"/>
            <a:endParaRPr lang="en-IN" b="0" i="0" dirty="0">
              <a:effectLst/>
              <a:latin typeface="-apple-system"/>
            </a:endParaRPr>
          </a:p>
          <a:p>
            <a:pPr algn="l" fontAlgn="auto"/>
            <a:r>
              <a:rPr lang="en-IN" sz="1400" i="0" dirty="0">
                <a:solidFill>
                  <a:schemeClr val="accent2">
                    <a:lumMod val="50000"/>
                  </a:schemeClr>
                </a:solidFill>
                <a:latin typeface="-apple-system"/>
              </a:rPr>
              <a:t>Contributed to a comprehensive analysis of healthcare data, providing valuable insights into patient health profiles and trends related to diabetes occurrence.</a:t>
            </a:r>
          </a:p>
          <a:p>
            <a:endParaRPr lang="en-IN" dirty="0"/>
          </a:p>
        </p:txBody>
      </p:sp>
      <p:pic>
        <p:nvPicPr>
          <p:cNvPr id="5" name="Picture 4">
            <a:extLst>
              <a:ext uri="{FF2B5EF4-FFF2-40B4-BE49-F238E27FC236}">
                <a16:creationId xmlns:a16="http://schemas.microsoft.com/office/drawing/2014/main" id="{5800BE82-5CAC-EA2E-E9E7-9A6EA7404264}"/>
              </a:ext>
            </a:extLst>
          </p:cNvPr>
          <p:cNvPicPr>
            <a:picLocks noChangeAspect="1"/>
          </p:cNvPicPr>
          <p:nvPr/>
        </p:nvPicPr>
        <p:blipFill>
          <a:blip r:embed="rId2"/>
          <a:stretch>
            <a:fillRect/>
          </a:stretch>
        </p:blipFill>
        <p:spPr>
          <a:xfrm>
            <a:off x="0" y="-3607"/>
            <a:ext cx="3041610" cy="845649"/>
          </a:xfrm>
          <a:prstGeom prst="rect">
            <a:avLst/>
          </a:prstGeom>
          <a:ln>
            <a:noFill/>
          </a:ln>
        </p:spPr>
      </p:pic>
      <p:sp>
        <p:nvSpPr>
          <p:cNvPr id="6" name="TextBox 5">
            <a:extLst>
              <a:ext uri="{FF2B5EF4-FFF2-40B4-BE49-F238E27FC236}">
                <a16:creationId xmlns:a16="http://schemas.microsoft.com/office/drawing/2014/main" id="{BF975BE1-362D-09D2-27E8-CEF164E995A1}"/>
              </a:ext>
            </a:extLst>
          </p:cNvPr>
          <p:cNvSpPr txBox="1"/>
          <p:nvPr/>
        </p:nvSpPr>
        <p:spPr>
          <a:xfrm>
            <a:off x="0" y="864287"/>
            <a:ext cx="2982042" cy="307777"/>
          </a:xfrm>
          <a:prstGeom prst="rect">
            <a:avLst/>
          </a:prstGeom>
          <a:noFill/>
        </p:spPr>
        <p:txBody>
          <a:bodyPr wrap="square" rtlCol="0">
            <a:spAutoFit/>
          </a:bodyPr>
          <a:lstStyle/>
          <a:p>
            <a:r>
              <a:rPr lang="en-IN" sz="1400" b="1" dirty="0"/>
              <a:t>DIABETES PREDICATION ASSESSMENT</a:t>
            </a:r>
          </a:p>
        </p:txBody>
      </p:sp>
    </p:spTree>
    <p:extLst>
      <p:ext uri="{BB962C8B-B14F-4D97-AF65-F5344CB8AC3E}">
        <p14:creationId xmlns:p14="http://schemas.microsoft.com/office/powerpoint/2010/main" val="2523580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7E93A-BD7A-62FD-0C09-8C68C55F13CF}"/>
              </a:ext>
            </a:extLst>
          </p:cNvPr>
          <p:cNvSpPr txBox="1"/>
          <p:nvPr/>
        </p:nvSpPr>
        <p:spPr>
          <a:xfrm>
            <a:off x="3615017" y="2700194"/>
            <a:ext cx="4961965" cy="1107996"/>
          </a:xfrm>
          <a:prstGeom prst="rect">
            <a:avLst/>
          </a:prstGeom>
          <a:noFill/>
        </p:spPr>
        <p:txBody>
          <a:bodyPr wrap="square" rtlCol="0">
            <a:spAutoFit/>
          </a:bodyPr>
          <a:lstStyle/>
          <a:p>
            <a:r>
              <a:rPr lang="en-IN" sz="6600" b="1" dirty="0">
                <a:solidFill>
                  <a:srgbClr val="002060"/>
                </a:solidFill>
                <a:effectLst>
                  <a:outerShdw blurRad="38100" dist="38100" dir="2700000" algn="tl">
                    <a:srgbClr val="000000">
                      <a:alpha val="43137"/>
                    </a:srgbClr>
                  </a:outerShdw>
                </a:effectLst>
                <a:latin typeface="MV Boli" panose="02000500030200090000" pitchFamily="2" charset="0"/>
                <a:cs typeface="MV Boli" panose="02000500030200090000" pitchFamily="2" charset="0"/>
              </a:rPr>
              <a:t>Thank You…</a:t>
            </a:r>
          </a:p>
        </p:txBody>
      </p:sp>
      <p:sp>
        <p:nvSpPr>
          <p:cNvPr id="6" name="TextBox 5">
            <a:extLst>
              <a:ext uri="{FF2B5EF4-FFF2-40B4-BE49-F238E27FC236}">
                <a16:creationId xmlns:a16="http://schemas.microsoft.com/office/drawing/2014/main" id="{6DE76A4D-D034-985F-834F-14AAF6C96260}"/>
              </a:ext>
            </a:extLst>
          </p:cNvPr>
          <p:cNvSpPr txBox="1"/>
          <p:nvPr/>
        </p:nvSpPr>
        <p:spPr>
          <a:xfrm>
            <a:off x="8576982" y="5523255"/>
            <a:ext cx="3344334" cy="646331"/>
          </a:xfrm>
          <a:prstGeom prst="rect">
            <a:avLst/>
          </a:prstGeom>
          <a:noFill/>
        </p:spPr>
        <p:txBody>
          <a:bodyPr wrap="square" rtlCol="0">
            <a:spAutoFit/>
          </a:bodyPr>
          <a:lstStyle/>
          <a:p>
            <a:r>
              <a:rPr lang="en-IN" b="1" dirty="0">
                <a:solidFill>
                  <a:srgbClr val="002060"/>
                </a:solidFill>
                <a:effectLst>
                  <a:outerShdw blurRad="38100" dist="38100" dir="2700000" algn="tl">
                    <a:srgbClr val="000000">
                      <a:alpha val="43137"/>
                    </a:srgbClr>
                  </a:outerShdw>
                </a:effectLst>
                <a:latin typeface="Bell MT" panose="02020503060305020303" pitchFamily="18" charset="0"/>
              </a:rPr>
              <a:t>Shravan Birajdar</a:t>
            </a:r>
            <a:br>
              <a:rPr lang="en-IN" dirty="0"/>
            </a:br>
            <a:r>
              <a:rPr lang="en-IN" dirty="0">
                <a:solidFill>
                  <a:srgbClr val="002060"/>
                </a:solidFill>
                <a:latin typeface="Merriwhether"/>
              </a:rPr>
              <a:t>Data Analyst Intern at </a:t>
            </a:r>
            <a:r>
              <a:rPr lang="en-US" sz="1800" b="1" dirty="0">
                <a:solidFill>
                  <a:schemeClr val="tx1">
                    <a:lumMod val="95000"/>
                    <a:lumOff val="5000"/>
                  </a:schemeClr>
                </a:solidFill>
                <a:effectLst>
                  <a:outerShdw blurRad="38100" dist="38100" dir="2700000" algn="tl">
                    <a:srgbClr val="000000">
                      <a:alpha val="43137"/>
                    </a:srgbClr>
                  </a:outerShdw>
                </a:effectLst>
                <a:latin typeface="Lucida Handwriting" panose="03010101010101010101" pitchFamily="66" charset="0"/>
                <a:cs typeface="Arial" panose="020B0604020202020204" pitchFamily="34" charset="0"/>
              </a:rPr>
              <a:t>PSY</a:t>
            </a:r>
            <a:r>
              <a:rPr lang="en-US" sz="1800" b="1" dirty="0">
                <a:solidFill>
                  <a:srgbClr val="FFC000"/>
                </a:solidFill>
                <a:effectLst>
                  <a:outerShdw blurRad="38100" dist="38100" dir="2700000" algn="tl">
                    <a:srgbClr val="000000">
                      <a:alpha val="43137"/>
                    </a:srgbClr>
                  </a:outerShdw>
                </a:effectLst>
                <a:latin typeface="Lucida Handwriting" panose="03010101010101010101" pitchFamily="66" charset="0"/>
                <a:cs typeface="Arial" panose="020B0604020202020204" pitchFamily="34" charset="0"/>
              </a:rPr>
              <a:t>LIQ</a:t>
            </a:r>
            <a:endParaRPr lang="en-IN" dirty="0">
              <a:effectLst>
                <a:outerShdw blurRad="38100" dist="38100" dir="2700000" algn="tl">
                  <a:srgbClr val="000000">
                    <a:alpha val="43137"/>
                  </a:srgbClr>
                </a:outerShdw>
              </a:effectLst>
              <a:latin typeface="Lucida Handwriting" panose="03010101010101010101" pitchFamily="66" charset="0"/>
            </a:endParaRPr>
          </a:p>
        </p:txBody>
      </p:sp>
    </p:spTree>
    <p:extLst>
      <p:ext uri="{BB962C8B-B14F-4D97-AF65-F5344CB8AC3E}">
        <p14:creationId xmlns:p14="http://schemas.microsoft.com/office/powerpoint/2010/main" val="31984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CBE-8976-C12C-DDBD-EA37B5852628}"/>
              </a:ext>
            </a:extLst>
          </p:cNvPr>
          <p:cNvSpPr>
            <a:spLocks noGrp="1"/>
          </p:cNvSpPr>
          <p:nvPr>
            <p:ph type="title"/>
          </p:nvPr>
        </p:nvSpPr>
        <p:spPr>
          <a:xfrm>
            <a:off x="1066800" y="1082470"/>
            <a:ext cx="10058400" cy="576996"/>
          </a:xfrm>
        </p:spPr>
        <p:txBody>
          <a:bodyPr>
            <a:normAutofit/>
          </a:bodyPr>
          <a:lstStyle/>
          <a:p>
            <a:r>
              <a:rPr lang="en-IN" sz="2800" b="1" dirty="0">
                <a:solidFill>
                  <a:srgbClr val="00206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Project Description</a:t>
            </a:r>
          </a:p>
        </p:txBody>
      </p:sp>
      <p:sp>
        <p:nvSpPr>
          <p:cNvPr id="3" name="Content Placeholder 2">
            <a:extLst>
              <a:ext uri="{FF2B5EF4-FFF2-40B4-BE49-F238E27FC236}">
                <a16:creationId xmlns:a16="http://schemas.microsoft.com/office/drawing/2014/main" id="{4C5C8784-38AB-893C-AEBE-48E850D3E1A1}"/>
              </a:ext>
            </a:extLst>
          </p:cNvPr>
          <p:cNvSpPr>
            <a:spLocks noGrp="1"/>
          </p:cNvSpPr>
          <p:nvPr>
            <p:ph idx="1"/>
          </p:nvPr>
        </p:nvSpPr>
        <p:spPr/>
        <p:txBody>
          <a:bodyPr/>
          <a:lstStyle/>
          <a:p>
            <a:r>
              <a:rPr lang="en-IN" sz="1400" dirty="0"/>
              <a:t>     </a:t>
            </a:r>
            <a:r>
              <a:rPr lang="en-IN" sz="1400" b="1" dirty="0">
                <a:solidFill>
                  <a:schemeClr val="tx1"/>
                </a:solidFill>
              </a:rPr>
              <a:t>Diabetes</a:t>
            </a:r>
            <a:r>
              <a:rPr lang="en-IN" sz="1400" dirty="0"/>
              <a:t> is a chronic disease affecting millions worldwide, leading to devastating complications  like cardiovascular disease, nephropathy, and neuropathy. Early diagnosis and intervention are crucial in managing the disease and preventing these complications. However, traditional methods rely on reactive diagnoses after symptoms emerge.</a:t>
            </a:r>
          </a:p>
          <a:p>
            <a:r>
              <a:rPr lang="en-IN" sz="1400" b="1" dirty="0">
                <a:solidFill>
                  <a:srgbClr val="C00000"/>
                </a:solidFill>
              </a:rPr>
              <a:t>Project Aim: </a:t>
            </a:r>
            <a:r>
              <a:rPr lang="en-IN" sz="1400" dirty="0"/>
              <a:t>This project aims to develop a data driven approach for predicting diabetes and its complications at an early stage using SQL.</a:t>
            </a:r>
          </a:p>
          <a:p>
            <a:r>
              <a:rPr lang="en-IN" sz="1400" b="1" dirty="0">
                <a:solidFill>
                  <a:srgbClr val="C00000"/>
                </a:solidFill>
              </a:rPr>
              <a:t>Objectives: </a:t>
            </a:r>
            <a:r>
              <a:rPr lang="en-IN" sz="1400" dirty="0"/>
              <a:t>Develop a predictive model: Utilize patient data including demographics, medical history, lifestyle factors and clinical metrics to build a machine learning model for accurately predicting the onset of diabetes and its potential complications.</a:t>
            </a:r>
          </a:p>
          <a:p>
            <a:r>
              <a:rPr lang="en-IN" sz="1400" b="1" dirty="0">
                <a:solidFill>
                  <a:srgbClr val="C00000"/>
                </a:solidFill>
              </a:rPr>
              <a:t>Identify key risk factors: </a:t>
            </a:r>
            <a:r>
              <a:rPr lang="en-IN" sz="1400" dirty="0"/>
              <a:t>Analyse the model to understand the significant contributing factors for diabetes and its complications, facilitating targeted prevention strategies.</a:t>
            </a:r>
          </a:p>
          <a:p>
            <a:r>
              <a:rPr lang="en-IN" sz="1400" b="1" dirty="0">
                <a:solidFill>
                  <a:srgbClr val="C00000"/>
                </a:solidFill>
              </a:rPr>
              <a:t>Personalize interventions: </a:t>
            </a:r>
            <a:r>
              <a:rPr lang="en-IN" sz="1400" dirty="0"/>
              <a:t>Design a system that delivers personalized recommendations for lifestyle modifications, medical monitoring and early treatment based on individual risk profiles.</a:t>
            </a:r>
          </a:p>
          <a:p>
            <a:r>
              <a:rPr lang="en-IN" sz="1400" b="1" dirty="0">
                <a:solidFill>
                  <a:srgbClr val="C00000"/>
                </a:solidFill>
              </a:rPr>
              <a:t>Improve early detection: </a:t>
            </a:r>
            <a:r>
              <a:rPr lang="en-IN" sz="1400" dirty="0"/>
              <a:t>Develop an interactive platform for healthcare professionals to assess individual risk based on readily available data, enabling earlier intervention and better disease management.</a:t>
            </a:r>
          </a:p>
          <a:p>
            <a:pPr marL="0" indent="0">
              <a:buNone/>
            </a:pPr>
            <a:endParaRPr lang="en-IN" sz="1400" dirty="0"/>
          </a:p>
          <a:p>
            <a:pPr marL="0" indent="0">
              <a:buNone/>
            </a:pPr>
            <a:endParaRPr lang="en-IN" dirty="0"/>
          </a:p>
        </p:txBody>
      </p:sp>
      <p:pic>
        <p:nvPicPr>
          <p:cNvPr id="5" name="Picture 4">
            <a:extLst>
              <a:ext uri="{FF2B5EF4-FFF2-40B4-BE49-F238E27FC236}">
                <a16:creationId xmlns:a16="http://schemas.microsoft.com/office/drawing/2014/main" id="{94A00235-9A11-A290-0309-BE2C1B7F19BB}"/>
              </a:ext>
            </a:extLst>
          </p:cNvPr>
          <p:cNvPicPr>
            <a:picLocks noChangeAspect="1"/>
          </p:cNvPicPr>
          <p:nvPr/>
        </p:nvPicPr>
        <p:blipFill>
          <a:blip r:embed="rId2"/>
          <a:stretch>
            <a:fillRect/>
          </a:stretch>
        </p:blipFill>
        <p:spPr>
          <a:xfrm>
            <a:off x="8650128" y="290980"/>
            <a:ext cx="2505552" cy="1395851"/>
          </a:xfrm>
          <a:prstGeom prst="rect">
            <a:avLst/>
          </a:prstGeom>
        </p:spPr>
      </p:pic>
    </p:spTree>
    <p:extLst>
      <p:ext uri="{BB962C8B-B14F-4D97-AF65-F5344CB8AC3E}">
        <p14:creationId xmlns:p14="http://schemas.microsoft.com/office/powerpoint/2010/main" val="407630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B88892-0ACD-18A4-787E-5897F6467588}"/>
              </a:ext>
            </a:extLst>
          </p:cNvPr>
          <p:cNvPicPr>
            <a:picLocks noChangeAspect="1"/>
          </p:cNvPicPr>
          <p:nvPr/>
        </p:nvPicPr>
        <p:blipFill>
          <a:blip r:embed="rId2"/>
          <a:stretch>
            <a:fillRect/>
          </a:stretch>
        </p:blipFill>
        <p:spPr>
          <a:xfrm>
            <a:off x="2233073" y="2895848"/>
            <a:ext cx="7725853" cy="3439005"/>
          </a:xfrm>
          <a:prstGeom prst="rect">
            <a:avLst/>
          </a:prstGeom>
          <a:ln>
            <a:solidFill>
              <a:schemeClr val="tx1"/>
            </a:solidFill>
          </a:ln>
        </p:spPr>
      </p:pic>
      <p:sp>
        <p:nvSpPr>
          <p:cNvPr id="6" name="TextBox 5">
            <a:extLst>
              <a:ext uri="{FF2B5EF4-FFF2-40B4-BE49-F238E27FC236}">
                <a16:creationId xmlns:a16="http://schemas.microsoft.com/office/drawing/2014/main" id="{79A1E5AB-89BA-FFFE-AE41-8B3388C95A15}"/>
              </a:ext>
            </a:extLst>
          </p:cNvPr>
          <p:cNvSpPr txBox="1"/>
          <p:nvPr/>
        </p:nvSpPr>
        <p:spPr>
          <a:xfrm>
            <a:off x="673090" y="1617133"/>
            <a:ext cx="6235710" cy="400110"/>
          </a:xfrm>
          <a:prstGeom prst="rect">
            <a:avLst/>
          </a:prstGeom>
          <a:noFill/>
        </p:spPr>
        <p:txBody>
          <a:bodyPr wrap="square" rtlCol="0">
            <a:spAutoFit/>
          </a:bodyPr>
          <a:lstStyle/>
          <a:p>
            <a:r>
              <a:rPr lang="en-US" sz="2000" b="1" dirty="0">
                <a:latin typeface="Aptos" panose="020B0004020202020204" pitchFamily="34" charset="0"/>
                <a:cs typeface="Aharoni" panose="02010803020104030203" pitchFamily="2" charset="-79"/>
              </a:rPr>
              <a:t>1. Retrieve the </a:t>
            </a:r>
            <a:r>
              <a:rPr lang="en-US" sz="2000" b="1" dirty="0" err="1">
                <a:latin typeface="Aptos" panose="020B0004020202020204" pitchFamily="34" charset="0"/>
                <a:cs typeface="Aharoni" panose="02010803020104030203" pitchFamily="2" charset="-79"/>
              </a:rPr>
              <a:t>Patient_id</a:t>
            </a:r>
            <a:r>
              <a:rPr lang="en-US" sz="2000" b="1" dirty="0">
                <a:latin typeface="Aptos" panose="020B0004020202020204" pitchFamily="34" charset="0"/>
                <a:cs typeface="Aharoni" panose="02010803020104030203" pitchFamily="2" charset="-79"/>
              </a:rPr>
              <a:t> and ages of all patients.</a:t>
            </a:r>
            <a:endParaRPr lang="en-IN" sz="2000" b="1" dirty="0">
              <a:latin typeface="Aptos" panose="020B0004020202020204" pitchFamily="34" charset="0"/>
              <a:cs typeface="Aharoni" panose="02010803020104030203" pitchFamily="2" charset="-79"/>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3"/>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39277"/>
            <a:ext cx="2980267" cy="307777"/>
          </a:xfrm>
          <a:prstGeom prst="rect">
            <a:avLst/>
          </a:prstGeom>
          <a:noFill/>
        </p:spPr>
        <p:txBody>
          <a:bodyPr wrap="square" rtlCol="0">
            <a:spAutoFit/>
          </a:bodyPr>
          <a:lstStyle/>
          <a:p>
            <a:r>
              <a:rPr lang="en-IN" sz="1400" b="1" dirty="0"/>
              <a:t>DIABETES PREDICATION ASSESSMENT</a:t>
            </a:r>
          </a:p>
        </p:txBody>
      </p:sp>
    </p:spTree>
    <p:extLst>
      <p:ext uri="{BB962C8B-B14F-4D97-AF65-F5344CB8AC3E}">
        <p14:creationId xmlns:p14="http://schemas.microsoft.com/office/powerpoint/2010/main" val="91721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90" y="1617133"/>
            <a:ext cx="6032510" cy="400110"/>
          </a:xfrm>
          <a:prstGeom prst="rect">
            <a:avLst/>
          </a:prstGeom>
          <a:noFill/>
        </p:spPr>
        <p:txBody>
          <a:bodyPr wrap="square" rtlCol="0">
            <a:spAutoFit/>
          </a:bodyPr>
          <a:lstStyle/>
          <a:p>
            <a:r>
              <a:rPr lang="en-US" sz="2000" b="1" dirty="0">
                <a:latin typeface="Aptos" panose="020B0004020202020204" pitchFamily="34" charset="0"/>
                <a:cs typeface="Aharoni" panose="02010803020104030203" pitchFamily="2" charset="-79"/>
              </a:rPr>
              <a:t>2. Select all female patients who are older than 40. </a:t>
            </a:r>
            <a:endParaRPr lang="en-IN" sz="2000" b="1" dirty="0">
              <a:latin typeface="Aptos" panose="020B0004020202020204" pitchFamily="34" charset="0"/>
              <a:cs typeface="Aharoni" panose="02010803020104030203" pitchFamily="2" charset="-79"/>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2" name="Picture 1">
            <a:extLst>
              <a:ext uri="{FF2B5EF4-FFF2-40B4-BE49-F238E27FC236}">
                <a16:creationId xmlns:a16="http://schemas.microsoft.com/office/drawing/2014/main" id="{5EB03A33-0A0C-DA1F-7721-A218587B2B69}"/>
              </a:ext>
            </a:extLst>
          </p:cNvPr>
          <p:cNvPicPr>
            <a:picLocks noChangeAspect="1"/>
          </p:cNvPicPr>
          <p:nvPr/>
        </p:nvPicPr>
        <p:blipFill>
          <a:blip r:embed="rId3"/>
          <a:stretch>
            <a:fillRect/>
          </a:stretch>
        </p:blipFill>
        <p:spPr>
          <a:xfrm>
            <a:off x="2304521" y="3110747"/>
            <a:ext cx="7582958" cy="3210373"/>
          </a:xfrm>
          <a:prstGeom prst="rect">
            <a:avLst/>
          </a:prstGeom>
          <a:ln>
            <a:solidFill>
              <a:schemeClr val="tx1"/>
            </a:solidFill>
          </a:ln>
        </p:spPr>
      </p:pic>
    </p:spTree>
    <p:extLst>
      <p:ext uri="{BB962C8B-B14F-4D97-AF65-F5344CB8AC3E}">
        <p14:creationId xmlns:p14="http://schemas.microsoft.com/office/powerpoint/2010/main" val="64047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90" y="1617133"/>
            <a:ext cx="4720177" cy="400110"/>
          </a:xfrm>
          <a:prstGeom prst="rect">
            <a:avLst/>
          </a:prstGeom>
          <a:noFill/>
        </p:spPr>
        <p:txBody>
          <a:bodyPr wrap="square" rtlCol="0">
            <a:spAutoFit/>
          </a:bodyPr>
          <a:lstStyle/>
          <a:p>
            <a:r>
              <a:rPr lang="en-US" sz="2000" b="1" dirty="0"/>
              <a:t>3. Calculate the average BMI of patients.</a:t>
            </a:r>
            <a:endParaRPr lang="en-IN" sz="2000" b="1" dirty="0"/>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0D4AD650-9D0F-0A2D-F888-6DAA4FE8AC55}"/>
              </a:ext>
            </a:extLst>
          </p:cNvPr>
          <p:cNvPicPr>
            <a:picLocks noChangeAspect="1"/>
          </p:cNvPicPr>
          <p:nvPr/>
        </p:nvPicPr>
        <p:blipFill>
          <a:blip r:embed="rId3"/>
          <a:stretch>
            <a:fillRect/>
          </a:stretch>
        </p:blipFill>
        <p:spPr>
          <a:xfrm>
            <a:off x="2218784" y="2953572"/>
            <a:ext cx="7754432" cy="3372321"/>
          </a:xfrm>
          <a:prstGeom prst="rect">
            <a:avLst/>
          </a:prstGeom>
          <a:ln>
            <a:solidFill>
              <a:schemeClr val="tx1"/>
            </a:solidFill>
          </a:ln>
        </p:spPr>
      </p:pic>
    </p:spTree>
    <p:extLst>
      <p:ext uri="{BB962C8B-B14F-4D97-AF65-F5344CB8AC3E}">
        <p14:creationId xmlns:p14="http://schemas.microsoft.com/office/powerpoint/2010/main" val="167466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7158577" cy="400110"/>
          </a:xfrm>
          <a:prstGeom prst="rect">
            <a:avLst/>
          </a:prstGeom>
          <a:noFill/>
        </p:spPr>
        <p:txBody>
          <a:bodyPr wrap="square" rtlCol="0">
            <a:spAutoFit/>
          </a:bodyPr>
          <a:lstStyle/>
          <a:p>
            <a:r>
              <a:rPr lang="en-US" sz="2000" b="1" dirty="0">
                <a:latin typeface="Aptos" panose="020B0004020202020204" pitchFamily="34" charset="0"/>
              </a:rPr>
              <a:t>4. List patients in descending order of blood glucose levels.</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28D3E1F6-BF88-C6D7-B328-43A1328424FB}"/>
              </a:ext>
            </a:extLst>
          </p:cNvPr>
          <p:cNvPicPr>
            <a:picLocks noChangeAspect="1"/>
          </p:cNvPicPr>
          <p:nvPr/>
        </p:nvPicPr>
        <p:blipFill>
          <a:blip r:embed="rId3"/>
          <a:stretch>
            <a:fillRect/>
          </a:stretch>
        </p:blipFill>
        <p:spPr>
          <a:xfrm>
            <a:off x="2304521" y="2916003"/>
            <a:ext cx="7582958" cy="3362794"/>
          </a:xfrm>
          <a:prstGeom prst="rect">
            <a:avLst/>
          </a:prstGeom>
          <a:ln>
            <a:solidFill>
              <a:schemeClr val="tx1"/>
            </a:solidFill>
          </a:ln>
        </p:spPr>
      </p:pic>
    </p:spTree>
    <p:extLst>
      <p:ext uri="{BB962C8B-B14F-4D97-AF65-F5344CB8AC3E}">
        <p14:creationId xmlns:p14="http://schemas.microsoft.com/office/powerpoint/2010/main" val="30149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89" y="1617133"/>
            <a:ext cx="6447377" cy="400110"/>
          </a:xfrm>
          <a:prstGeom prst="rect">
            <a:avLst/>
          </a:prstGeom>
          <a:noFill/>
        </p:spPr>
        <p:txBody>
          <a:bodyPr wrap="square" rtlCol="0">
            <a:spAutoFit/>
          </a:bodyPr>
          <a:lstStyle/>
          <a:p>
            <a:r>
              <a:rPr lang="en-US" sz="2000" b="1" dirty="0">
                <a:latin typeface="Aptos" panose="020B0004020202020204" pitchFamily="34" charset="0"/>
              </a:rPr>
              <a:t>5. Find patients who have hypertension and diabetes.</a:t>
            </a:r>
            <a:endParaRPr lang="en-IN" sz="2000" b="1" dirty="0">
              <a:latin typeface="Aptos" panose="020B0004020202020204" pitchFamily="34" charset="0"/>
            </a:endParaRPr>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4631"/>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5C8170B7-CA8E-C65C-90F9-3D935A775E40}"/>
              </a:ext>
            </a:extLst>
          </p:cNvPr>
          <p:cNvPicPr>
            <a:picLocks noChangeAspect="1"/>
          </p:cNvPicPr>
          <p:nvPr/>
        </p:nvPicPr>
        <p:blipFill>
          <a:blip r:embed="rId3"/>
          <a:stretch>
            <a:fillRect/>
          </a:stretch>
        </p:blipFill>
        <p:spPr>
          <a:xfrm>
            <a:off x="2280705" y="2873134"/>
            <a:ext cx="7630590" cy="3448531"/>
          </a:xfrm>
          <a:prstGeom prst="rect">
            <a:avLst/>
          </a:prstGeom>
          <a:ln>
            <a:solidFill>
              <a:schemeClr val="tx1"/>
            </a:solidFill>
          </a:ln>
        </p:spPr>
      </p:pic>
    </p:spTree>
    <p:extLst>
      <p:ext uri="{BB962C8B-B14F-4D97-AF65-F5344CB8AC3E}">
        <p14:creationId xmlns:p14="http://schemas.microsoft.com/office/powerpoint/2010/main" val="366665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1E5AB-89BA-FFFE-AE41-8B3388C95A15}"/>
              </a:ext>
            </a:extLst>
          </p:cNvPr>
          <p:cNvSpPr txBox="1"/>
          <p:nvPr/>
        </p:nvSpPr>
        <p:spPr>
          <a:xfrm>
            <a:off x="673090" y="1617133"/>
            <a:ext cx="6235710" cy="400110"/>
          </a:xfrm>
          <a:prstGeom prst="rect">
            <a:avLst/>
          </a:prstGeom>
          <a:noFill/>
        </p:spPr>
        <p:txBody>
          <a:bodyPr wrap="square" rtlCol="0">
            <a:spAutoFit/>
          </a:bodyPr>
          <a:lstStyle/>
          <a:p>
            <a:r>
              <a:rPr lang="en-US" sz="2000" b="1" dirty="0"/>
              <a:t>6. Determine the number of patients with heart disease. </a:t>
            </a:r>
            <a:endParaRPr lang="en-IN" sz="2000" b="1" dirty="0"/>
          </a:p>
        </p:txBody>
      </p:sp>
      <p:pic>
        <p:nvPicPr>
          <p:cNvPr id="8" name="Picture 7">
            <a:extLst>
              <a:ext uri="{FF2B5EF4-FFF2-40B4-BE49-F238E27FC236}">
                <a16:creationId xmlns:a16="http://schemas.microsoft.com/office/drawing/2014/main" id="{DD7CAAC7-B640-CABB-2C64-98AC3737D77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9" name="TextBox 8">
            <a:extLst>
              <a:ext uri="{FF2B5EF4-FFF2-40B4-BE49-F238E27FC236}">
                <a16:creationId xmlns:a16="http://schemas.microsoft.com/office/drawing/2014/main" id="{7C43FF1D-6B7F-D8B9-FA7B-BF9AE29B3252}"/>
              </a:ext>
            </a:extLst>
          </p:cNvPr>
          <p:cNvSpPr txBox="1"/>
          <p:nvPr/>
        </p:nvSpPr>
        <p:spPr>
          <a:xfrm>
            <a:off x="0" y="845649"/>
            <a:ext cx="2982042" cy="307777"/>
          </a:xfrm>
          <a:prstGeom prst="rect">
            <a:avLst/>
          </a:prstGeom>
          <a:noFill/>
        </p:spPr>
        <p:txBody>
          <a:bodyPr wrap="square" rtlCol="0">
            <a:spAutoFit/>
          </a:bodyPr>
          <a:lstStyle/>
          <a:p>
            <a:r>
              <a:rPr lang="en-IN" sz="1400" b="1" dirty="0"/>
              <a:t>DIABETES PREDICATION ASSESSMENT</a:t>
            </a:r>
          </a:p>
        </p:txBody>
      </p:sp>
      <p:pic>
        <p:nvPicPr>
          <p:cNvPr id="3" name="Picture 2">
            <a:extLst>
              <a:ext uri="{FF2B5EF4-FFF2-40B4-BE49-F238E27FC236}">
                <a16:creationId xmlns:a16="http://schemas.microsoft.com/office/drawing/2014/main" id="{20EF6E86-9433-CB34-BD69-4457161292AF}"/>
              </a:ext>
            </a:extLst>
          </p:cNvPr>
          <p:cNvPicPr>
            <a:picLocks noChangeAspect="1"/>
          </p:cNvPicPr>
          <p:nvPr/>
        </p:nvPicPr>
        <p:blipFill>
          <a:blip r:embed="rId3"/>
          <a:stretch>
            <a:fillRect/>
          </a:stretch>
        </p:blipFill>
        <p:spPr>
          <a:xfrm>
            <a:off x="2266415" y="2858845"/>
            <a:ext cx="7659169" cy="3477110"/>
          </a:xfrm>
          <a:prstGeom prst="rect">
            <a:avLst/>
          </a:prstGeom>
          <a:ln>
            <a:solidFill>
              <a:schemeClr val="tx1"/>
            </a:solidFill>
          </a:ln>
        </p:spPr>
      </p:pic>
    </p:spTree>
    <p:extLst>
      <p:ext uri="{BB962C8B-B14F-4D97-AF65-F5344CB8AC3E}">
        <p14:creationId xmlns:p14="http://schemas.microsoft.com/office/powerpoint/2010/main" val="57129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186</TotalTime>
  <Words>1038</Words>
  <Application>Microsoft Office PowerPoint</Application>
  <PresentationFormat>Widescreen</PresentationFormat>
  <Paragraphs>71</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-apple-system</vt:lpstr>
      <vt:lpstr>Aptos</vt:lpstr>
      <vt:lpstr>Arial</vt:lpstr>
      <vt:lpstr>Bell MT</vt:lpstr>
      <vt:lpstr>Calibri</vt:lpstr>
      <vt:lpstr>Calibri Light</vt:lpstr>
      <vt:lpstr>Cambria</vt:lpstr>
      <vt:lpstr>Ink Free</vt:lpstr>
      <vt:lpstr>Lucida Handwriting</vt:lpstr>
      <vt:lpstr>Merriwhether</vt:lpstr>
      <vt:lpstr>MV Boli</vt:lpstr>
      <vt:lpstr>Retrospect</vt:lpstr>
      <vt:lpstr>PowerPoint Presentation</vt:lpstr>
      <vt:lpstr>PowerPoint Presentation</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𝐊𝐞𝐲 𝐈𝐧𝐬𝐢𝐠𝐡𝐭𝐬:🔑</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 Birajdar</dc:creator>
  <cp:lastModifiedBy>Shravan Birajdar</cp:lastModifiedBy>
  <cp:revision>15</cp:revision>
  <dcterms:created xsi:type="dcterms:W3CDTF">2024-01-26T18:28:42Z</dcterms:created>
  <dcterms:modified xsi:type="dcterms:W3CDTF">2024-02-14T10:58:05Z</dcterms:modified>
</cp:coreProperties>
</file>