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7" r:id="rId2"/>
    <p:sldId id="259" r:id="rId3"/>
    <p:sldId id="260" r:id="rId4"/>
    <p:sldId id="26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ravan\Documents\AWA\Psyliq\Emp%20Data%20Analysis%20assessment%20Psyliq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 Data Analysis assessment Psyliq 2.xlsx]Worksheet!PivotTable2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Distribution of Terminated Employees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Worksheet!$BU$3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Worksheet!$BT$4:$BT$11</c:f>
              <c:strCache>
                <c:ptCount val="7"/>
                <c:pt idx="0">
                  <c:v>&lt;19-11-2018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</c:strCache>
            </c:strRef>
          </c:cat>
          <c:val>
            <c:numRef>
              <c:f>Worksheet!$BU$4:$BU$11</c:f>
              <c:numCache>
                <c:formatCode>0.00</c:formatCode>
                <c:ptCount val="7"/>
                <c:pt idx="0">
                  <c:v>1467</c:v>
                </c:pt>
                <c:pt idx="1">
                  <c:v>4</c:v>
                </c:pt>
                <c:pt idx="2">
                  <c:v>62</c:v>
                </c:pt>
                <c:pt idx="3">
                  <c:v>133</c:v>
                </c:pt>
                <c:pt idx="4">
                  <c:v>278</c:v>
                </c:pt>
                <c:pt idx="5">
                  <c:v>460</c:v>
                </c:pt>
                <c:pt idx="6">
                  <c:v>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2-45D8-AAF0-9A34B977B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0188863"/>
        <c:axId val="327496095"/>
      </c:barChart>
      <c:catAx>
        <c:axId val="77018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496095"/>
        <c:crosses val="autoZero"/>
        <c:auto val="1"/>
        <c:lblAlgn val="ctr"/>
        <c:lblOffset val="100"/>
        <c:noMultiLvlLbl val="0"/>
      </c:catAx>
      <c:valAx>
        <c:axId val="3274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18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8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3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4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8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2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1857-7549-46AE-B13F-30A5F12CE545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A804D1-5167-442A-8039-9915F43FE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EFE133-D081-BFD6-1256-B9DC4F72CFF4}"/>
              </a:ext>
            </a:extLst>
          </p:cNvPr>
          <p:cNvSpPr txBox="1"/>
          <p:nvPr/>
        </p:nvSpPr>
        <p:spPr>
          <a:xfrm>
            <a:off x="3356405" y="3429000"/>
            <a:ext cx="547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PSY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LIQ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Internship Project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30FFC-3A8A-4BC1-C5AD-12080566ADDF}"/>
              </a:ext>
            </a:extLst>
          </p:cNvPr>
          <p:cNvSpPr txBox="1"/>
          <p:nvPr/>
        </p:nvSpPr>
        <p:spPr>
          <a:xfrm>
            <a:off x="3207613" y="1892801"/>
            <a:ext cx="57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rriwhether"/>
              </a:rPr>
              <a:t>EMPLOYEE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6AC53-D168-B1BC-6185-6547EF18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870" y="1122648"/>
            <a:ext cx="1200532" cy="1207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659D16-1F3F-B271-8E3F-A009749174D1}"/>
              </a:ext>
            </a:extLst>
          </p:cNvPr>
          <p:cNvSpPr txBox="1"/>
          <p:nvPr/>
        </p:nvSpPr>
        <p:spPr>
          <a:xfrm>
            <a:off x="4351864" y="2539132"/>
            <a:ext cx="3115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Merriwhether"/>
              </a:rPr>
              <a:t>Using MS Excel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Merriwheth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D6437-C77C-27C0-6016-0378F49A11F4}"/>
              </a:ext>
            </a:extLst>
          </p:cNvPr>
          <p:cNvSpPr txBox="1"/>
          <p:nvPr/>
        </p:nvSpPr>
        <p:spPr>
          <a:xfrm>
            <a:off x="59269" y="5466448"/>
            <a:ext cx="22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Shravan Birajdar</a:t>
            </a:r>
            <a:endParaRPr lang="en-IN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9DF54-BB40-C2CC-DFB2-06D37C00F3A1}"/>
              </a:ext>
            </a:extLst>
          </p:cNvPr>
          <p:cNvSpPr txBox="1"/>
          <p:nvPr/>
        </p:nvSpPr>
        <p:spPr>
          <a:xfrm>
            <a:off x="59268" y="5761180"/>
            <a:ext cx="56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effectLst/>
                <a:latin typeface="-apple-system"/>
              </a:rPr>
              <a:t>www.linkedin.com/in/shravan-ramesh-birajdar-28a58b137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6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F217-B297-A564-0E1B-77CB1BF8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41590D-5D8A-66B8-3443-4B0CE6A0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84CF8-9457-FE06-75CB-234B3AE1D544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7F8A7-FDD0-4B89-5EC6-7B2F982EF3E9}"/>
              </a:ext>
            </a:extLst>
          </p:cNvPr>
          <p:cNvSpPr txBox="1"/>
          <p:nvPr/>
        </p:nvSpPr>
        <p:spPr>
          <a:xfrm>
            <a:off x="1367366" y="1413934"/>
            <a:ext cx="100795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scatter plot to explore the relationship between "Training Duration (Days)" and "Training Cost."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9B0C3-F392-91E6-A071-BAAC31E9F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95" y="2176461"/>
            <a:ext cx="5417209" cy="3267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636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55D1-4CE5-06EB-9557-0461C8456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7487D-57CB-A9DD-3550-A9F63A80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E0E3DE-69E6-5686-2642-36408F32EA14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C2152-43B8-26C8-D7B0-7F3EC32E79CD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pivot table that shows the count of employees by "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RaceDesc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"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GenderCode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E1241-D58C-BA8A-0858-E6854D98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707" y="2609321"/>
            <a:ext cx="5046584" cy="219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34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E0073-3EF0-52CF-36D6-B604A462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8E4E66-B56B-FA5D-7D2A-8E6E62FF3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4C77A-C292-DD27-F6FC-263C404D780A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CEF1F-F57E-782A-4C38-AF2CF5963010}"/>
              </a:ext>
            </a:extLst>
          </p:cNvPr>
          <p:cNvSpPr txBox="1"/>
          <p:nvPr/>
        </p:nvSpPr>
        <p:spPr>
          <a:xfrm>
            <a:off x="1367366" y="1413934"/>
            <a:ext cx="1018963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INDEX and MATCH functions to find the "Training Program Name" for an employee with a specific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2B069-FFE4-3CE6-2B78-472244C5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99" y="2151697"/>
            <a:ext cx="6880967" cy="3554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22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A171-2923-97E6-7A1D-F3597E97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ECB335-18EF-8644-0C22-510D6DE2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8B2A40-2B35-F795-D8BD-A38B9A13F34D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9E866-2DCF-1958-4B90-DAA2D7E5CC82}"/>
              </a:ext>
            </a:extLst>
          </p:cNvPr>
          <p:cNvSpPr txBox="1"/>
          <p:nvPr/>
        </p:nvSpPr>
        <p:spPr>
          <a:xfrm>
            <a:off x="467782" y="1432826"/>
            <a:ext cx="1125643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multi-level pivot table to 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"Performance Score" by "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BusinessUnit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and "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JobFunctionDescription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F87F6-F7CA-72CA-4677-CB2A4932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575" y="2395555"/>
            <a:ext cx="6842847" cy="2788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734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C242-66D6-499A-877F-5F592BF0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08402-3880-3BC5-0989-C3ED102D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5A01-D405-03C2-5512-1B65CE13D96B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34174-5027-FAA4-3994-C8E80A3B7776}"/>
              </a:ext>
            </a:extLst>
          </p:cNvPr>
          <p:cNvSpPr txBox="1"/>
          <p:nvPr/>
        </p:nvSpPr>
        <p:spPr>
          <a:xfrm>
            <a:off x="802216" y="1405468"/>
            <a:ext cx="105875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 dynamic chart that allows users to select and visualize the performance of any employee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B4DE3-6D6C-E4F4-C7F1-FD107D36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69" y="2340839"/>
            <a:ext cx="522986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B6EFB-5D06-F8B1-550E-18B15DEA6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ED463-199A-425E-759E-72652867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29076E-4744-E989-98E2-95CE71A0A2BC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25A25-245F-8CC0-4F1C-CCE4B031E9F1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total training cost for each "Training Program Name" and display it in a bar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C8AB2-6224-458F-96BB-636D8562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91" y="2357771"/>
            <a:ext cx="5026616" cy="30444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178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E6AC7-8AAE-F805-6369-C8B940ADB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F69F2-5DC3-73DA-4364-BDD693FA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02657-420A-C712-FC6A-269454CC0A64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233D5-ECF6-5541-A4F2-5B09D19F847B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calculated field in a pivot table to determine the average "Engagement Score" per year.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736A0-5A87-4C3D-5AC1-37013FD4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199" y="2605087"/>
            <a:ext cx="4257601" cy="2463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491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7EE7-46B1-6723-6273-4C2F6F86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17B698-B5C3-F20B-3BE3-CAE62E68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09AF4-1FB8-8920-EE0D-F1AA781C5500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7354F-CC1B-2D3B-7A08-E2366359ABD5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histogram to understand the distribution of "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ExitDate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for terminated employees.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D67F05-4986-BD77-AAA6-600E8C95F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99629"/>
              </p:ext>
            </p:extLst>
          </p:nvPr>
        </p:nvGraphicFramePr>
        <p:xfrm>
          <a:off x="3467099" y="2243666"/>
          <a:ext cx="52578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65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89C5A-25D9-D9BF-553F-C558E40C1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B7733-9724-6FEF-FE7F-E62F7E4FB63D}"/>
              </a:ext>
            </a:extLst>
          </p:cNvPr>
          <p:cNvSpPr txBox="1"/>
          <p:nvPr/>
        </p:nvSpPr>
        <p:spPr>
          <a:xfrm>
            <a:off x="2239433" y="105505"/>
            <a:ext cx="7814733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dashboard that provides an overview of key HR metrics, including headcount, performance, and training costs, using charts and pivot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CE49D-4951-EA09-15A1-9A385FE7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982133"/>
            <a:ext cx="11514667" cy="5554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38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C2CC0-D1B7-DE15-610B-BF56E5D103AE}"/>
              </a:ext>
            </a:extLst>
          </p:cNvPr>
          <p:cNvSpPr txBox="1"/>
          <p:nvPr/>
        </p:nvSpPr>
        <p:spPr>
          <a:xfrm>
            <a:off x="3865032" y="2319867"/>
            <a:ext cx="446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Thank You…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F0163-148D-5BA3-6F14-416962D9D4D9}"/>
              </a:ext>
            </a:extLst>
          </p:cNvPr>
          <p:cNvSpPr txBox="1"/>
          <p:nvPr/>
        </p:nvSpPr>
        <p:spPr>
          <a:xfrm>
            <a:off x="8432801" y="5401734"/>
            <a:ext cx="334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Shravan Birajdar</a:t>
            </a:r>
            <a:br>
              <a:rPr lang="en-IN" dirty="0"/>
            </a:br>
            <a:r>
              <a:rPr lang="en-IN" dirty="0">
                <a:solidFill>
                  <a:srgbClr val="002060"/>
                </a:solidFill>
                <a:latin typeface="Merriwhether"/>
              </a:rPr>
              <a:t>Data Analyst Intern at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PSY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LIQ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4435BA-205A-1202-E862-135D3309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169245-35ED-933A-ED61-014EAD2A5EC3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0738E-2408-31EE-3381-F142DD4B046C}"/>
              </a:ext>
            </a:extLst>
          </p:cNvPr>
          <p:cNvSpPr txBox="1"/>
          <p:nvPr/>
        </p:nvSpPr>
        <p:spPr>
          <a:xfrm>
            <a:off x="1354667" y="1441294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create a pivot table to summarize the total number of employees in each department?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D756EC-4AAB-C3C6-5223-150D061B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28" y="2685944"/>
            <a:ext cx="8090027" cy="169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0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7275-51DB-20EC-057F-BB9D240F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DAE161-FBFC-C434-37E2-EE2E4550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A1CBA-6A08-D428-EBDB-F15E8E24D62F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EAA20-D08B-68A8-018C-BF76F2E2AAD7}"/>
              </a:ext>
            </a:extLst>
          </p:cNvPr>
          <p:cNvSpPr txBox="1"/>
          <p:nvPr/>
        </p:nvSpPr>
        <p:spPr>
          <a:xfrm>
            <a:off x="1367366" y="1413934"/>
            <a:ext cx="94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conditional formatting to highlight employees with a "Performance Score" below 3 in 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B376A-AE96-B22C-6701-CEFDC63F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88" y="1914101"/>
            <a:ext cx="2564024" cy="4055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241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A0EA-B831-2F67-2C8F-51E1FC5F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D6E3E9-E460-8371-72D2-7CF7F25A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26E78-B6AF-9BB7-134C-4665A6202E19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5B048-848C-19A5-A2A7-A33069892121}"/>
              </a:ext>
            </a:extLst>
          </p:cNvPr>
          <p:cNvSpPr txBox="1"/>
          <p:nvPr/>
        </p:nvSpPr>
        <p:spPr>
          <a:xfrm>
            <a:off x="1320799" y="1430866"/>
            <a:ext cx="101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average "Satisfaction Score" for male and female employees separately using a pivot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864CF-6CC5-958E-B4F8-E7F5BFF06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395" y="2979207"/>
            <a:ext cx="5117209" cy="148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61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9A652-361D-8394-958D-26AAFAD5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3101F4-B756-AE39-C2EA-B4369CF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C3F84-C3CE-BA41-3063-E3C473FA7F97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6C8CA-B1FE-AAA4-EF07-0751270D4C83}"/>
              </a:ext>
            </a:extLst>
          </p:cNvPr>
          <p:cNvSpPr txBox="1"/>
          <p:nvPr/>
        </p:nvSpPr>
        <p:spPr>
          <a:xfrm>
            <a:off x="1367366" y="1413934"/>
            <a:ext cx="98509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chart to visualize the distribution of "Work-Life Balance Score" for different job functions.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0282A-06D0-1AC7-93F5-74234088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95" y="2178578"/>
            <a:ext cx="5645662" cy="3400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6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52BD-0096-A4E7-2CC2-7E6B9C65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0BBC1A-735E-1C31-50E7-EEC44148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C21A7-D11D-04E3-2434-28A42218EC4D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8F2E6-2FD1-FC27-BD57-86F679A78107}"/>
              </a:ext>
            </a:extLst>
          </p:cNvPr>
          <p:cNvSpPr txBox="1"/>
          <p:nvPr/>
        </p:nvSpPr>
        <p:spPr>
          <a:xfrm>
            <a:off x="1367366" y="1413934"/>
            <a:ext cx="101049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to display only terminated employees and find out the most common "Termination Type."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D64A4-C0C8-1895-1BF1-226F7315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40" y="2791882"/>
            <a:ext cx="4580720" cy="1940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03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96ACE-C6F3-807B-5361-9A7110D3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C25556-EC52-C8F6-C2E8-373CFC8B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B5FB6-47BE-DEE5-7B0B-AC3CF79FFBC5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C1784-EAD5-E4B4-AF7C-A84B22068EA8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average "Engagement Score" for each department using a pivot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E522-5FEB-BAFB-7F3B-3BFDAB8D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05" y="2640012"/>
            <a:ext cx="4349990" cy="2143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9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508D-212D-C71C-09A2-153AC992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78DEA7-2E72-BB91-A6DB-40C91D75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1B7E0-2125-7EC5-BD68-D7B0C2E82B91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A7D70-D7B6-724D-D2B0-47DA629FBE28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VLOOKUP to find the supervisor's email address for a specific employee.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DFCA6-5E3C-AE5A-8104-3F8832EC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70" y="1913577"/>
            <a:ext cx="2593658" cy="4171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04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3F4E3-3786-88F1-02DA-8955760B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A20667-1E15-3DAA-E13F-5C653656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41610" cy="84564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84DBC-E199-B54A-A27F-5EDE02F63DAC}"/>
              </a:ext>
            </a:extLst>
          </p:cNvPr>
          <p:cNvSpPr txBox="1"/>
          <p:nvPr/>
        </p:nvSpPr>
        <p:spPr>
          <a:xfrm>
            <a:off x="1" y="845649"/>
            <a:ext cx="3041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EMPLOYEE DATA ASSESSMENT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DBF9D-F220-A6AB-0E52-DE22ADD85830}"/>
              </a:ext>
            </a:extLst>
          </p:cNvPr>
          <p:cNvSpPr txBox="1"/>
          <p:nvPr/>
        </p:nvSpPr>
        <p:spPr>
          <a:xfrm>
            <a:off x="1367366" y="1413934"/>
            <a:ext cx="945726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identify the department with the highest average "Employee Rating?"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8F08B-4B2B-8BCC-1217-433C895D2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17" y="3002648"/>
            <a:ext cx="5778763" cy="1094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9906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472</TotalTime>
  <Words>391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Bell MT</vt:lpstr>
      <vt:lpstr>Calibri</vt:lpstr>
      <vt:lpstr>Garamond</vt:lpstr>
      <vt:lpstr>Gill Sans MT</vt:lpstr>
      <vt:lpstr>Lucida Handwriting</vt:lpstr>
      <vt:lpstr>Merriwhether</vt:lpstr>
      <vt:lpstr>MV Boli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 Birajdar</dc:creator>
  <cp:lastModifiedBy>Shravan Birajdar</cp:lastModifiedBy>
  <cp:revision>2</cp:revision>
  <dcterms:created xsi:type="dcterms:W3CDTF">2024-02-14T11:11:07Z</dcterms:created>
  <dcterms:modified xsi:type="dcterms:W3CDTF">2024-02-15T09:54:14Z</dcterms:modified>
</cp:coreProperties>
</file>