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3"/>
  </p:notesMasterIdLst>
  <p:sldIdLst>
    <p:sldId id="256" r:id="rId2"/>
    <p:sldId id="269" r:id="rId3"/>
    <p:sldId id="268" r:id="rId4"/>
    <p:sldId id="259" r:id="rId5"/>
    <p:sldId id="260" r:id="rId6"/>
    <p:sldId id="261" r:id="rId7"/>
    <p:sldId id="262" r:id="rId8"/>
    <p:sldId id="271" r:id="rId9"/>
    <p:sldId id="263" r:id="rId10"/>
    <p:sldId id="272" r:id="rId11"/>
    <p:sldId id="264" r:id="rId12"/>
    <p:sldId id="265" r:id="rId13"/>
    <p:sldId id="266" r:id="rId14"/>
    <p:sldId id="273" r:id="rId15"/>
    <p:sldId id="274" r:id="rId16"/>
    <p:sldId id="275" r:id="rId17"/>
    <p:sldId id="267" r:id="rId18"/>
    <p:sldId id="277" r:id="rId19"/>
    <p:sldId id="278" r:id="rId20"/>
    <p:sldId id="279"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4BBDA-002E-469B-89A5-464AACEDB0C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04F9C681-4C7A-45FF-AFAA-A17730C260C9}">
      <dgm:prSet/>
      <dgm:spPr>
        <a:ln>
          <a:solidFill>
            <a:schemeClr val="tx1"/>
          </a:solidFill>
        </a:ln>
      </dgm:spPr>
      <dgm:t>
        <a:bodyPr/>
        <a:lstStyle/>
        <a:p>
          <a:r>
            <a:rPr lang="en-US" b="1" dirty="0"/>
            <a:t>Introduction</a:t>
          </a:r>
          <a:endParaRPr lang="en-IN" b="1" dirty="0"/>
        </a:p>
      </dgm:t>
    </dgm:pt>
    <dgm:pt modelId="{2BCAD385-7ECD-4C1A-B3F2-BD57DB652F7B}" type="parTrans" cxnId="{D887DFBD-CC42-4832-88B9-FEB52EECDB53}">
      <dgm:prSet/>
      <dgm:spPr/>
      <dgm:t>
        <a:bodyPr/>
        <a:lstStyle/>
        <a:p>
          <a:endParaRPr lang="en-IN"/>
        </a:p>
      </dgm:t>
    </dgm:pt>
    <dgm:pt modelId="{EF325B3C-1C46-47FE-8959-A3520B7E4D6F}" type="sibTrans" cxnId="{D887DFBD-CC42-4832-88B9-FEB52EECDB53}">
      <dgm:prSet/>
      <dgm:spPr/>
      <dgm:t>
        <a:bodyPr/>
        <a:lstStyle/>
        <a:p>
          <a:endParaRPr lang="en-IN"/>
        </a:p>
      </dgm:t>
    </dgm:pt>
    <dgm:pt modelId="{A2418EAF-D197-48FC-BE6D-FA89883BC167}">
      <dgm:prSet/>
      <dgm:spPr>
        <a:ln>
          <a:solidFill>
            <a:schemeClr val="tx1"/>
          </a:solidFill>
        </a:ln>
      </dgm:spPr>
      <dgm:t>
        <a:bodyPr/>
        <a:lstStyle/>
        <a:p>
          <a:r>
            <a:rPr lang="en-US" b="1" dirty="0"/>
            <a:t>Project Questions</a:t>
          </a:r>
          <a:endParaRPr lang="en-IN" b="1" dirty="0"/>
        </a:p>
      </dgm:t>
    </dgm:pt>
    <dgm:pt modelId="{9E8FF3F5-99F0-43A4-A6C1-E8F64B9DC8BA}" type="parTrans" cxnId="{5AF9E7AB-FB03-4D04-95B6-6BFBE6783350}">
      <dgm:prSet/>
      <dgm:spPr/>
      <dgm:t>
        <a:bodyPr/>
        <a:lstStyle/>
        <a:p>
          <a:endParaRPr lang="en-IN"/>
        </a:p>
      </dgm:t>
    </dgm:pt>
    <dgm:pt modelId="{C9BE8B93-B6E8-431F-94B2-A9F1F874E48B}" type="sibTrans" cxnId="{5AF9E7AB-FB03-4D04-95B6-6BFBE6783350}">
      <dgm:prSet/>
      <dgm:spPr/>
      <dgm:t>
        <a:bodyPr/>
        <a:lstStyle/>
        <a:p>
          <a:endParaRPr lang="en-IN"/>
        </a:p>
      </dgm:t>
    </dgm:pt>
    <dgm:pt modelId="{9174ECFF-10DC-4545-A260-A418C0C7B038}">
      <dgm:prSet/>
      <dgm:spPr>
        <a:ln>
          <a:solidFill>
            <a:schemeClr val="tx1"/>
          </a:solidFill>
        </a:ln>
      </dgm:spPr>
      <dgm:t>
        <a:bodyPr/>
        <a:lstStyle/>
        <a:p>
          <a:r>
            <a:rPr lang="en-US" b="1" dirty="0"/>
            <a:t>Solutions</a:t>
          </a:r>
          <a:endParaRPr lang="en-IN" b="1" dirty="0"/>
        </a:p>
      </dgm:t>
    </dgm:pt>
    <dgm:pt modelId="{5FCAE721-164A-46C7-875F-12FA7F007E9F}" type="parTrans" cxnId="{BB938DD3-DA0E-47F8-91ED-EEB57603F593}">
      <dgm:prSet/>
      <dgm:spPr/>
      <dgm:t>
        <a:bodyPr/>
        <a:lstStyle/>
        <a:p>
          <a:endParaRPr lang="en-IN"/>
        </a:p>
      </dgm:t>
    </dgm:pt>
    <dgm:pt modelId="{8C930286-FB78-4BDF-BF3E-9EEA942EB994}" type="sibTrans" cxnId="{BB938DD3-DA0E-47F8-91ED-EEB57603F593}">
      <dgm:prSet/>
      <dgm:spPr/>
      <dgm:t>
        <a:bodyPr/>
        <a:lstStyle/>
        <a:p>
          <a:endParaRPr lang="en-IN"/>
        </a:p>
      </dgm:t>
    </dgm:pt>
    <dgm:pt modelId="{950307BA-4B10-4AF1-AACB-F1501F320727}">
      <dgm:prSet/>
      <dgm:spPr>
        <a:ln>
          <a:solidFill>
            <a:schemeClr val="tx1"/>
          </a:solidFill>
        </a:ln>
      </dgm:spPr>
      <dgm:t>
        <a:bodyPr/>
        <a:lstStyle/>
        <a:p>
          <a:r>
            <a:rPr lang="en-US" b="1" dirty="0"/>
            <a:t>Dashboard and Insights</a:t>
          </a:r>
          <a:endParaRPr lang="en-IN" b="1" dirty="0"/>
        </a:p>
      </dgm:t>
    </dgm:pt>
    <dgm:pt modelId="{DCD70BF2-9ED7-4900-81EF-0F1DA10BF559}" type="parTrans" cxnId="{AD62FD22-E8EA-4154-B752-018C70C71694}">
      <dgm:prSet/>
      <dgm:spPr/>
      <dgm:t>
        <a:bodyPr/>
        <a:lstStyle/>
        <a:p>
          <a:endParaRPr lang="en-IN"/>
        </a:p>
      </dgm:t>
    </dgm:pt>
    <dgm:pt modelId="{FD591037-7301-44F7-90A0-616467A837E2}" type="sibTrans" cxnId="{AD62FD22-E8EA-4154-B752-018C70C71694}">
      <dgm:prSet/>
      <dgm:spPr/>
      <dgm:t>
        <a:bodyPr/>
        <a:lstStyle/>
        <a:p>
          <a:endParaRPr lang="en-IN"/>
        </a:p>
      </dgm:t>
    </dgm:pt>
    <dgm:pt modelId="{89EBD265-1BB5-4C6C-8B37-14F612D70B7E}">
      <dgm:prSet/>
      <dgm:spPr>
        <a:ln>
          <a:solidFill>
            <a:schemeClr val="tx1"/>
          </a:solidFill>
        </a:ln>
      </dgm:spPr>
      <dgm:t>
        <a:bodyPr/>
        <a:lstStyle/>
        <a:p>
          <a:r>
            <a:rPr lang="en-US" b="1" dirty="0"/>
            <a:t>Summery</a:t>
          </a:r>
          <a:endParaRPr lang="en-IN" b="1" dirty="0"/>
        </a:p>
      </dgm:t>
    </dgm:pt>
    <dgm:pt modelId="{E730F0CF-6CA0-42B6-8985-685644CF37CA}" type="parTrans" cxnId="{DDE15F3F-CA49-4FC5-B061-B65705848479}">
      <dgm:prSet/>
      <dgm:spPr/>
      <dgm:t>
        <a:bodyPr/>
        <a:lstStyle/>
        <a:p>
          <a:endParaRPr lang="en-IN"/>
        </a:p>
      </dgm:t>
    </dgm:pt>
    <dgm:pt modelId="{2D2A26CF-AEDF-4678-9B1A-055A4C41CFE6}" type="sibTrans" cxnId="{DDE15F3F-CA49-4FC5-B061-B65705848479}">
      <dgm:prSet/>
      <dgm:spPr/>
      <dgm:t>
        <a:bodyPr/>
        <a:lstStyle/>
        <a:p>
          <a:endParaRPr lang="en-IN"/>
        </a:p>
      </dgm:t>
    </dgm:pt>
    <dgm:pt modelId="{804FB62D-D4EB-49A0-8B30-FF7E0761FB4E}" type="pres">
      <dgm:prSet presAssocID="{3144BBDA-002E-469B-89A5-464AACEDB0C7}" presName="CompostProcess" presStyleCnt="0">
        <dgm:presLayoutVars>
          <dgm:dir/>
          <dgm:resizeHandles val="exact"/>
        </dgm:presLayoutVars>
      </dgm:prSet>
      <dgm:spPr/>
    </dgm:pt>
    <dgm:pt modelId="{AAB90936-FD7F-4044-883D-91FC8E646E5F}" type="pres">
      <dgm:prSet presAssocID="{3144BBDA-002E-469B-89A5-464AACEDB0C7}" presName="arrow" presStyleLbl="bgShp" presStyleIdx="0" presStyleCnt="1"/>
      <dgm:spPr>
        <a:ln>
          <a:solidFill>
            <a:schemeClr val="tx1">
              <a:lumMod val="50000"/>
              <a:lumOff val="50000"/>
            </a:schemeClr>
          </a:solidFill>
        </a:ln>
      </dgm:spPr>
    </dgm:pt>
    <dgm:pt modelId="{A9AF0352-E531-46EA-B893-7CCF8E2E0A5D}" type="pres">
      <dgm:prSet presAssocID="{3144BBDA-002E-469B-89A5-464AACEDB0C7}" presName="linearProcess" presStyleCnt="0"/>
      <dgm:spPr/>
    </dgm:pt>
    <dgm:pt modelId="{32E03D8B-DED5-4538-8B07-BC05AA8FD41E}" type="pres">
      <dgm:prSet presAssocID="{04F9C681-4C7A-45FF-AFAA-A17730C260C9}" presName="textNode" presStyleLbl="node1" presStyleIdx="0" presStyleCnt="5" custLinFactNeighborX="-32773" custLinFactNeighborY="-257">
        <dgm:presLayoutVars>
          <dgm:bulletEnabled val="1"/>
        </dgm:presLayoutVars>
      </dgm:prSet>
      <dgm:spPr/>
    </dgm:pt>
    <dgm:pt modelId="{A1A70621-3DE8-4F6F-A533-D6DE5E35D4F8}" type="pres">
      <dgm:prSet presAssocID="{EF325B3C-1C46-47FE-8959-A3520B7E4D6F}" presName="sibTrans" presStyleCnt="0"/>
      <dgm:spPr/>
    </dgm:pt>
    <dgm:pt modelId="{111E26E4-2015-4B12-B6CB-AF38C1D03375}" type="pres">
      <dgm:prSet presAssocID="{A2418EAF-D197-48FC-BE6D-FA89883BC167}" presName="textNode" presStyleLbl="node1" presStyleIdx="1" presStyleCnt="5">
        <dgm:presLayoutVars>
          <dgm:bulletEnabled val="1"/>
        </dgm:presLayoutVars>
      </dgm:prSet>
      <dgm:spPr/>
    </dgm:pt>
    <dgm:pt modelId="{1F5B701F-F12B-48A3-8600-ACA2860B1DEB}" type="pres">
      <dgm:prSet presAssocID="{C9BE8B93-B6E8-431F-94B2-A9F1F874E48B}" presName="sibTrans" presStyleCnt="0"/>
      <dgm:spPr/>
    </dgm:pt>
    <dgm:pt modelId="{31885C45-F9F7-4E6D-9E08-35006FB7D71E}" type="pres">
      <dgm:prSet presAssocID="{9174ECFF-10DC-4545-A260-A418C0C7B038}" presName="textNode" presStyleLbl="node1" presStyleIdx="2" presStyleCnt="5">
        <dgm:presLayoutVars>
          <dgm:bulletEnabled val="1"/>
        </dgm:presLayoutVars>
      </dgm:prSet>
      <dgm:spPr/>
    </dgm:pt>
    <dgm:pt modelId="{0A8FB6AD-9D59-4FAC-92D7-B98BBBCE0CA4}" type="pres">
      <dgm:prSet presAssocID="{8C930286-FB78-4BDF-BF3E-9EEA942EB994}" presName="sibTrans" presStyleCnt="0"/>
      <dgm:spPr/>
    </dgm:pt>
    <dgm:pt modelId="{A8BD7A15-2AF7-448A-AD39-CD3385A829EC}" type="pres">
      <dgm:prSet presAssocID="{950307BA-4B10-4AF1-AACB-F1501F320727}" presName="textNode" presStyleLbl="node1" presStyleIdx="3" presStyleCnt="5">
        <dgm:presLayoutVars>
          <dgm:bulletEnabled val="1"/>
        </dgm:presLayoutVars>
      </dgm:prSet>
      <dgm:spPr/>
    </dgm:pt>
    <dgm:pt modelId="{DD6D9904-37E6-43E8-B7A1-7D1DDEE17257}" type="pres">
      <dgm:prSet presAssocID="{FD591037-7301-44F7-90A0-616467A837E2}" presName="sibTrans" presStyleCnt="0"/>
      <dgm:spPr/>
    </dgm:pt>
    <dgm:pt modelId="{199F628B-381D-4AFF-86DD-609E08829D34}" type="pres">
      <dgm:prSet presAssocID="{89EBD265-1BB5-4C6C-8B37-14F612D70B7E}" presName="textNode" presStyleLbl="node1" presStyleIdx="4" presStyleCnt="5">
        <dgm:presLayoutVars>
          <dgm:bulletEnabled val="1"/>
        </dgm:presLayoutVars>
      </dgm:prSet>
      <dgm:spPr/>
    </dgm:pt>
  </dgm:ptLst>
  <dgm:cxnLst>
    <dgm:cxn modelId="{AD62FD22-E8EA-4154-B752-018C70C71694}" srcId="{3144BBDA-002E-469B-89A5-464AACEDB0C7}" destId="{950307BA-4B10-4AF1-AACB-F1501F320727}" srcOrd="3" destOrd="0" parTransId="{DCD70BF2-9ED7-4900-81EF-0F1DA10BF559}" sibTransId="{FD591037-7301-44F7-90A0-616467A837E2}"/>
    <dgm:cxn modelId="{14483425-5C32-460D-B588-EFCA36C76F68}" type="presOf" srcId="{04F9C681-4C7A-45FF-AFAA-A17730C260C9}" destId="{32E03D8B-DED5-4538-8B07-BC05AA8FD41E}" srcOrd="0" destOrd="0" presId="urn:microsoft.com/office/officeart/2005/8/layout/hProcess9"/>
    <dgm:cxn modelId="{DDE15F3F-CA49-4FC5-B061-B65705848479}" srcId="{3144BBDA-002E-469B-89A5-464AACEDB0C7}" destId="{89EBD265-1BB5-4C6C-8B37-14F612D70B7E}" srcOrd="4" destOrd="0" parTransId="{E730F0CF-6CA0-42B6-8985-685644CF37CA}" sibTransId="{2D2A26CF-AEDF-4678-9B1A-055A4C41CFE6}"/>
    <dgm:cxn modelId="{7E6FFB43-F37E-41D0-88B5-64F886740615}" type="presOf" srcId="{A2418EAF-D197-48FC-BE6D-FA89883BC167}" destId="{111E26E4-2015-4B12-B6CB-AF38C1D03375}" srcOrd="0" destOrd="0" presId="urn:microsoft.com/office/officeart/2005/8/layout/hProcess9"/>
    <dgm:cxn modelId="{5AF9E7AB-FB03-4D04-95B6-6BFBE6783350}" srcId="{3144BBDA-002E-469B-89A5-464AACEDB0C7}" destId="{A2418EAF-D197-48FC-BE6D-FA89883BC167}" srcOrd="1" destOrd="0" parTransId="{9E8FF3F5-99F0-43A4-A6C1-E8F64B9DC8BA}" sibTransId="{C9BE8B93-B6E8-431F-94B2-A9F1F874E48B}"/>
    <dgm:cxn modelId="{D887DFBD-CC42-4832-88B9-FEB52EECDB53}" srcId="{3144BBDA-002E-469B-89A5-464AACEDB0C7}" destId="{04F9C681-4C7A-45FF-AFAA-A17730C260C9}" srcOrd="0" destOrd="0" parTransId="{2BCAD385-7ECD-4C1A-B3F2-BD57DB652F7B}" sibTransId="{EF325B3C-1C46-47FE-8959-A3520B7E4D6F}"/>
    <dgm:cxn modelId="{0927A4C3-82BF-46B8-B1C9-8D9412AA6633}" type="presOf" srcId="{89EBD265-1BB5-4C6C-8B37-14F612D70B7E}" destId="{199F628B-381D-4AFF-86DD-609E08829D34}" srcOrd="0" destOrd="0" presId="urn:microsoft.com/office/officeart/2005/8/layout/hProcess9"/>
    <dgm:cxn modelId="{BB938DD3-DA0E-47F8-91ED-EEB57603F593}" srcId="{3144BBDA-002E-469B-89A5-464AACEDB0C7}" destId="{9174ECFF-10DC-4545-A260-A418C0C7B038}" srcOrd="2" destOrd="0" parTransId="{5FCAE721-164A-46C7-875F-12FA7F007E9F}" sibTransId="{8C930286-FB78-4BDF-BF3E-9EEA942EB994}"/>
    <dgm:cxn modelId="{4776DCDF-CAB3-4B9E-BBE3-C244ED840466}" type="presOf" srcId="{950307BA-4B10-4AF1-AACB-F1501F320727}" destId="{A8BD7A15-2AF7-448A-AD39-CD3385A829EC}" srcOrd="0" destOrd="0" presId="urn:microsoft.com/office/officeart/2005/8/layout/hProcess9"/>
    <dgm:cxn modelId="{EE6715F0-4CA5-4E55-9B39-4469B266BB92}" type="presOf" srcId="{9174ECFF-10DC-4545-A260-A418C0C7B038}" destId="{31885C45-F9F7-4E6D-9E08-35006FB7D71E}" srcOrd="0" destOrd="0" presId="urn:microsoft.com/office/officeart/2005/8/layout/hProcess9"/>
    <dgm:cxn modelId="{E292FAF2-541E-4FFE-857A-29497C1032F5}" type="presOf" srcId="{3144BBDA-002E-469B-89A5-464AACEDB0C7}" destId="{804FB62D-D4EB-49A0-8B30-FF7E0761FB4E}" srcOrd="0" destOrd="0" presId="urn:microsoft.com/office/officeart/2005/8/layout/hProcess9"/>
    <dgm:cxn modelId="{9AB42EF1-656A-4999-8804-EE8F42C07C19}" type="presParOf" srcId="{804FB62D-D4EB-49A0-8B30-FF7E0761FB4E}" destId="{AAB90936-FD7F-4044-883D-91FC8E646E5F}" srcOrd="0" destOrd="0" presId="urn:microsoft.com/office/officeart/2005/8/layout/hProcess9"/>
    <dgm:cxn modelId="{E0153DE0-8B74-4310-8AD3-C2F3DA9C8504}" type="presParOf" srcId="{804FB62D-D4EB-49A0-8B30-FF7E0761FB4E}" destId="{A9AF0352-E531-46EA-B893-7CCF8E2E0A5D}" srcOrd="1" destOrd="0" presId="urn:microsoft.com/office/officeart/2005/8/layout/hProcess9"/>
    <dgm:cxn modelId="{8EA7E29F-A6D7-48F4-9D29-4FFA6A255BD5}" type="presParOf" srcId="{A9AF0352-E531-46EA-B893-7CCF8E2E0A5D}" destId="{32E03D8B-DED5-4538-8B07-BC05AA8FD41E}" srcOrd="0" destOrd="0" presId="urn:microsoft.com/office/officeart/2005/8/layout/hProcess9"/>
    <dgm:cxn modelId="{5E82964D-2134-4B2F-8494-77EBA6E7F120}" type="presParOf" srcId="{A9AF0352-E531-46EA-B893-7CCF8E2E0A5D}" destId="{A1A70621-3DE8-4F6F-A533-D6DE5E35D4F8}" srcOrd="1" destOrd="0" presId="urn:microsoft.com/office/officeart/2005/8/layout/hProcess9"/>
    <dgm:cxn modelId="{95325861-CCC3-4025-ADC1-D01F0A15117D}" type="presParOf" srcId="{A9AF0352-E531-46EA-B893-7CCF8E2E0A5D}" destId="{111E26E4-2015-4B12-B6CB-AF38C1D03375}" srcOrd="2" destOrd="0" presId="urn:microsoft.com/office/officeart/2005/8/layout/hProcess9"/>
    <dgm:cxn modelId="{68ADA7A0-1923-4271-A3C8-D99DEA5586C2}" type="presParOf" srcId="{A9AF0352-E531-46EA-B893-7CCF8E2E0A5D}" destId="{1F5B701F-F12B-48A3-8600-ACA2860B1DEB}" srcOrd="3" destOrd="0" presId="urn:microsoft.com/office/officeart/2005/8/layout/hProcess9"/>
    <dgm:cxn modelId="{2B8F648D-EC7F-4734-A652-234E1581C6CB}" type="presParOf" srcId="{A9AF0352-E531-46EA-B893-7CCF8E2E0A5D}" destId="{31885C45-F9F7-4E6D-9E08-35006FB7D71E}" srcOrd="4" destOrd="0" presId="urn:microsoft.com/office/officeart/2005/8/layout/hProcess9"/>
    <dgm:cxn modelId="{26B74F26-539C-4C08-AFA8-EE158EAA2CC2}" type="presParOf" srcId="{A9AF0352-E531-46EA-B893-7CCF8E2E0A5D}" destId="{0A8FB6AD-9D59-4FAC-92D7-B98BBBCE0CA4}" srcOrd="5" destOrd="0" presId="urn:microsoft.com/office/officeart/2005/8/layout/hProcess9"/>
    <dgm:cxn modelId="{330FC913-EEC5-497C-B2DD-0D01FE53AE1A}" type="presParOf" srcId="{A9AF0352-E531-46EA-B893-7CCF8E2E0A5D}" destId="{A8BD7A15-2AF7-448A-AD39-CD3385A829EC}" srcOrd="6" destOrd="0" presId="urn:microsoft.com/office/officeart/2005/8/layout/hProcess9"/>
    <dgm:cxn modelId="{E6E38C53-8029-4244-90D4-29071923D844}" type="presParOf" srcId="{A9AF0352-E531-46EA-B893-7CCF8E2E0A5D}" destId="{DD6D9904-37E6-43E8-B7A1-7D1DDEE17257}" srcOrd="7" destOrd="0" presId="urn:microsoft.com/office/officeart/2005/8/layout/hProcess9"/>
    <dgm:cxn modelId="{9E187504-BF18-4F55-BD77-0F2503F994E0}" type="presParOf" srcId="{A9AF0352-E531-46EA-B893-7CCF8E2E0A5D}" destId="{199F628B-381D-4AFF-86DD-609E08829D34}" srcOrd="8" destOrd="0" presId="urn:microsoft.com/office/officeart/2005/8/layout/hProcess9"/>
  </dgm:cxnLst>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90936-FD7F-4044-883D-91FC8E646E5F}">
      <dsp:nvSpPr>
        <dsp:cNvPr id="0" name=""/>
        <dsp:cNvSpPr/>
      </dsp:nvSpPr>
      <dsp:spPr>
        <a:xfrm>
          <a:off x="703953" y="0"/>
          <a:ext cx="7978139" cy="3778250"/>
        </a:xfrm>
        <a:prstGeom prst="rightArrow">
          <a:avLst/>
        </a:prstGeom>
        <a:solidFill>
          <a:schemeClr val="accent1">
            <a:tint val="40000"/>
            <a:hueOff val="0"/>
            <a:satOff val="0"/>
            <a:lumOff val="0"/>
            <a:alphaOff val="0"/>
          </a:schemeClr>
        </a:solidFill>
        <a:ln>
          <a:solidFill>
            <a:schemeClr val="tx1">
              <a:lumMod val="50000"/>
              <a:lumOff val="50000"/>
            </a:schemeClr>
          </a:solidFill>
        </a:ln>
        <a:effectLst/>
      </dsp:spPr>
      <dsp:style>
        <a:lnRef idx="0">
          <a:scrgbClr r="0" g="0" b="0"/>
        </a:lnRef>
        <a:fillRef idx="1">
          <a:scrgbClr r="0" g="0" b="0"/>
        </a:fillRef>
        <a:effectRef idx="0">
          <a:scrgbClr r="0" g="0" b="0"/>
        </a:effectRef>
        <a:fontRef idx="minor"/>
      </dsp:style>
    </dsp:sp>
    <dsp:sp modelId="{32E03D8B-DED5-4538-8B07-BC05AA8FD41E}">
      <dsp:nvSpPr>
        <dsp:cNvPr id="0" name=""/>
        <dsp:cNvSpPr/>
      </dsp:nvSpPr>
      <dsp:spPr>
        <a:xfrm>
          <a:off x="0" y="1129590"/>
          <a:ext cx="1801982" cy="1511300"/>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Introduction</a:t>
          </a:r>
          <a:endParaRPr lang="en-IN" sz="2100" b="1" kern="1200" dirty="0"/>
        </a:p>
      </dsp:txBody>
      <dsp:txXfrm>
        <a:off x="73776" y="1203366"/>
        <a:ext cx="1654430" cy="1363748"/>
      </dsp:txXfrm>
    </dsp:sp>
    <dsp:sp modelId="{111E26E4-2015-4B12-B6CB-AF38C1D03375}">
      <dsp:nvSpPr>
        <dsp:cNvPr id="0" name=""/>
        <dsp:cNvSpPr/>
      </dsp:nvSpPr>
      <dsp:spPr>
        <a:xfrm>
          <a:off x="1897701" y="1133475"/>
          <a:ext cx="1801982" cy="1511300"/>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Project Questions</a:t>
          </a:r>
          <a:endParaRPr lang="en-IN" sz="2100" b="1" kern="1200" dirty="0"/>
        </a:p>
      </dsp:txBody>
      <dsp:txXfrm>
        <a:off x="1971477" y="1207251"/>
        <a:ext cx="1654430" cy="1363748"/>
      </dsp:txXfrm>
    </dsp:sp>
    <dsp:sp modelId="{31885C45-F9F7-4E6D-9E08-35006FB7D71E}">
      <dsp:nvSpPr>
        <dsp:cNvPr id="0" name=""/>
        <dsp:cNvSpPr/>
      </dsp:nvSpPr>
      <dsp:spPr>
        <a:xfrm>
          <a:off x="3792031" y="1133475"/>
          <a:ext cx="1801982" cy="1511300"/>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Solutions</a:t>
          </a:r>
          <a:endParaRPr lang="en-IN" sz="2100" b="1" kern="1200" dirty="0"/>
        </a:p>
      </dsp:txBody>
      <dsp:txXfrm>
        <a:off x="3865807" y="1207251"/>
        <a:ext cx="1654430" cy="1363748"/>
      </dsp:txXfrm>
    </dsp:sp>
    <dsp:sp modelId="{A8BD7A15-2AF7-448A-AD39-CD3385A829EC}">
      <dsp:nvSpPr>
        <dsp:cNvPr id="0" name=""/>
        <dsp:cNvSpPr/>
      </dsp:nvSpPr>
      <dsp:spPr>
        <a:xfrm>
          <a:off x="5686362" y="1133475"/>
          <a:ext cx="1801982" cy="1511300"/>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Dashboard and Insights</a:t>
          </a:r>
          <a:endParaRPr lang="en-IN" sz="2100" b="1" kern="1200" dirty="0"/>
        </a:p>
      </dsp:txBody>
      <dsp:txXfrm>
        <a:off x="5760138" y="1207251"/>
        <a:ext cx="1654430" cy="1363748"/>
      </dsp:txXfrm>
    </dsp:sp>
    <dsp:sp modelId="{199F628B-381D-4AFF-86DD-609E08829D34}">
      <dsp:nvSpPr>
        <dsp:cNvPr id="0" name=""/>
        <dsp:cNvSpPr/>
      </dsp:nvSpPr>
      <dsp:spPr>
        <a:xfrm>
          <a:off x="7580692" y="1133475"/>
          <a:ext cx="1801982" cy="1511300"/>
        </a:xfrm>
        <a:prstGeom prst="roundRect">
          <a:avLst/>
        </a:prstGeom>
        <a:solidFill>
          <a:schemeClr val="accent1">
            <a:hueOff val="0"/>
            <a:satOff val="0"/>
            <a:lumOff val="0"/>
            <a:alphaOff val="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Summery</a:t>
          </a:r>
          <a:endParaRPr lang="en-IN" sz="2100" b="1" kern="1200" dirty="0"/>
        </a:p>
      </dsp:txBody>
      <dsp:txXfrm>
        <a:off x="7654468" y="1207251"/>
        <a:ext cx="1654430" cy="13637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579D9-D9CD-45F4-971F-EDA414E79B0E}" type="datetimeFigureOut">
              <a:rPr lang="en-IN" smtClean="0"/>
              <a:t>14-02-2024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FC9BD-69AE-42A8-8249-892B94784AF6}" type="slidenum">
              <a:rPr lang="en-IN" smtClean="0"/>
              <a:t>‹#›</a:t>
            </a:fld>
            <a:endParaRPr lang="en-IN"/>
          </a:p>
        </p:txBody>
      </p:sp>
    </p:spTree>
    <p:extLst>
      <p:ext uri="{BB962C8B-B14F-4D97-AF65-F5344CB8AC3E}">
        <p14:creationId xmlns:p14="http://schemas.microsoft.com/office/powerpoint/2010/main" val="3380063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D9FC9BD-69AE-42A8-8249-892B94784AF6}" type="slidenum">
              <a:rPr lang="en-IN" smtClean="0"/>
              <a:t>1</a:t>
            </a:fld>
            <a:endParaRPr lang="en-IN"/>
          </a:p>
        </p:txBody>
      </p:sp>
    </p:spTree>
    <p:extLst>
      <p:ext uri="{BB962C8B-B14F-4D97-AF65-F5344CB8AC3E}">
        <p14:creationId xmlns:p14="http://schemas.microsoft.com/office/powerpoint/2010/main" val="2848238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DA58B65-663B-452D-8D37-974DD6B2FBD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93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7633C3-6816-4144-8BAA-D5A1C430AEEA}"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8B65-663B-452D-8D37-974DD6B2FBDC}" type="slidenum">
              <a:rPr lang="en-IN" smtClean="0"/>
              <a:t>‹#›</a:t>
            </a:fld>
            <a:endParaRPr lang="en-IN"/>
          </a:p>
        </p:txBody>
      </p:sp>
    </p:spTree>
    <p:extLst>
      <p:ext uri="{BB962C8B-B14F-4D97-AF65-F5344CB8AC3E}">
        <p14:creationId xmlns:p14="http://schemas.microsoft.com/office/powerpoint/2010/main" val="396976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8B65-663B-452D-8D37-974DD6B2FBD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896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8B65-663B-452D-8D37-974DD6B2FBD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344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8B65-663B-452D-8D37-974DD6B2FBDC}" type="slidenum">
              <a:rPr lang="en-IN" smtClean="0"/>
              <a:t>‹#›</a:t>
            </a:fld>
            <a:endParaRPr lang="en-IN"/>
          </a:p>
        </p:txBody>
      </p:sp>
    </p:spTree>
    <p:extLst>
      <p:ext uri="{BB962C8B-B14F-4D97-AF65-F5344CB8AC3E}">
        <p14:creationId xmlns:p14="http://schemas.microsoft.com/office/powerpoint/2010/main" val="290613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8B65-663B-452D-8D37-974DD6B2FBD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971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8B65-663B-452D-8D37-974DD6B2FBD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65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8B65-663B-452D-8D37-974DD6B2FB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358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8B65-663B-452D-8D37-974DD6B2FBD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0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8B65-663B-452D-8D37-974DD6B2FBDC}" type="slidenum">
              <a:rPr lang="en-IN" smtClean="0"/>
              <a:t>‹#›</a:t>
            </a:fld>
            <a:endParaRPr lang="en-IN"/>
          </a:p>
        </p:txBody>
      </p:sp>
    </p:spTree>
    <p:extLst>
      <p:ext uri="{BB962C8B-B14F-4D97-AF65-F5344CB8AC3E}">
        <p14:creationId xmlns:p14="http://schemas.microsoft.com/office/powerpoint/2010/main" val="386136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633C3-6816-4144-8BAA-D5A1C430AEEA}"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8B65-663B-452D-8D37-974DD6B2FBD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425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7633C3-6816-4144-8BAA-D5A1C430AEEA}"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8B65-663B-452D-8D37-974DD6B2FBDC}" type="slidenum">
              <a:rPr lang="en-IN" smtClean="0"/>
              <a:t>‹#›</a:t>
            </a:fld>
            <a:endParaRPr lang="en-IN"/>
          </a:p>
        </p:txBody>
      </p:sp>
    </p:spTree>
    <p:extLst>
      <p:ext uri="{BB962C8B-B14F-4D97-AF65-F5344CB8AC3E}">
        <p14:creationId xmlns:p14="http://schemas.microsoft.com/office/powerpoint/2010/main" val="352230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7633C3-6816-4144-8BAA-D5A1C430AEEA}"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A58B65-663B-452D-8D37-974DD6B2FBD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826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7633C3-6816-4144-8BAA-D5A1C430AEEA}" type="datetimeFigureOut">
              <a:rPr lang="en-IN" smtClean="0"/>
              <a:t>14-02-2024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58B65-663B-452D-8D37-974DD6B2FB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87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633C3-6816-4144-8BAA-D5A1C430AEEA}" type="datetimeFigureOut">
              <a:rPr lang="en-IN" smtClean="0"/>
              <a:t>14-02-2024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A58B65-663B-452D-8D37-974DD6B2FBDC}" type="slidenum">
              <a:rPr lang="en-IN" smtClean="0"/>
              <a:t>‹#›</a:t>
            </a:fld>
            <a:endParaRPr lang="en-IN"/>
          </a:p>
        </p:txBody>
      </p:sp>
    </p:spTree>
    <p:extLst>
      <p:ext uri="{BB962C8B-B14F-4D97-AF65-F5344CB8AC3E}">
        <p14:creationId xmlns:p14="http://schemas.microsoft.com/office/powerpoint/2010/main" val="55125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7633C3-6816-4144-8BAA-D5A1C430AEEA}"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8B65-663B-452D-8D37-974DD6B2FBD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684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7633C3-6816-4144-8BAA-D5A1C430AEEA}"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8B65-663B-452D-8D37-974DD6B2FBDC}" type="slidenum">
              <a:rPr lang="en-IN" smtClean="0"/>
              <a:t>‹#›</a:t>
            </a:fld>
            <a:endParaRPr lang="en-IN"/>
          </a:p>
        </p:txBody>
      </p:sp>
    </p:spTree>
    <p:extLst>
      <p:ext uri="{BB962C8B-B14F-4D97-AF65-F5344CB8AC3E}">
        <p14:creationId xmlns:p14="http://schemas.microsoft.com/office/powerpoint/2010/main" val="301650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7633C3-6816-4144-8BAA-D5A1C430AEEA}" type="datetimeFigureOut">
              <a:rPr lang="en-IN" smtClean="0"/>
              <a:t>14-02-2024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A58B65-663B-452D-8D37-974DD6B2FBDC}" type="slidenum">
              <a:rPr lang="en-IN" smtClean="0"/>
              <a:t>‹#›</a:t>
            </a:fld>
            <a:endParaRPr lang="en-IN"/>
          </a:p>
        </p:txBody>
      </p:sp>
    </p:spTree>
    <p:extLst>
      <p:ext uri="{BB962C8B-B14F-4D97-AF65-F5344CB8AC3E}">
        <p14:creationId xmlns:p14="http://schemas.microsoft.com/office/powerpoint/2010/main" val="19505185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90CC73-AA1A-09E3-64D7-5E3AFA4FD5D4}"/>
              </a:ext>
            </a:extLst>
          </p:cNvPr>
          <p:cNvSpPr txBox="1"/>
          <p:nvPr/>
        </p:nvSpPr>
        <p:spPr>
          <a:xfrm>
            <a:off x="3207610" y="2729262"/>
            <a:ext cx="5776773" cy="923330"/>
          </a:xfrm>
          <a:prstGeom prst="rect">
            <a:avLst/>
          </a:prstGeom>
          <a:noFill/>
        </p:spPr>
        <p:txBody>
          <a:bodyPr wrap="square" rtlCol="0">
            <a:spAutoFit/>
          </a:bodyPr>
          <a:lstStyle/>
          <a:p>
            <a:pPr algn="ctr"/>
            <a:r>
              <a:rPr lang="en-IN" sz="5400" b="1" dirty="0">
                <a:solidFill>
                  <a:schemeClr val="accent4"/>
                </a:solidFill>
                <a:effectLst>
                  <a:outerShdw blurRad="38100" dist="38100" dir="2700000" algn="tl">
                    <a:srgbClr val="000000">
                      <a:alpha val="43137"/>
                    </a:srgbClr>
                  </a:outerShdw>
                </a:effectLst>
                <a:latin typeface="Merriwhether"/>
              </a:rPr>
              <a:t>HR DATA ANALYSIS</a:t>
            </a:r>
            <a:endParaRPr lang="en-IN" sz="4000" b="1" dirty="0">
              <a:solidFill>
                <a:schemeClr val="accent4"/>
              </a:solidFill>
              <a:effectLst>
                <a:outerShdw blurRad="38100" dist="38100" dir="2700000" algn="tl">
                  <a:srgbClr val="000000">
                    <a:alpha val="43137"/>
                  </a:srgbClr>
                </a:outerShdw>
              </a:effectLst>
              <a:latin typeface="Merriwhether"/>
            </a:endParaRPr>
          </a:p>
        </p:txBody>
      </p:sp>
      <p:pic>
        <p:nvPicPr>
          <p:cNvPr id="3" name="Picture 2">
            <a:extLst>
              <a:ext uri="{FF2B5EF4-FFF2-40B4-BE49-F238E27FC236}">
                <a16:creationId xmlns:a16="http://schemas.microsoft.com/office/drawing/2014/main" id="{0127BE94-33BB-EA20-F721-702A98A4D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339" y="3799958"/>
            <a:ext cx="711258" cy="657477"/>
          </a:xfrm>
          <a:prstGeom prst="rect">
            <a:avLst/>
          </a:prstGeom>
          <a:ln>
            <a:solidFill>
              <a:schemeClr val="tx1"/>
            </a:solidFill>
          </a:ln>
        </p:spPr>
      </p:pic>
      <p:pic>
        <p:nvPicPr>
          <p:cNvPr id="5" name="Content Placeholder 4">
            <a:extLst>
              <a:ext uri="{FF2B5EF4-FFF2-40B4-BE49-F238E27FC236}">
                <a16:creationId xmlns:a16="http://schemas.microsoft.com/office/drawing/2014/main" id="{2376B807-3E24-54F8-B5F1-F4671344FA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3397" y="3838544"/>
            <a:ext cx="607151" cy="580304"/>
          </a:xfrm>
          <a:prstGeom prst="rect">
            <a:avLst/>
          </a:prstGeom>
          <a:ln>
            <a:solidFill>
              <a:schemeClr val="tx1"/>
            </a:solidFill>
          </a:ln>
        </p:spPr>
      </p:pic>
      <p:sp>
        <p:nvSpPr>
          <p:cNvPr id="7" name="TextBox 6">
            <a:extLst>
              <a:ext uri="{FF2B5EF4-FFF2-40B4-BE49-F238E27FC236}">
                <a16:creationId xmlns:a16="http://schemas.microsoft.com/office/drawing/2014/main" id="{F98D6DA8-9FE0-EEBC-47CF-2818CC76952E}"/>
              </a:ext>
            </a:extLst>
          </p:cNvPr>
          <p:cNvSpPr txBox="1"/>
          <p:nvPr/>
        </p:nvSpPr>
        <p:spPr>
          <a:xfrm>
            <a:off x="3843863" y="3799958"/>
            <a:ext cx="4504268" cy="461665"/>
          </a:xfrm>
          <a:prstGeom prst="rect">
            <a:avLst/>
          </a:prstGeom>
          <a:noFill/>
        </p:spPr>
        <p:txBody>
          <a:bodyPr wrap="square" rtlCol="0">
            <a:spAutoFit/>
          </a:bodyPr>
          <a:lstStyle/>
          <a:p>
            <a:pPr algn="ctr"/>
            <a:r>
              <a:rPr lang="en-US" sz="2400" b="1" dirty="0">
                <a:solidFill>
                  <a:schemeClr val="accent1">
                    <a:lumMod val="50000"/>
                  </a:schemeClr>
                </a:solidFill>
              </a:rPr>
              <a:t>Using MS Excel and Power BI</a:t>
            </a:r>
            <a:endParaRPr lang="en-IN" sz="2400" b="1" dirty="0">
              <a:solidFill>
                <a:schemeClr val="accent1">
                  <a:lumMod val="50000"/>
                </a:schemeClr>
              </a:solidFill>
            </a:endParaRPr>
          </a:p>
        </p:txBody>
      </p:sp>
      <p:sp>
        <p:nvSpPr>
          <p:cNvPr id="8" name="TextBox 7">
            <a:extLst>
              <a:ext uri="{FF2B5EF4-FFF2-40B4-BE49-F238E27FC236}">
                <a16:creationId xmlns:a16="http://schemas.microsoft.com/office/drawing/2014/main" id="{4868EDFA-C9B4-D622-C90D-F572C85B60C9}"/>
              </a:ext>
            </a:extLst>
          </p:cNvPr>
          <p:cNvSpPr txBox="1"/>
          <p:nvPr/>
        </p:nvSpPr>
        <p:spPr>
          <a:xfrm>
            <a:off x="3356402" y="1823395"/>
            <a:ext cx="5479188" cy="584775"/>
          </a:xfrm>
          <a:prstGeom prst="rect">
            <a:avLst/>
          </a:prstGeom>
          <a:noFill/>
        </p:spPr>
        <p:txBody>
          <a:bodyPr wrap="square" rtlCol="0">
            <a:spAutoFit/>
          </a:bodyPr>
          <a:lstStyle/>
          <a:p>
            <a:r>
              <a:rPr lang="en-US" sz="3200" b="1" dirty="0">
                <a:solidFill>
                  <a:schemeClr val="tx1">
                    <a:lumMod val="95000"/>
                    <a:lumOff val="5000"/>
                  </a:schemeClr>
                </a:solidFill>
                <a:effectLst>
                  <a:outerShdw blurRad="38100" dist="38100" dir="2700000" algn="tl">
                    <a:srgbClr val="000000">
                      <a:alpha val="43137"/>
                    </a:srgbClr>
                  </a:outerShdw>
                </a:effectLst>
                <a:latin typeface="Lucida Handwriting" panose="03010101010101010101" pitchFamily="66" charset="0"/>
                <a:cs typeface="Arial" panose="020B0604020202020204" pitchFamily="34" charset="0"/>
              </a:rPr>
              <a:t>PSY</a:t>
            </a:r>
            <a:r>
              <a:rPr lang="en-US" sz="3200" b="1" dirty="0">
                <a:solidFill>
                  <a:srgbClr val="FFC000"/>
                </a:solidFill>
                <a:effectLst>
                  <a:outerShdw blurRad="38100" dist="38100" dir="2700000" algn="tl">
                    <a:srgbClr val="000000">
                      <a:alpha val="43137"/>
                    </a:srgbClr>
                  </a:outerShdw>
                </a:effectLst>
                <a:latin typeface="Lucida Handwriting" panose="03010101010101010101" pitchFamily="66" charset="0"/>
                <a:cs typeface="Arial" panose="020B0604020202020204" pitchFamily="34" charset="0"/>
              </a:rPr>
              <a:t>LIQ</a:t>
            </a:r>
            <a:r>
              <a:rPr lang="en-US" sz="3200" b="1" dirty="0">
                <a:latin typeface="Arial" panose="020B0604020202020204" pitchFamily="34" charset="0"/>
                <a:cs typeface="Arial" panose="020B0604020202020204" pitchFamily="34" charset="0"/>
              </a:rPr>
              <a:t>  Internship Project</a:t>
            </a:r>
            <a:endParaRPr lang="en-IN" sz="32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7E46297-D3EC-11AC-A8C7-98F0B4E896FB}"/>
              </a:ext>
            </a:extLst>
          </p:cNvPr>
          <p:cNvSpPr txBox="1"/>
          <p:nvPr/>
        </p:nvSpPr>
        <p:spPr>
          <a:xfrm>
            <a:off x="152402" y="6109915"/>
            <a:ext cx="224366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Shravan Birajdar</a:t>
            </a:r>
            <a:endParaRPr lang="en-IN" b="1" dirty="0">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BD0DB3CC-0F6D-5033-D01C-52E3F93E02EB}"/>
              </a:ext>
            </a:extLst>
          </p:cNvPr>
          <p:cNvSpPr txBox="1"/>
          <p:nvPr/>
        </p:nvSpPr>
        <p:spPr>
          <a:xfrm>
            <a:off x="152401" y="6404647"/>
            <a:ext cx="5681134" cy="369332"/>
          </a:xfrm>
          <a:prstGeom prst="rect">
            <a:avLst/>
          </a:prstGeom>
          <a:noFill/>
        </p:spPr>
        <p:txBody>
          <a:bodyPr wrap="square" rtlCol="0">
            <a:spAutoFit/>
          </a:bodyPr>
          <a:lstStyle/>
          <a:p>
            <a:r>
              <a:rPr lang="en-IN" i="0" dirty="0">
                <a:effectLst/>
                <a:latin typeface="-apple-system"/>
              </a:rPr>
              <a:t>www.linkedin.com/in/shravan-ramesh-birajdar-28a58b137</a:t>
            </a:r>
            <a:endParaRPr lang="en-IN" dirty="0"/>
          </a:p>
        </p:txBody>
      </p:sp>
    </p:spTree>
    <p:extLst>
      <p:ext uri="{BB962C8B-B14F-4D97-AF65-F5344CB8AC3E}">
        <p14:creationId xmlns:p14="http://schemas.microsoft.com/office/powerpoint/2010/main" val="32284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041610"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32795" y="1562724"/>
            <a:ext cx="7594372" cy="675762"/>
          </a:xfrm>
          <a:prstGeom prst="rect">
            <a:avLst/>
          </a:prstGeom>
          <a:noFill/>
        </p:spPr>
        <p:txBody>
          <a:bodyPr wrap="square">
            <a:spAutoFit/>
          </a:bodyPr>
          <a:lstStyle/>
          <a:p>
            <a:pPr lvl="0">
              <a:lnSpc>
                <a:spcPct val="107000"/>
              </a:lnSpc>
              <a:spcAft>
                <a:spcPts val="800"/>
              </a:spcAft>
            </a:pPr>
            <a:r>
              <a:rPr lang="en-IN" sz="1800" b="1" kern="100" dirty="0">
                <a:solidFill>
                  <a:srgbClr val="002060"/>
                </a:solidFill>
                <a:effectLst/>
                <a:ea typeface="Calibri" panose="020F0502020204030204" pitchFamily="34" charset="0"/>
                <a:cs typeface="Times New Roman" panose="02020603050405020304" pitchFamily="18" charset="0"/>
              </a:rPr>
              <a:t>Using DAX, create a calculated column that calculates the average years an employee has spent with their current manager.</a:t>
            </a:r>
            <a:endParaRPr lang="en-IN" sz="1800" kern="100" dirty="0">
              <a:solidFill>
                <a:srgbClr val="002060"/>
              </a:solidFill>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589A115-6A7A-DABA-6776-FE0C7884F55E}"/>
              </a:ext>
            </a:extLst>
          </p:cNvPr>
          <p:cNvPicPr>
            <a:picLocks noChangeAspect="1"/>
          </p:cNvPicPr>
          <p:nvPr/>
        </p:nvPicPr>
        <p:blipFill>
          <a:blip r:embed="rId3"/>
          <a:stretch>
            <a:fillRect/>
          </a:stretch>
        </p:blipFill>
        <p:spPr>
          <a:xfrm>
            <a:off x="2762014" y="2673733"/>
            <a:ext cx="6667972" cy="2321599"/>
          </a:xfrm>
          <a:prstGeom prst="rect">
            <a:avLst/>
          </a:prstGeom>
          <a:ln>
            <a:solidFill>
              <a:schemeClr val="tx1"/>
            </a:solidFill>
          </a:ln>
        </p:spPr>
      </p:pic>
    </p:spTree>
    <p:extLst>
      <p:ext uri="{BB962C8B-B14F-4D97-AF65-F5344CB8AC3E}">
        <p14:creationId xmlns:p14="http://schemas.microsoft.com/office/powerpoint/2010/main" val="389106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041610"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30449" y="1540501"/>
            <a:ext cx="7531100" cy="671915"/>
          </a:xfrm>
          <a:prstGeom prst="rect">
            <a:avLst/>
          </a:prstGeom>
          <a:noFill/>
        </p:spPr>
        <p:txBody>
          <a:bodyPr wrap="square">
            <a:spAutoFit/>
          </a:bodyPr>
          <a:lstStyle/>
          <a:p>
            <a:pPr lvl="0">
              <a:lnSpc>
                <a:spcPct val="107000"/>
              </a:lnSpc>
              <a:spcAft>
                <a:spcPts val="800"/>
              </a:spcAft>
            </a:pPr>
            <a:r>
              <a:rPr lang="en-IN" sz="1800" b="1" kern="100" dirty="0">
                <a:solidFill>
                  <a:srgbClr val="002060"/>
                </a:solidFill>
                <a:effectLst/>
                <a:ea typeface="Calibri" panose="020F0502020204030204" pitchFamily="34" charset="0"/>
                <a:cs typeface="Times New Roman" panose="02020603050405020304" pitchFamily="18" charset="0"/>
              </a:rPr>
              <a:t>Using Excel, create a pivot table that displays the count of employees in each Marital Status category, segmented by Department.</a:t>
            </a:r>
            <a:endParaRPr lang="en-IN" sz="1800" kern="100" dirty="0">
              <a:solidFill>
                <a:srgbClr val="002060"/>
              </a:solidFill>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A5A14A1-8FF9-C0AC-6611-BBE54B80590E}"/>
              </a:ext>
            </a:extLst>
          </p:cNvPr>
          <p:cNvPicPr>
            <a:picLocks noChangeAspect="1"/>
          </p:cNvPicPr>
          <p:nvPr/>
        </p:nvPicPr>
        <p:blipFill>
          <a:blip r:embed="rId3"/>
          <a:stretch>
            <a:fillRect/>
          </a:stretch>
        </p:blipFill>
        <p:spPr>
          <a:xfrm>
            <a:off x="2793046" y="2988733"/>
            <a:ext cx="6605905" cy="2000250"/>
          </a:xfrm>
          <a:prstGeom prst="rect">
            <a:avLst/>
          </a:prstGeom>
          <a:ln>
            <a:solidFill>
              <a:schemeClr val="tx1"/>
            </a:solidFill>
          </a:ln>
        </p:spPr>
      </p:pic>
    </p:spTree>
    <p:extLst>
      <p:ext uri="{BB962C8B-B14F-4D97-AF65-F5344CB8AC3E}">
        <p14:creationId xmlns:p14="http://schemas.microsoft.com/office/powerpoint/2010/main" val="116476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041610"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290232" y="1481298"/>
            <a:ext cx="7750915" cy="671915"/>
          </a:xfrm>
          <a:prstGeom prst="rect">
            <a:avLst/>
          </a:prstGeom>
          <a:noFill/>
        </p:spPr>
        <p:txBody>
          <a:bodyPr wrap="square">
            <a:spAutoFit/>
          </a:bodyPr>
          <a:lstStyle/>
          <a:p>
            <a:pPr>
              <a:lnSpc>
                <a:spcPct val="107000"/>
              </a:lnSpc>
              <a:spcAft>
                <a:spcPts val="800"/>
              </a:spcAft>
            </a:pPr>
            <a:r>
              <a:rPr lang="en-IN" sz="1800" b="1" kern="100" dirty="0">
                <a:solidFill>
                  <a:srgbClr val="002060"/>
                </a:solidFill>
                <a:effectLst/>
                <a:ea typeface="Calibri" panose="020F0502020204030204" pitchFamily="34" charset="0"/>
                <a:cs typeface="Times New Roman" panose="02020603050405020304" pitchFamily="18" charset="0"/>
              </a:rPr>
              <a:t>Apply conditional formatting to highlight employees with both above-average Monthly Income and above-average Job Satisfaction.</a:t>
            </a:r>
            <a:endParaRPr lang="en-IN" sz="1800" kern="100" dirty="0">
              <a:solidFill>
                <a:srgbClr val="002060"/>
              </a:solidFill>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BB223A7-E1E0-A900-AE9E-1DE728A8B390}"/>
              </a:ext>
            </a:extLst>
          </p:cNvPr>
          <p:cNvPicPr>
            <a:picLocks noChangeAspect="1"/>
          </p:cNvPicPr>
          <p:nvPr/>
        </p:nvPicPr>
        <p:blipFill>
          <a:blip r:embed="rId3"/>
          <a:stretch>
            <a:fillRect/>
          </a:stretch>
        </p:blipFill>
        <p:spPr>
          <a:xfrm>
            <a:off x="1878808" y="2322000"/>
            <a:ext cx="8615356" cy="4536000"/>
          </a:xfrm>
          <a:prstGeom prst="rect">
            <a:avLst/>
          </a:prstGeom>
          <a:ln>
            <a:solidFill>
              <a:schemeClr val="tx1"/>
            </a:solidFill>
          </a:ln>
        </p:spPr>
      </p:pic>
    </p:spTree>
    <p:extLst>
      <p:ext uri="{BB962C8B-B14F-4D97-AF65-F5344CB8AC3E}">
        <p14:creationId xmlns:p14="http://schemas.microsoft.com/office/powerpoint/2010/main" val="4385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116161"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05409" y="1508459"/>
            <a:ext cx="7632222" cy="675762"/>
          </a:xfrm>
          <a:prstGeom prst="rect">
            <a:avLst/>
          </a:prstGeom>
          <a:noFill/>
        </p:spPr>
        <p:txBody>
          <a:bodyPr wrap="square">
            <a:spAutoFit/>
          </a:bodyPr>
          <a:lstStyle/>
          <a:p>
            <a:pPr lvl="0">
              <a:lnSpc>
                <a:spcPct val="107000"/>
              </a:lnSpc>
              <a:spcAft>
                <a:spcPts val="800"/>
              </a:spcAft>
            </a:pPr>
            <a:r>
              <a:rPr lang="en-IN" sz="1800" b="1" kern="100" dirty="0">
                <a:solidFill>
                  <a:srgbClr val="002060"/>
                </a:solidFill>
                <a:effectLst/>
                <a:ea typeface="Calibri" panose="020F0502020204030204" pitchFamily="34" charset="0"/>
                <a:cs typeface="Times New Roman" panose="02020603050405020304" pitchFamily="18" charset="0"/>
              </a:rPr>
              <a:t>In Power BI, create a line chart that visualizes the trend of Employee Attrition over the years.</a:t>
            </a:r>
            <a:endParaRPr lang="en-IN" sz="1800" kern="100" dirty="0">
              <a:solidFill>
                <a:srgbClr val="002060"/>
              </a:solidFill>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B7B50B7-0460-60A4-9839-653222571F4F}"/>
              </a:ext>
            </a:extLst>
          </p:cNvPr>
          <p:cNvPicPr>
            <a:picLocks noChangeAspect="1"/>
          </p:cNvPicPr>
          <p:nvPr/>
        </p:nvPicPr>
        <p:blipFill>
          <a:blip r:embed="rId3"/>
          <a:stretch>
            <a:fillRect/>
          </a:stretch>
        </p:blipFill>
        <p:spPr>
          <a:xfrm>
            <a:off x="2362536" y="2382724"/>
            <a:ext cx="7466928" cy="4320000"/>
          </a:xfrm>
          <a:prstGeom prst="rect">
            <a:avLst/>
          </a:prstGeom>
          <a:ln>
            <a:solidFill>
              <a:schemeClr val="tx1"/>
            </a:solidFill>
          </a:ln>
        </p:spPr>
      </p:pic>
    </p:spTree>
    <p:extLst>
      <p:ext uri="{BB962C8B-B14F-4D97-AF65-F5344CB8AC3E}">
        <p14:creationId xmlns:p14="http://schemas.microsoft.com/office/powerpoint/2010/main" val="9208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116161"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05409" y="1508459"/>
            <a:ext cx="7632222" cy="675762"/>
          </a:xfrm>
          <a:prstGeom prst="rect">
            <a:avLst/>
          </a:prstGeom>
          <a:noFill/>
        </p:spPr>
        <p:txBody>
          <a:bodyPr wrap="square">
            <a:spAutoFit/>
          </a:bodyPr>
          <a:lstStyle/>
          <a:p>
            <a:pPr lvl="0">
              <a:lnSpc>
                <a:spcPct val="107000"/>
              </a:lnSpc>
              <a:spcAft>
                <a:spcPts val="800"/>
              </a:spcAft>
            </a:pPr>
            <a:r>
              <a:rPr lang="en-US" b="1" dirty="0">
                <a:solidFill>
                  <a:srgbClr val="002060"/>
                </a:solidFill>
              </a:rPr>
              <a:t>Describe how you would create a star schema for this dataset, explaining the benefits of doing so</a:t>
            </a:r>
            <a:endParaRPr lang="en-IN" sz="1800" b="1" kern="100" dirty="0">
              <a:solidFill>
                <a:srgbClr val="002060"/>
              </a:solidFill>
              <a:effectLs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E5B6DD02-6072-A96A-83FF-9A6CC234F7DE}"/>
              </a:ext>
            </a:extLst>
          </p:cNvPr>
          <p:cNvSpPr txBox="1"/>
          <p:nvPr/>
        </p:nvSpPr>
        <p:spPr>
          <a:xfrm>
            <a:off x="2709333" y="2184221"/>
            <a:ext cx="6985000" cy="1231106"/>
          </a:xfrm>
          <a:prstGeom prst="rect">
            <a:avLst/>
          </a:prstGeom>
          <a:noFill/>
        </p:spPr>
        <p:txBody>
          <a:bodyPr wrap="square" rtlCol="0">
            <a:spAutoFit/>
          </a:bodyPr>
          <a:lstStyle/>
          <a:p>
            <a:r>
              <a:rPr lang="en-US" sz="1400" dirty="0"/>
              <a:t>We can use Power BI data modelling to create star schema. It involves structuring it into a central fact table and related dimension tables. The primary key is Employee ID.</a:t>
            </a:r>
          </a:p>
          <a:p>
            <a:pPr marL="342900" indent="-342900">
              <a:buAutoNum type="arabicPeriod"/>
            </a:pPr>
            <a:r>
              <a:rPr lang="en-US" sz="1400" b="1" dirty="0"/>
              <a:t>Fact Table</a:t>
            </a:r>
            <a:r>
              <a:rPr lang="en-US" sz="1400" dirty="0"/>
              <a:t>: The central fact table is </a:t>
            </a:r>
            <a:r>
              <a:rPr lang="en-US" sz="1400" dirty="0" err="1"/>
              <a:t>general_data</a:t>
            </a:r>
            <a:r>
              <a:rPr lang="en-US" sz="1400" dirty="0"/>
              <a:t>.</a:t>
            </a:r>
          </a:p>
          <a:p>
            <a:pPr marL="342900" indent="-342900">
              <a:buAutoNum type="arabicPeriod"/>
            </a:pPr>
            <a:r>
              <a:rPr lang="en-US" sz="1400" b="1" dirty="0"/>
              <a:t>Dimension Tables</a:t>
            </a:r>
            <a:r>
              <a:rPr lang="en-US" sz="1400" dirty="0"/>
              <a:t>: </a:t>
            </a:r>
            <a:r>
              <a:rPr lang="en-US" sz="1400" dirty="0" err="1"/>
              <a:t>Employee_survey_data</a:t>
            </a:r>
            <a:r>
              <a:rPr lang="en-US" sz="1400" dirty="0"/>
              <a:t>, </a:t>
            </a:r>
            <a:r>
              <a:rPr lang="en-US" sz="1400" dirty="0" err="1"/>
              <a:t>manager_survey_data</a:t>
            </a:r>
            <a:r>
              <a:rPr lang="en-US" sz="1400" dirty="0"/>
              <a:t>, </a:t>
            </a:r>
            <a:r>
              <a:rPr lang="en-US" sz="1400" dirty="0" err="1"/>
              <a:t>in_time</a:t>
            </a:r>
            <a:r>
              <a:rPr lang="en-US" sz="1400" dirty="0"/>
              <a:t>, </a:t>
            </a:r>
            <a:r>
              <a:rPr lang="en-US" sz="1400" dirty="0" err="1"/>
              <a:t>out_time</a:t>
            </a:r>
            <a:r>
              <a:rPr lang="en-US" sz="1400" dirty="0"/>
              <a:t>.</a:t>
            </a:r>
            <a:endParaRPr lang="en-IN" sz="1400" dirty="0"/>
          </a:p>
          <a:p>
            <a:endParaRPr lang="en-IN" dirty="0"/>
          </a:p>
        </p:txBody>
      </p:sp>
      <p:sp>
        <p:nvSpPr>
          <p:cNvPr id="7" name="Arrow: Right 6">
            <a:extLst>
              <a:ext uri="{FF2B5EF4-FFF2-40B4-BE49-F238E27FC236}">
                <a16:creationId xmlns:a16="http://schemas.microsoft.com/office/drawing/2014/main" id="{4B5625D6-FF5D-4B8A-F0A3-E307CE864E01}"/>
              </a:ext>
            </a:extLst>
          </p:cNvPr>
          <p:cNvSpPr/>
          <p:nvPr/>
        </p:nvSpPr>
        <p:spPr>
          <a:xfrm>
            <a:off x="2413000" y="2260600"/>
            <a:ext cx="296333" cy="217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B850B69-4238-01CF-218C-9BB6AF66A004}"/>
              </a:ext>
            </a:extLst>
          </p:cNvPr>
          <p:cNvSpPr txBox="1"/>
          <p:nvPr/>
        </p:nvSpPr>
        <p:spPr>
          <a:xfrm>
            <a:off x="2802466" y="3558492"/>
            <a:ext cx="6883400" cy="1415772"/>
          </a:xfrm>
          <a:prstGeom prst="rect">
            <a:avLst/>
          </a:prstGeom>
          <a:noFill/>
        </p:spPr>
        <p:txBody>
          <a:bodyPr wrap="square" rtlCol="0">
            <a:spAutoFit/>
          </a:bodyPr>
          <a:lstStyle/>
          <a:p>
            <a:r>
              <a:rPr lang="en-US" sz="1600" b="1" dirty="0"/>
              <a:t>Benefits of Star Schema:</a:t>
            </a:r>
          </a:p>
          <a:p>
            <a:r>
              <a:rPr lang="en-US" sz="1400" dirty="0"/>
              <a:t>• </a:t>
            </a:r>
            <a:r>
              <a:rPr lang="en-US" sz="1400" b="1" dirty="0"/>
              <a:t>Performance Improvement: </a:t>
            </a:r>
            <a:r>
              <a:rPr lang="en-US" sz="1400" dirty="0"/>
              <a:t>Optimizes query performance by minimizing redundant data.</a:t>
            </a:r>
          </a:p>
          <a:p>
            <a:r>
              <a:rPr lang="en-US" sz="1400" b="1" dirty="0"/>
              <a:t>• Ease of Maintenance: </a:t>
            </a:r>
            <a:r>
              <a:rPr lang="en-US" sz="1400" dirty="0"/>
              <a:t>Simplifies updates as changes are confined to dimension tables.</a:t>
            </a:r>
          </a:p>
          <a:p>
            <a:r>
              <a:rPr lang="en-US" sz="1400" b="1" dirty="0"/>
              <a:t>• Enhanced Query Clarity: </a:t>
            </a:r>
            <a:r>
              <a:rPr lang="en-US" sz="1400" dirty="0"/>
              <a:t>Facilitates clearer, more straightforward queries due to well-defined relationships.</a:t>
            </a:r>
          </a:p>
          <a:p>
            <a:r>
              <a:rPr lang="en-US" sz="1400" b="1" dirty="0"/>
              <a:t>• Scalability: </a:t>
            </a:r>
            <a:r>
              <a:rPr lang="en-US" sz="1400" dirty="0"/>
              <a:t>Provides scalability as additional dimensions can be easily incorporated.</a:t>
            </a:r>
            <a:endParaRPr lang="en-IN" sz="1400" dirty="0"/>
          </a:p>
        </p:txBody>
      </p:sp>
      <p:sp>
        <p:nvSpPr>
          <p:cNvPr id="11" name="Arrow: Right 10">
            <a:extLst>
              <a:ext uri="{FF2B5EF4-FFF2-40B4-BE49-F238E27FC236}">
                <a16:creationId xmlns:a16="http://schemas.microsoft.com/office/drawing/2014/main" id="{29B7A833-AB62-9B37-6B1B-246359B1CA64}"/>
              </a:ext>
            </a:extLst>
          </p:cNvPr>
          <p:cNvSpPr/>
          <p:nvPr/>
        </p:nvSpPr>
        <p:spPr>
          <a:xfrm>
            <a:off x="2493432" y="3569451"/>
            <a:ext cx="296333" cy="217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825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116161"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05408" y="1508459"/>
            <a:ext cx="7727591" cy="675762"/>
          </a:xfrm>
          <a:prstGeom prst="rect">
            <a:avLst/>
          </a:prstGeom>
          <a:noFill/>
        </p:spPr>
        <p:txBody>
          <a:bodyPr wrap="square">
            <a:spAutoFit/>
          </a:bodyPr>
          <a:lstStyle/>
          <a:p>
            <a:pPr lvl="0">
              <a:lnSpc>
                <a:spcPct val="107000"/>
              </a:lnSpc>
              <a:spcAft>
                <a:spcPts val="800"/>
              </a:spcAft>
            </a:pPr>
            <a:r>
              <a:rPr lang="en-IN" sz="1800" b="1" kern="100" dirty="0">
                <a:solidFill>
                  <a:srgbClr val="002060"/>
                </a:solidFill>
                <a:latin typeface="Bell MT" panose="02020503060305020303" pitchFamily="18" charset="0"/>
                <a:ea typeface="Calibri" panose="020F0502020204030204" pitchFamily="34" charset="0"/>
                <a:cs typeface="Times New Roman" panose="02020603050405020304" pitchFamily="18" charset="0"/>
              </a:rPr>
              <a:t>Create a hierarchy in Power BI that allows users to drill down from Department to Job Role to further narrow their analysis.</a:t>
            </a:r>
            <a:endParaRPr lang="en-IN" sz="1800" kern="100" dirty="0">
              <a:solidFill>
                <a:srgbClr val="002060"/>
              </a:solidFill>
              <a:latin typeface="Bell MT" panose="02020503060305020303"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99F3423-851B-80F6-BEA1-9A2F87E20A32}"/>
              </a:ext>
            </a:extLst>
          </p:cNvPr>
          <p:cNvPicPr>
            <a:picLocks noChangeAspect="1"/>
          </p:cNvPicPr>
          <p:nvPr/>
        </p:nvPicPr>
        <p:blipFill>
          <a:blip r:embed="rId3"/>
          <a:stretch>
            <a:fillRect/>
          </a:stretch>
        </p:blipFill>
        <p:spPr>
          <a:xfrm>
            <a:off x="6578335" y="2184221"/>
            <a:ext cx="3150129" cy="3943350"/>
          </a:xfrm>
          <a:prstGeom prst="rect">
            <a:avLst/>
          </a:prstGeom>
          <a:ln>
            <a:solidFill>
              <a:schemeClr val="tx1"/>
            </a:solidFill>
          </a:ln>
        </p:spPr>
      </p:pic>
      <p:sp>
        <p:nvSpPr>
          <p:cNvPr id="7" name="TextBox 6">
            <a:extLst>
              <a:ext uri="{FF2B5EF4-FFF2-40B4-BE49-F238E27FC236}">
                <a16:creationId xmlns:a16="http://schemas.microsoft.com/office/drawing/2014/main" id="{B7BF94FA-A20B-B71B-3992-F4BFEA8E7850}"/>
              </a:ext>
            </a:extLst>
          </p:cNvPr>
          <p:cNvSpPr txBox="1"/>
          <p:nvPr/>
        </p:nvSpPr>
        <p:spPr>
          <a:xfrm>
            <a:off x="2463536" y="2457789"/>
            <a:ext cx="4021931" cy="2215991"/>
          </a:xfrm>
          <a:prstGeom prst="rect">
            <a:avLst/>
          </a:prstGeom>
          <a:noFill/>
        </p:spPr>
        <p:txBody>
          <a:bodyPr wrap="square" rtlCol="0">
            <a:spAutoFit/>
          </a:bodyPr>
          <a:lstStyle/>
          <a:p>
            <a:r>
              <a:rPr lang="en-US" b="1" dirty="0"/>
              <a:t>Step 1: </a:t>
            </a:r>
            <a:r>
              <a:rPr lang="en-US" sz="1400" dirty="0"/>
              <a:t>We use hierarchy in Power BI using MATRIX. First Select a Matrix.</a:t>
            </a:r>
          </a:p>
          <a:p>
            <a:endParaRPr lang="en-US" sz="1400" dirty="0"/>
          </a:p>
          <a:p>
            <a:r>
              <a:rPr lang="en-US" b="1" dirty="0"/>
              <a:t>Step 2: </a:t>
            </a:r>
            <a:r>
              <a:rPr lang="en-US" sz="1400" dirty="0"/>
              <a:t>Dragged and dropped Department and </a:t>
            </a:r>
            <a:r>
              <a:rPr lang="en-US" sz="1400" dirty="0" err="1"/>
              <a:t>JobRole</a:t>
            </a:r>
            <a:r>
              <a:rPr lang="en-US" sz="1400" dirty="0"/>
              <a:t> into rows section and </a:t>
            </a:r>
            <a:r>
              <a:rPr lang="en-US" sz="1400" dirty="0" err="1"/>
              <a:t>MonthlyIncome</a:t>
            </a:r>
            <a:r>
              <a:rPr lang="en-US" sz="1400" dirty="0"/>
              <a:t> in values section.</a:t>
            </a:r>
          </a:p>
          <a:p>
            <a:endParaRPr lang="en-US" sz="1400" dirty="0"/>
          </a:p>
          <a:p>
            <a:r>
              <a:rPr lang="en-US" b="1" dirty="0"/>
              <a:t>Step 3: </a:t>
            </a:r>
            <a:r>
              <a:rPr lang="en-US" sz="1400" dirty="0"/>
              <a:t>Use the + icon in the matrix view to see the hierarchy.</a:t>
            </a:r>
            <a:endParaRPr lang="en-IN" dirty="0"/>
          </a:p>
        </p:txBody>
      </p:sp>
      <p:pic>
        <p:nvPicPr>
          <p:cNvPr id="9" name="Picture 8">
            <a:extLst>
              <a:ext uri="{FF2B5EF4-FFF2-40B4-BE49-F238E27FC236}">
                <a16:creationId xmlns:a16="http://schemas.microsoft.com/office/drawing/2014/main" id="{99D789C5-2315-46C1-2B4B-C3ADD2BD4172}"/>
              </a:ext>
            </a:extLst>
          </p:cNvPr>
          <p:cNvPicPr>
            <a:picLocks noChangeAspect="1"/>
          </p:cNvPicPr>
          <p:nvPr/>
        </p:nvPicPr>
        <p:blipFill>
          <a:blip r:embed="rId4"/>
          <a:stretch>
            <a:fillRect/>
          </a:stretch>
        </p:blipFill>
        <p:spPr>
          <a:xfrm>
            <a:off x="259695" y="1412366"/>
            <a:ext cx="1800476" cy="4725059"/>
          </a:xfrm>
          <a:prstGeom prst="rect">
            <a:avLst/>
          </a:prstGeom>
          <a:ln>
            <a:solidFill>
              <a:schemeClr val="tx1"/>
            </a:solidFill>
          </a:ln>
        </p:spPr>
      </p:pic>
    </p:spTree>
    <p:extLst>
      <p:ext uri="{BB962C8B-B14F-4D97-AF65-F5344CB8AC3E}">
        <p14:creationId xmlns:p14="http://schemas.microsoft.com/office/powerpoint/2010/main" val="1431270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116161"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05408" y="1525392"/>
            <a:ext cx="7727591" cy="677493"/>
          </a:xfrm>
          <a:prstGeom prst="rect">
            <a:avLst/>
          </a:prstGeom>
          <a:noFill/>
        </p:spPr>
        <p:txBody>
          <a:bodyPr wrap="square">
            <a:spAutoFit/>
          </a:bodyPr>
          <a:lstStyle/>
          <a:p>
            <a:pPr lvl="0">
              <a:lnSpc>
                <a:spcPct val="107000"/>
              </a:lnSpc>
              <a:spcAft>
                <a:spcPts val="800"/>
              </a:spcAft>
            </a:pPr>
            <a:r>
              <a:rPr lang="en-IN" sz="1800" b="1" kern="100" dirty="0">
                <a:solidFill>
                  <a:srgbClr val="002060"/>
                </a:solidFill>
                <a:effectLst/>
                <a:latin typeface="Bell MT" panose="02020503060305020303" pitchFamily="18" charset="0"/>
                <a:ea typeface="Calibri" panose="020F0502020204030204" pitchFamily="34" charset="0"/>
                <a:cs typeface="Times New Roman" panose="02020603050405020304" pitchFamily="18" charset="0"/>
              </a:rPr>
              <a:t>In Excel, calculate the total Monthly Income for each Department, considering only the</a:t>
            </a:r>
            <a:r>
              <a:rPr lang="en-IN" sz="1800" kern="100" dirty="0">
                <a:solidFill>
                  <a:srgbClr val="002060"/>
                </a:solidFill>
                <a:effectLst/>
                <a:latin typeface="Bell MT" panose="02020503060305020303" pitchFamily="18" charset="0"/>
                <a:ea typeface="Calibri" panose="020F0502020204030204" pitchFamily="34" charset="0"/>
                <a:cs typeface="Times New Roman" panose="02020603050405020304" pitchFamily="18" charset="0"/>
              </a:rPr>
              <a:t> </a:t>
            </a:r>
            <a:r>
              <a:rPr lang="en-IN" sz="1800" b="1" kern="100" dirty="0">
                <a:solidFill>
                  <a:srgbClr val="002060"/>
                </a:solidFill>
                <a:effectLst/>
                <a:latin typeface="Bell MT" panose="02020503060305020303" pitchFamily="18" charset="0"/>
                <a:ea typeface="Calibri" panose="020F0502020204030204" pitchFamily="34" charset="0"/>
                <a:cs typeface="Times New Roman" panose="02020603050405020304" pitchFamily="18" charset="0"/>
              </a:rPr>
              <a:t>employees with a Job Level greater than or equal to 3.</a:t>
            </a:r>
            <a:endParaRPr lang="en-IN" sz="1800" kern="100" dirty="0">
              <a:solidFill>
                <a:srgbClr val="002060"/>
              </a:solidFill>
              <a:effectLst/>
              <a:latin typeface="Bell MT" panose="02020503060305020303"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2CCB80C-1B3C-3E96-5C1C-7A48A54531D8}"/>
              </a:ext>
            </a:extLst>
          </p:cNvPr>
          <p:cNvPicPr>
            <a:picLocks noChangeAspect="1"/>
          </p:cNvPicPr>
          <p:nvPr/>
        </p:nvPicPr>
        <p:blipFill>
          <a:blip r:embed="rId3"/>
          <a:stretch>
            <a:fillRect/>
          </a:stretch>
        </p:blipFill>
        <p:spPr>
          <a:xfrm>
            <a:off x="2841357" y="2933699"/>
            <a:ext cx="6509285" cy="1341967"/>
          </a:xfrm>
          <a:prstGeom prst="rect">
            <a:avLst/>
          </a:prstGeom>
          <a:ln>
            <a:solidFill>
              <a:schemeClr val="tx1"/>
            </a:solidFill>
          </a:ln>
        </p:spPr>
      </p:pic>
    </p:spTree>
    <p:extLst>
      <p:ext uri="{BB962C8B-B14F-4D97-AF65-F5344CB8AC3E}">
        <p14:creationId xmlns:p14="http://schemas.microsoft.com/office/powerpoint/2010/main" val="68474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314568"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44869" y="1511431"/>
            <a:ext cx="7510332" cy="671915"/>
          </a:xfrm>
          <a:prstGeom prst="rect">
            <a:avLst/>
          </a:prstGeom>
          <a:noFill/>
        </p:spPr>
        <p:txBody>
          <a:bodyPr wrap="square">
            <a:spAutoFit/>
          </a:bodyPr>
          <a:lstStyle/>
          <a:p>
            <a:pPr lvl="0">
              <a:lnSpc>
                <a:spcPct val="107000"/>
              </a:lnSpc>
              <a:spcAft>
                <a:spcPts val="800"/>
              </a:spcAft>
            </a:pPr>
            <a:r>
              <a:rPr lang="en-US" b="1" dirty="0">
                <a:solidFill>
                  <a:srgbClr val="002060"/>
                </a:solidFill>
                <a:latin typeface="Bell MT" panose="02020503060305020303" pitchFamily="18" charset="0"/>
              </a:rPr>
              <a:t>Verify if the data adheres to a predefined schema. What actions would you take if you find inconsistencies?</a:t>
            </a:r>
            <a:endParaRPr lang="en-IN" sz="1800" b="1" kern="100" dirty="0">
              <a:solidFill>
                <a:srgbClr val="002060"/>
              </a:solidFill>
              <a:effectLst/>
              <a:latin typeface="Bell MT" panose="02020503060305020303"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68ECAE8-8F8B-0EFC-DFC9-26CB8483C2D6}"/>
              </a:ext>
            </a:extLst>
          </p:cNvPr>
          <p:cNvSpPr txBox="1"/>
          <p:nvPr/>
        </p:nvSpPr>
        <p:spPr>
          <a:xfrm>
            <a:off x="2599266" y="2379133"/>
            <a:ext cx="7196668" cy="2893100"/>
          </a:xfrm>
          <a:prstGeom prst="rect">
            <a:avLst/>
          </a:prstGeom>
          <a:noFill/>
        </p:spPr>
        <p:txBody>
          <a:bodyPr wrap="square" rtlCol="0">
            <a:spAutoFit/>
          </a:bodyPr>
          <a:lstStyle/>
          <a:p>
            <a:r>
              <a:rPr lang="en-IN" sz="1400" dirty="0"/>
              <a:t>If the data adheres to a predefined schema and if we found any inconsistencies in the data, the following actions can be performed to address the inconsistencies.</a:t>
            </a:r>
          </a:p>
          <a:p>
            <a:pPr marL="342900" indent="-342900">
              <a:buClr>
                <a:schemeClr val="tx1"/>
              </a:buClr>
              <a:buAutoNum type="arabicPeriod"/>
            </a:pPr>
            <a:r>
              <a:rPr lang="en-IN" sz="1400" dirty="0"/>
              <a:t>Review the predefined schema or data model to understand the structure, format, data types etc and compare that data against predefined schema to identify inconsistencies such as incorrect data types, missing values/blank values, wrong data entry etc.</a:t>
            </a:r>
          </a:p>
          <a:p>
            <a:pPr marL="342900" indent="-342900">
              <a:buAutoNum type="arabicPeriod"/>
            </a:pPr>
            <a:r>
              <a:rPr lang="en-IN" sz="1400" dirty="0"/>
              <a:t>Perform data cleaning activity to rectify inconsistencies such as entering the valid data in place of missing values and correction in data types, removing duplicate data etc.</a:t>
            </a:r>
          </a:p>
          <a:p>
            <a:pPr marL="342900" indent="-342900">
              <a:buAutoNum type="arabicPeriod"/>
            </a:pPr>
            <a:r>
              <a:rPr lang="en-IN" sz="1400" dirty="0"/>
              <a:t>Set up validation rules to prevent future inconsistencies. This ensures that the new data entering the system confirms to the defined schema.</a:t>
            </a:r>
          </a:p>
          <a:p>
            <a:pPr marL="342900" indent="-342900">
              <a:buAutoNum type="arabicPeriod"/>
            </a:pPr>
            <a:r>
              <a:rPr lang="en-US" sz="1400" dirty="0"/>
              <a:t>Consider automating the data validation process, this could involve setting up scripts that run at regular intervals or triggering validation checks as part of a data ingestion pipeline.</a:t>
            </a:r>
          </a:p>
          <a:p>
            <a:pPr marL="342900" indent="-342900">
              <a:buAutoNum type="arabicPeriod"/>
            </a:pPr>
            <a:r>
              <a:rPr lang="en-US" sz="1400" dirty="0"/>
              <a:t>Finally, keep monitoring the data for new inconsistencies, particularly if the data source is dynamic or if the schema is updated over time. Regular audits can help maintain data integrity.</a:t>
            </a:r>
            <a:endParaRPr lang="en-IN" sz="1400" dirty="0"/>
          </a:p>
        </p:txBody>
      </p:sp>
      <p:sp>
        <p:nvSpPr>
          <p:cNvPr id="7" name="Arrow: Right 6">
            <a:extLst>
              <a:ext uri="{FF2B5EF4-FFF2-40B4-BE49-F238E27FC236}">
                <a16:creationId xmlns:a16="http://schemas.microsoft.com/office/drawing/2014/main" id="{03963749-FADA-E2D9-B753-64E7EC7E0ECD}"/>
              </a:ext>
            </a:extLst>
          </p:cNvPr>
          <p:cNvSpPr/>
          <p:nvPr/>
        </p:nvSpPr>
        <p:spPr>
          <a:xfrm>
            <a:off x="2396066" y="2463799"/>
            <a:ext cx="203200" cy="1608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731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2429E6-CB10-41D9-1C84-E64F2AC8AF63}"/>
              </a:ext>
            </a:extLst>
          </p:cNvPr>
          <p:cNvSpPr txBox="1"/>
          <p:nvPr/>
        </p:nvSpPr>
        <p:spPr>
          <a:xfrm>
            <a:off x="3145366" y="1242491"/>
            <a:ext cx="5901267" cy="646331"/>
          </a:xfrm>
          <a:prstGeom prst="rect">
            <a:avLst/>
          </a:prstGeom>
          <a:noFill/>
        </p:spPr>
        <p:txBody>
          <a:bodyPr wrap="square" rtlCol="0">
            <a:spAutoFit/>
          </a:bodyPr>
          <a:lstStyle/>
          <a:p>
            <a:pPr algn="ctr"/>
            <a:r>
              <a:rPr lang="en-IN" sz="3600" b="1" u="sng" dirty="0">
                <a:solidFill>
                  <a:srgbClr val="7030A0"/>
                </a:solidFill>
                <a:effectLst>
                  <a:outerShdw blurRad="38100" dist="38100" dir="2700000" algn="tl">
                    <a:srgbClr val="000000">
                      <a:alpha val="43137"/>
                    </a:srgbClr>
                  </a:outerShdw>
                </a:effectLst>
                <a:latin typeface="Merriwhether"/>
              </a:rPr>
              <a:t>PROJECT ANALYSIS INSIGHTS</a:t>
            </a:r>
          </a:p>
        </p:txBody>
      </p:sp>
      <p:sp>
        <p:nvSpPr>
          <p:cNvPr id="7" name="TextBox 6">
            <a:extLst>
              <a:ext uri="{FF2B5EF4-FFF2-40B4-BE49-F238E27FC236}">
                <a16:creationId xmlns:a16="http://schemas.microsoft.com/office/drawing/2014/main" id="{6D0A7E8F-CA92-E62F-6E25-D99CA7FBCEAE}"/>
              </a:ext>
            </a:extLst>
          </p:cNvPr>
          <p:cNvSpPr txBox="1"/>
          <p:nvPr/>
        </p:nvSpPr>
        <p:spPr>
          <a:xfrm>
            <a:off x="1354665" y="2397837"/>
            <a:ext cx="9584267" cy="584775"/>
          </a:xfrm>
          <a:prstGeom prst="rect">
            <a:avLst/>
          </a:prstGeom>
          <a:noFill/>
        </p:spPr>
        <p:txBody>
          <a:bodyPr wrap="square" rtlCol="0">
            <a:spAutoFit/>
          </a:bodyPr>
          <a:lstStyle/>
          <a:p>
            <a:r>
              <a:rPr lang="en-US" b="1" dirty="0"/>
              <a:t>Data Overview: </a:t>
            </a:r>
            <a:r>
              <a:rPr lang="en-US" sz="1400" dirty="0"/>
              <a:t>In Our workforce, there are 2,646 males and 1,764 females contributing to a total monthly income of $286,779,270. The average monthly income for employees is a noteworthy $65,029.</a:t>
            </a:r>
            <a:endParaRPr lang="en-IN" dirty="0"/>
          </a:p>
        </p:txBody>
      </p:sp>
      <p:sp>
        <p:nvSpPr>
          <p:cNvPr id="9" name="TextBox 8">
            <a:extLst>
              <a:ext uri="{FF2B5EF4-FFF2-40B4-BE49-F238E27FC236}">
                <a16:creationId xmlns:a16="http://schemas.microsoft.com/office/drawing/2014/main" id="{E667C816-7342-ECC0-B1D5-389C72655AC7}"/>
              </a:ext>
            </a:extLst>
          </p:cNvPr>
          <p:cNvSpPr txBox="1"/>
          <p:nvPr/>
        </p:nvSpPr>
        <p:spPr>
          <a:xfrm>
            <a:off x="1354665" y="3563629"/>
            <a:ext cx="9668934" cy="584775"/>
          </a:xfrm>
          <a:prstGeom prst="rect">
            <a:avLst/>
          </a:prstGeom>
          <a:noFill/>
        </p:spPr>
        <p:txBody>
          <a:bodyPr wrap="square" rtlCol="0">
            <a:spAutoFit/>
          </a:bodyPr>
          <a:lstStyle/>
          <a:p>
            <a:r>
              <a:rPr lang="en-US" b="1" dirty="0"/>
              <a:t>Departmental Distribution:</a:t>
            </a:r>
            <a:r>
              <a:rPr lang="en-US" dirty="0"/>
              <a:t> </a:t>
            </a:r>
            <a:r>
              <a:rPr lang="en-US" sz="1400" dirty="0"/>
              <a:t>There are 3 departments named R&amp;D, Sales and HR with almost 65% of employees belonging to R&amp;D</a:t>
            </a:r>
            <a:endParaRPr lang="en-IN" dirty="0"/>
          </a:p>
        </p:txBody>
      </p:sp>
      <p:sp>
        <p:nvSpPr>
          <p:cNvPr id="10" name="TextBox 9">
            <a:extLst>
              <a:ext uri="{FF2B5EF4-FFF2-40B4-BE49-F238E27FC236}">
                <a16:creationId xmlns:a16="http://schemas.microsoft.com/office/drawing/2014/main" id="{F18AAD74-A0EA-E84D-459D-BEE5B67B4F76}"/>
              </a:ext>
            </a:extLst>
          </p:cNvPr>
          <p:cNvSpPr txBox="1"/>
          <p:nvPr/>
        </p:nvSpPr>
        <p:spPr>
          <a:xfrm>
            <a:off x="1354665" y="2986370"/>
            <a:ext cx="9880602" cy="584775"/>
          </a:xfrm>
          <a:prstGeom prst="rect">
            <a:avLst/>
          </a:prstGeom>
          <a:noFill/>
        </p:spPr>
        <p:txBody>
          <a:bodyPr wrap="square" rtlCol="0">
            <a:spAutoFit/>
          </a:bodyPr>
          <a:lstStyle/>
          <a:p>
            <a:r>
              <a:rPr lang="en-US" b="1" dirty="0"/>
              <a:t>Workforce Statistics: </a:t>
            </a:r>
            <a:r>
              <a:rPr lang="en-US" sz="1400" dirty="0"/>
              <a:t>The workforce experiences an average attrition rate of 16.1% coupled with an average salary hike of 15.21%. Moreover, majority of employees needs to travel rarely.</a:t>
            </a:r>
            <a:endParaRPr lang="en-IN" dirty="0"/>
          </a:p>
        </p:txBody>
      </p:sp>
      <p:sp>
        <p:nvSpPr>
          <p:cNvPr id="11" name="TextBox 10">
            <a:extLst>
              <a:ext uri="{FF2B5EF4-FFF2-40B4-BE49-F238E27FC236}">
                <a16:creationId xmlns:a16="http://schemas.microsoft.com/office/drawing/2014/main" id="{601BCAEB-EE25-A447-17E7-ECE45CEBA58A}"/>
              </a:ext>
            </a:extLst>
          </p:cNvPr>
          <p:cNvSpPr txBox="1"/>
          <p:nvPr/>
        </p:nvSpPr>
        <p:spPr>
          <a:xfrm>
            <a:off x="1354665" y="4097326"/>
            <a:ext cx="9736668" cy="584775"/>
          </a:xfrm>
          <a:prstGeom prst="rect">
            <a:avLst/>
          </a:prstGeom>
          <a:noFill/>
        </p:spPr>
        <p:txBody>
          <a:bodyPr wrap="square" rtlCol="0">
            <a:spAutoFit/>
          </a:bodyPr>
          <a:lstStyle/>
          <a:p>
            <a:r>
              <a:rPr lang="en-US" b="1" dirty="0"/>
              <a:t>Employee Insights:</a:t>
            </a:r>
            <a:r>
              <a:rPr lang="en-US" dirty="0"/>
              <a:t> </a:t>
            </a:r>
            <a:r>
              <a:rPr lang="en-US" sz="1400" dirty="0"/>
              <a:t>The average job satisfaction score stands at 2.72 on a scale of 4. Employees rate their work-life balance at 2.8 on a scale of 4.</a:t>
            </a:r>
            <a:endParaRPr lang="en-IN" dirty="0"/>
          </a:p>
        </p:txBody>
      </p:sp>
      <p:sp>
        <p:nvSpPr>
          <p:cNvPr id="12" name="TextBox 11">
            <a:extLst>
              <a:ext uri="{FF2B5EF4-FFF2-40B4-BE49-F238E27FC236}">
                <a16:creationId xmlns:a16="http://schemas.microsoft.com/office/drawing/2014/main" id="{41379414-63F9-0527-8138-B05CFB34F2AD}"/>
              </a:ext>
            </a:extLst>
          </p:cNvPr>
          <p:cNvSpPr txBox="1"/>
          <p:nvPr/>
        </p:nvSpPr>
        <p:spPr>
          <a:xfrm>
            <a:off x="1354665" y="4657419"/>
            <a:ext cx="8669867" cy="369332"/>
          </a:xfrm>
          <a:prstGeom prst="rect">
            <a:avLst/>
          </a:prstGeom>
          <a:noFill/>
        </p:spPr>
        <p:txBody>
          <a:bodyPr wrap="square" rtlCol="0">
            <a:spAutoFit/>
          </a:bodyPr>
          <a:lstStyle/>
          <a:p>
            <a:r>
              <a:rPr lang="en-US" b="1" dirty="0"/>
              <a:t>Marital Status:</a:t>
            </a:r>
            <a:r>
              <a:rPr lang="en-US" dirty="0"/>
              <a:t> </a:t>
            </a:r>
            <a:r>
              <a:rPr lang="en-US" sz="1400" dirty="0"/>
              <a:t>46% of the workforce are married, 32% single and 22% divorced.</a:t>
            </a:r>
            <a:endParaRPr lang="en-IN" dirty="0"/>
          </a:p>
        </p:txBody>
      </p:sp>
      <p:sp>
        <p:nvSpPr>
          <p:cNvPr id="13" name="TextBox 12">
            <a:extLst>
              <a:ext uri="{FF2B5EF4-FFF2-40B4-BE49-F238E27FC236}">
                <a16:creationId xmlns:a16="http://schemas.microsoft.com/office/drawing/2014/main" id="{F6634E6B-FC0F-1850-B43B-BC5FE92EBE68}"/>
              </a:ext>
            </a:extLst>
          </p:cNvPr>
          <p:cNvSpPr txBox="1"/>
          <p:nvPr/>
        </p:nvSpPr>
        <p:spPr>
          <a:xfrm>
            <a:off x="1354665" y="5115356"/>
            <a:ext cx="9880602" cy="584775"/>
          </a:xfrm>
          <a:prstGeom prst="rect">
            <a:avLst/>
          </a:prstGeom>
          <a:noFill/>
        </p:spPr>
        <p:txBody>
          <a:bodyPr wrap="square" rtlCol="0">
            <a:spAutoFit/>
          </a:bodyPr>
          <a:lstStyle/>
          <a:p>
            <a:r>
              <a:rPr lang="en-US" b="1" dirty="0"/>
              <a:t>Managerial Insights:</a:t>
            </a:r>
            <a:r>
              <a:rPr lang="en-US" dirty="0"/>
              <a:t> </a:t>
            </a:r>
            <a:r>
              <a:rPr lang="en-US" sz="1400" dirty="0"/>
              <a:t>Managers exhibits an overall job involvement of 2.72% and their performance is reflected in an average rating of 3.15.</a:t>
            </a:r>
            <a:endParaRPr lang="en-IN" dirty="0"/>
          </a:p>
        </p:txBody>
      </p:sp>
    </p:spTree>
    <p:extLst>
      <p:ext uri="{BB962C8B-B14F-4D97-AF65-F5344CB8AC3E}">
        <p14:creationId xmlns:p14="http://schemas.microsoft.com/office/powerpoint/2010/main" val="405837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8DAD-C7D8-28BE-DE83-C26970CEC677}"/>
              </a:ext>
            </a:extLst>
          </p:cNvPr>
          <p:cNvSpPr>
            <a:spLocks noGrp="1"/>
          </p:cNvSpPr>
          <p:nvPr>
            <p:ph type="title"/>
          </p:nvPr>
        </p:nvSpPr>
        <p:spPr>
          <a:xfrm>
            <a:off x="4902201" y="982132"/>
            <a:ext cx="2387598" cy="1303867"/>
          </a:xfrm>
        </p:spPr>
        <p:txBody>
          <a:bodyPr>
            <a:normAutofit/>
          </a:bodyPr>
          <a:lstStyle/>
          <a:p>
            <a:r>
              <a:rPr lang="en-IN" sz="3600" b="1" u="sng" dirty="0">
                <a:solidFill>
                  <a:schemeClr val="accent4"/>
                </a:solidFill>
                <a:effectLst>
                  <a:outerShdw blurRad="38100" dist="38100" dir="2700000" algn="tl">
                    <a:srgbClr val="000000">
                      <a:alpha val="43137"/>
                    </a:srgbClr>
                  </a:outerShdw>
                </a:effectLst>
                <a:latin typeface="Merriwhether"/>
              </a:rPr>
              <a:t>SUMMERY</a:t>
            </a:r>
          </a:p>
        </p:txBody>
      </p:sp>
      <p:sp>
        <p:nvSpPr>
          <p:cNvPr id="3" name="Content Placeholder 2">
            <a:extLst>
              <a:ext uri="{FF2B5EF4-FFF2-40B4-BE49-F238E27FC236}">
                <a16:creationId xmlns:a16="http://schemas.microsoft.com/office/drawing/2014/main" id="{A213E9D1-5EFC-B626-6937-9E4F133D6E6B}"/>
              </a:ext>
            </a:extLst>
          </p:cNvPr>
          <p:cNvSpPr>
            <a:spLocks noGrp="1"/>
          </p:cNvSpPr>
          <p:nvPr>
            <p:ph idx="1"/>
          </p:nvPr>
        </p:nvSpPr>
        <p:spPr>
          <a:xfrm>
            <a:off x="2785533" y="2658534"/>
            <a:ext cx="6620933" cy="2878666"/>
          </a:xfrm>
        </p:spPr>
        <p:txBody>
          <a:bodyPr>
            <a:normAutofit/>
          </a:bodyPr>
          <a:lstStyle/>
          <a:p>
            <a:pPr>
              <a:buClr>
                <a:schemeClr val="tx1"/>
              </a:buClr>
              <a:buFont typeface="Wingdings" panose="05000000000000000000" pitchFamily="2" charset="2"/>
              <a:buChar char="Ø"/>
            </a:pPr>
            <a:r>
              <a:rPr lang="en-US" sz="1400" dirty="0">
                <a:solidFill>
                  <a:srgbClr val="002060"/>
                </a:solidFill>
              </a:rPr>
              <a:t>The dataset includes information about employees, covering factors like age, attrition, business travel, department, distance from home, education, gender, job level, job role, marital status, monthly income, and various other attributes.</a:t>
            </a:r>
          </a:p>
          <a:p>
            <a:pPr>
              <a:buClr>
                <a:schemeClr val="tx1"/>
              </a:buClr>
              <a:buFont typeface="Wingdings" panose="05000000000000000000" pitchFamily="2" charset="2"/>
              <a:buChar char="Ø"/>
            </a:pPr>
            <a:r>
              <a:rPr lang="en-US" sz="1400" dirty="0">
                <a:solidFill>
                  <a:srgbClr val="002060"/>
                </a:solidFill>
              </a:rPr>
              <a:t>The analysis focus on trends, patterns, and insights related to employee demographics, job characteristics, and factors that might influence attrition. It's essential to explore relationships between different variables, identify key metrics, and derive actionable insights for optimizing employee satisfaction and retention.</a:t>
            </a:r>
          </a:p>
          <a:p>
            <a:pPr>
              <a:buClr>
                <a:schemeClr val="tx1"/>
              </a:buClr>
              <a:buFont typeface="Wingdings" panose="05000000000000000000" pitchFamily="2" charset="2"/>
              <a:buChar char="Ø"/>
            </a:pPr>
            <a:r>
              <a:rPr lang="en-US" sz="1400" dirty="0">
                <a:solidFill>
                  <a:srgbClr val="002060"/>
                </a:solidFill>
              </a:rPr>
              <a:t>The findings can inform strategic decisions and human resource management practices within the organization.</a:t>
            </a:r>
            <a:endParaRPr lang="en-IN" sz="1400" dirty="0">
              <a:solidFill>
                <a:srgbClr val="002060"/>
              </a:solidFill>
            </a:endParaRPr>
          </a:p>
        </p:txBody>
      </p:sp>
    </p:spTree>
    <p:extLst>
      <p:ext uri="{BB962C8B-B14F-4D97-AF65-F5344CB8AC3E}">
        <p14:creationId xmlns:p14="http://schemas.microsoft.com/office/powerpoint/2010/main" val="189435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D9E4-948C-DD85-DE53-5CCBB43CE50F}"/>
              </a:ext>
            </a:extLst>
          </p:cNvPr>
          <p:cNvSpPr>
            <a:spLocks noGrp="1"/>
          </p:cNvSpPr>
          <p:nvPr>
            <p:ph type="title"/>
          </p:nvPr>
        </p:nvSpPr>
        <p:spPr>
          <a:xfrm>
            <a:off x="4762522" y="1271849"/>
            <a:ext cx="2563023" cy="671290"/>
          </a:xfrm>
        </p:spPr>
        <p:txBody>
          <a:bodyPr>
            <a:normAutofit fontScale="90000"/>
          </a:bodyPr>
          <a:lstStyle/>
          <a:p>
            <a:pPr algn="ctr"/>
            <a:r>
              <a:rPr lang="en-US" b="1" u="sng" dirty="0">
                <a:solidFill>
                  <a:srgbClr val="C00000"/>
                </a:solidFill>
                <a:effectLst>
                  <a:outerShdw blurRad="38100" dist="38100" dir="2700000" algn="tl">
                    <a:srgbClr val="000000">
                      <a:alpha val="43137"/>
                    </a:srgbClr>
                  </a:outerShdw>
                </a:effectLst>
                <a:latin typeface="Lucida Calligraphy" panose="03010101010101010101" pitchFamily="66" charset="0"/>
              </a:rPr>
              <a:t>Agenda</a:t>
            </a:r>
            <a:endParaRPr lang="en-IN" b="1" dirty="0">
              <a:solidFill>
                <a:srgbClr val="C00000"/>
              </a:solidFill>
            </a:endParaRPr>
          </a:p>
        </p:txBody>
      </p:sp>
      <p:graphicFrame>
        <p:nvGraphicFramePr>
          <p:cNvPr id="4" name="Content Placeholder 7">
            <a:extLst>
              <a:ext uri="{FF2B5EF4-FFF2-40B4-BE49-F238E27FC236}">
                <a16:creationId xmlns:a16="http://schemas.microsoft.com/office/drawing/2014/main" id="{986EB06D-2183-D8DA-71BE-07F870AA2C6F}"/>
              </a:ext>
            </a:extLst>
          </p:cNvPr>
          <p:cNvGraphicFramePr>
            <a:graphicFrameLocks noGrp="1"/>
          </p:cNvGraphicFramePr>
          <p:nvPr>
            <p:ph idx="1"/>
            <p:extLst>
              <p:ext uri="{D42A27DB-BD31-4B8C-83A1-F6EECF244321}">
                <p14:modId xmlns:p14="http://schemas.microsoft.com/office/powerpoint/2010/main" val="715978638"/>
              </p:ext>
            </p:extLst>
          </p:nvPr>
        </p:nvGraphicFramePr>
        <p:xfrm>
          <a:off x="1398495" y="2460778"/>
          <a:ext cx="9386046"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2C8C81B0-7BE9-D77C-DF38-36E0870A8A99}"/>
              </a:ext>
            </a:extLst>
          </p:cNvPr>
          <p:cNvPicPr>
            <a:picLocks noChangeAspect="1"/>
          </p:cNvPicPr>
          <p:nvPr/>
        </p:nvPicPr>
        <p:blipFill>
          <a:blip r:embed="rId7"/>
          <a:stretch>
            <a:fillRect/>
          </a:stretch>
        </p:blipFill>
        <p:spPr>
          <a:xfrm>
            <a:off x="739283" y="959728"/>
            <a:ext cx="1318423" cy="1295533"/>
          </a:xfrm>
          <a:prstGeom prst="rect">
            <a:avLst/>
          </a:prstGeom>
          <a:solidFill>
            <a:schemeClr val="bg1"/>
          </a:solidFill>
          <a:ln>
            <a:solidFill>
              <a:schemeClr val="bg1"/>
            </a:solidFill>
          </a:ln>
        </p:spPr>
      </p:pic>
      <p:pic>
        <p:nvPicPr>
          <p:cNvPr id="3" name="Picture 2">
            <a:extLst>
              <a:ext uri="{FF2B5EF4-FFF2-40B4-BE49-F238E27FC236}">
                <a16:creationId xmlns:a16="http://schemas.microsoft.com/office/drawing/2014/main" id="{D8155AEE-F030-7725-19D2-F1F77AA46D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30362" y="771358"/>
            <a:ext cx="1508357" cy="1501050"/>
          </a:xfrm>
          <a:prstGeom prst="rect">
            <a:avLst/>
          </a:prstGeom>
        </p:spPr>
      </p:pic>
    </p:spTree>
    <p:extLst>
      <p:ext uri="{BB962C8B-B14F-4D97-AF65-F5344CB8AC3E}">
        <p14:creationId xmlns:p14="http://schemas.microsoft.com/office/powerpoint/2010/main" val="17890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14D9-DFF3-0799-313B-0AE4F702C8F2}"/>
              </a:ext>
            </a:extLst>
          </p:cNvPr>
          <p:cNvSpPr>
            <a:spLocks noGrp="1"/>
          </p:cNvSpPr>
          <p:nvPr>
            <p:ph type="title"/>
          </p:nvPr>
        </p:nvSpPr>
        <p:spPr>
          <a:xfrm>
            <a:off x="3340101" y="0"/>
            <a:ext cx="5511798" cy="584201"/>
          </a:xfrm>
        </p:spPr>
        <p:txBody>
          <a:bodyPr>
            <a:normAutofit fontScale="90000"/>
          </a:bodyPr>
          <a:lstStyle/>
          <a:p>
            <a:r>
              <a:rPr lang="en-IN" sz="3600" b="1" u="sng" dirty="0">
                <a:solidFill>
                  <a:srgbClr val="002060"/>
                </a:solidFill>
                <a:effectLst>
                  <a:outerShdw blurRad="38100" dist="38100" dir="2700000" algn="tl">
                    <a:srgbClr val="000000">
                      <a:alpha val="43137"/>
                    </a:srgbClr>
                  </a:outerShdw>
                </a:effectLst>
              </a:rPr>
              <a:t>ANALYSIS DASHBOARD</a:t>
            </a:r>
          </a:p>
        </p:txBody>
      </p:sp>
      <p:pic>
        <p:nvPicPr>
          <p:cNvPr id="4" name="Picture 3">
            <a:extLst>
              <a:ext uri="{FF2B5EF4-FFF2-40B4-BE49-F238E27FC236}">
                <a16:creationId xmlns:a16="http://schemas.microsoft.com/office/drawing/2014/main" id="{CCB62FB3-765B-43EA-54B2-F1A4E06FEDC1}"/>
              </a:ext>
            </a:extLst>
          </p:cNvPr>
          <p:cNvPicPr>
            <a:picLocks noChangeAspect="1"/>
          </p:cNvPicPr>
          <p:nvPr/>
        </p:nvPicPr>
        <p:blipFill>
          <a:blip r:embed="rId2"/>
          <a:stretch>
            <a:fillRect/>
          </a:stretch>
        </p:blipFill>
        <p:spPr>
          <a:xfrm>
            <a:off x="618066" y="747404"/>
            <a:ext cx="10955867" cy="5363191"/>
          </a:xfrm>
          <a:prstGeom prst="rect">
            <a:avLst/>
          </a:prstGeom>
          <a:ln>
            <a:solidFill>
              <a:schemeClr val="tx1"/>
            </a:solidFill>
          </a:ln>
        </p:spPr>
      </p:pic>
    </p:spTree>
    <p:extLst>
      <p:ext uri="{BB962C8B-B14F-4D97-AF65-F5344CB8AC3E}">
        <p14:creationId xmlns:p14="http://schemas.microsoft.com/office/powerpoint/2010/main" val="3449488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F579EF-BBE2-5741-C968-3470DB483D74}"/>
              </a:ext>
            </a:extLst>
          </p:cNvPr>
          <p:cNvSpPr txBox="1"/>
          <p:nvPr/>
        </p:nvSpPr>
        <p:spPr>
          <a:xfrm>
            <a:off x="3852333" y="2875002"/>
            <a:ext cx="4487334" cy="1107996"/>
          </a:xfrm>
          <a:prstGeom prst="rect">
            <a:avLst/>
          </a:prstGeom>
          <a:noFill/>
        </p:spPr>
        <p:txBody>
          <a:bodyPr wrap="square" rtlCol="0">
            <a:spAutoFit/>
          </a:bodyPr>
          <a:lstStyle/>
          <a:p>
            <a:r>
              <a:rPr lang="en-IN" sz="6600" b="1" dirty="0">
                <a:solidFill>
                  <a:schemeClr val="accent4"/>
                </a:solidFill>
                <a:effectLst>
                  <a:outerShdw blurRad="38100" dist="38100" dir="2700000" algn="tl">
                    <a:srgbClr val="000000">
                      <a:alpha val="43137"/>
                    </a:srgbClr>
                  </a:outerShdw>
                </a:effectLst>
                <a:latin typeface="Ink Free" panose="03080402000500000000" pitchFamily="66" charset="0"/>
              </a:rPr>
              <a:t>Thank You…</a:t>
            </a:r>
          </a:p>
        </p:txBody>
      </p:sp>
      <p:sp>
        <p:nvSpPr>
          <p:cNvPr id="6" name="TextBox 5">
            <a:extLst>
              <a:ext uri="{FF2B5EF4-FFF2-40B4-BE49-F238E27FC236}">
                <a16:creationId xmlns:a16="http://schemas.microsoft.com/office/drawing/2014/main" id="{44120D74-BACD-F171-F5B2-47991D575C15}"/>
              </a:ext>
            </a:extLst>
          </p:cNvPr>
          <p:cNvSpPr txBox="1"/>
          <p:nvPr/>
        </p:nvSpPr>
        <p:spPr>
          <a:xfrm>
            <a:off x="8195734" y="5469467"/>
            <a:ext cx="3344334" cy="646331"/>
          </a:xfrm>
          <a:prstGeom prst="rect">
            <a:avLst/>
          </a:prstGeom>
          <a:noFill/>
        </p:spPr>
        <p:txBody>
          <a:bodyPr wrap="square" rtlCol="0">
            <a:spAutoFit/>
          </a:bodyPr>
          <a:lstStyle/>
          <a:p>
            <a:r>
              <a:rPr lang="en-IN" b="1" dirty="0">
                <a:solidFill>
                  <a:srgbClr val="002060"/>
                </a:solidFill>
                <a:effectLst>
                  <a:outerShdw blurRad="38100" dist="38100" dir="2700000" algn="tl">
                    <a:srgbClr val="000000">
                      <a:alpha val="43137"/>
                    </a:srgbClr>
                  </a:outerShdw>
                </a:effectLst>
                <a:latin typeface="Bell MT" panose="02020503060305020303" pitchFamily="18" charset="0"/>
              </a:rPr>
              <a:t>Shravan Birajdar</a:t>
            </a:r>
            <a:br>
              <a:rPr lang="en-IN" dirty="0"/>
            </a:br>
            <a:r>
              <a:rPr lang="en-IN" dirty="0">
                <a:solidFill>
                  <a:srgbClr val="002060"/>
                </a:solidFill>
                <a:latin typeface="Merriwhether"/>
              </a:rPr>
              <a:t>Data Analyst Intern at </a:t>
            </a:r>
            <a:r>
              <a:rPr lang="en-US" sz="1800" b="1" dirty="0">
                <a:solidFill>
                  <a:schemeClr val="tx1">
                    <a:lumMod val="95000"/>
                    <a:lumOff val="5000"/>
                  </a:schemeClr>
                </a:solidFill>
                <a:effectLst>
                  <a:outerShdw blurRad="38100" dist="38100" dir="2700000" algn="tl">
                    <a:srgbClr val="000000">
                      <a:alpha val="43137"/>
                    </a:srgbClr>
                  </a:outerShdw>
                </a:effectLst>
                <a:latin typeface="Lucida Handwriting" panose="03010101010101010101" pitchFamily="66" charset="0"/>
                <a:cs typeface="Arial" panose="020B0604020202020204" pitchFamily="34" charset="0"/>
              </a:rPr>
              <a:t>PSY</a:t>
            </a:r>
            <a:r>
              <a:rPr lang="en-US" sz="1800" b="1" dirty="0">
                <a:solidFill>
                  <a:srgbClr val="FFC000"/>
                </a:solidFill>
                <a:effectLst>
                  <a:outerShdw blurRad="38100" dist="38100" dir="2700000" algn="tl">
                    <a:srgbClr val="000000">
                      <a:alpha val="43137"/>
                    </a:srgbClr>
                  </a:outerShdw>
                </a:effectLst>
                <a:latin typeface="Lucida Handwriting" panose="03010101010101010101" pitchFamily="66" charset="0"/>
                <a:cs typeface="Arial" panose="020B0604020202020204" pitchFamily="34" charset="0"/>
              </a:rPr>
              <a:t>LIQ</a:t>
            </a:r>
            <a:endParaRPr lang="en-IN" dirty="0">
              <a:effectLst>
                <a:outerShdw blurRad="38100" dist="38100" dir="2700000" algn="tl">
                  <a:srgbClr val="000000">
                    <a:alpha val="43137"/>
                  </a:srgbClr>
                </a:outerShdw>
              </a:effectLst>
              <a:latin typeface="Lucida Handwriting" panose="03010101010101010101" pitchFamily="66" charset="0"/>
            </a:endParaRPr>
          </a:p>
        </p:txBody>
      </p:sp>
    </p:spTree>
    <p:extLst>
      <p:ext uri="{BB962C8B-B14F-4D97-AF65-F5344CB8AC3E}">
        <p14:creationId xmlns:p14="http://schemas.microsoft.com/office/powerpoint/2010/main" val="275945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45F8-CD78-8230-9179-142F6D93D8E2}"/>
              </a:ext>
            </a:extLst>
          </p:cNvPr>
          <p:cNvSpPr>
            <a:spLocks noGrp="1"/>
          </p:cNvSpPr>
          <p:nvPr>
            <p:ph type="title"/>
          </p:nvPr>
        </p:nvSpPr>
        <p:spPr/>
        <p:txBody>
          <a:bodyPr/>
          <a:lstStyle/>
          <a:p>
            <a:r>
              <a:rPr lang="en-IN" sz="3600" b="1" dirty="0">
                <a:solidFill>
                  <a:srgbClr val="7030A0"/>
                </a:solidFill>
                <a:effectLst>
                  <a:outerShdw blurRad="38100" dist="38100" dir="2700000" algn="tl">
                    <a:srgbClr val="000000">
                      <a:alpha val="43137"/>
                    </a:srgbClr>
                  </a:outerShdw>
                </a:effectLst>
                <a:latin typeface="Merriwhether"/>
              </a:rPr>
              <a:t>INTRODUCTION</a:t>
            </a:r>
            <a:endParaRPr lang="en-IN" dirty="0">
              <a:effectLst>
                <a:outerShdw blurRad="38100" dist="38100" dir="2700000" algn="tl">
                  <a:srgbClr val="000000">
                    <a:alpha val="43137"/>
                  </a:srgbClr>
                </a:outerShdw>
              </a:effectLst>
            </a:endParaRPr>
          </a:p>
        </p:txBody>
      </p:sp>
      <p:sp>
        <p:nvSpPr>
          <p:cNvPr id="4" name="Content Placeholder 2">
            <a:extLst>
              <a:ext uri="{FF2B5EF4-FFF2-40B4-BE49-F238E27FC236}">
                <a16:creationId xmlns:a16="http://schemas.microsoft.com/office/drawing/2014/main" id="{FA00D643-C089-B0F3-08D5-90E56A45C244}"/>
              </a:ext>
            </a:extLst>
          </p:cNvPr>
          <p:cNvSpPr>
            <a:spLocks noGrp="1"/>
          </p:cNvSpPr>
          <p:nvPr>
            <p:ph idx="1"/>
          </p:nvPr>
        </p:nvSpPr>
        <p:spPr>
          <a:xfrm>
            <a:off x="1210734" y="2470141"/>
            <a:ext cx="9770532" cy="3405728"/>
          </a:xfrm>
        </p:spPr>
        <p:txBody>
          <a:bodyPr/>
          <a:lstStyle/>
          <a:p>
            <a:pPr marL="0" indent="0">
              <a:lnSpc>
                <a:spcPct val="100000"/>
              </a:lnSpc>
              <a:buNone/>
            </a:pPr>
            <a:r>
              <a:rPr lang="en-US" dirty="0">
                <a:solidFill>
                  <a:schemeClr val="accent6">
                    <a:lumMod val="50000"/>
                  </a:schemeClr>
                </a:solidFill>
                <a:latin typeface="Merriwhether"/>
              </a:rPr>
              <a:t>     Embarking on a data-driven journey, I've meticulously dissected a dataset using the dynamic duo of Microsoft Excel and Power BI.</a:t>
            </a:r>
          </a:p>
          <a:p>
            <a:pPr marL="0" indent="0">
              <a:lnSpc>
                <a:spcPct val="100000"/>
              </a:lnSpc>
              <a:buNone/>
            </a:pPr>
            <a:r>
              <a:rPr lang="en-US" dirty="0">
                <a:solidFill>
                  <a:schemeClr val="accent6">
                    <a:lumMod val="50000"/>
                  </a:schemeClr>
                </a:solidFill>
                <a:latin typeface="Merriwhether"/>
              </a:rPr>
              <a:t>     Unveiling hidden patterns and trends, this analysis showcases the synergy between Excel's versatility and Power BI's robust visualization capabilities. From meticulous data cleaning to insightful visualizations, join me in unraveling the compelling story woven into this dataset through the lens of Excel and Power BI.</a:t>
            </a:r>
            <a:endParaRPr lang="en-IN" dirty="0">
              <a:solidFill>
                <a:schemeClr val="accent6">
                  <a:lumMod val="50000"/>
                </a:schemeClr>
              </a:solidFill>
              <a:latin typeface="Merriwhether"/>
            </a:endParaRPr>
          </a:p>
        </p:txBody>
      </p:sp>
    </p:spTree>
    <p:extLst>
      <p:ext uri="{BB962C8B-B14F-4D97-AF65-F5344CB8AC3E}">
        <p14:creationId xmlns:p14="http://schemas.microsoft.com/office/powerpoint/2010/main" val="220244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268131"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15633" y="1553891"/>
            <a:ext cx="7531100" cy="674865"/>
          </a:xfrm>
          <a:prstGeom prst="rect">
            <a:avLst/>
          </a:prstGeom>
          <a:noFill/>
        </p:spPr>
        <p:txBody>
          <a:bodyPr wrap="square">
            <a:spAutoFit/>
          </a:bodyPr>
          <a:lstStyle/>
          <a:p>
            <a:pPr lvl="0">
              <a:lnSpc>
                <a:spcPct val="107000"/>
              </a:lnSpc>
              <a:spcAft>
                <a:spcPts val="800"/>
              </a:spcAft>
            </a:pPr>
            <a:r>
              <a:rPr lang="en-US" b="1" dirty="0">
                <a:solidFill>
                  <a:srgbClr val="002060"/>
                </a:solidFill>
              </a:rPr>
              <a:t>Using Excel, how would you filter the dataset to only show employees aged 30 and above?</a:t>
            </a:r>
            <a:endParaRPr lang="en-IN"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0EAB1E0-F090-1550-A72D-B784A48C7845}"/>
              </a:ext>
            </a:extLst>
          </p:cNvPr>
          <p:cNvPicPr>
            <a:picLocks noChangeAspect="1"/>
          </p:cNvPicPr>
          <p:nvPr/>
        </p:nvPicPr>
        <p:blipFill>
          <a:blip r:embed="rId3"/>
          <a:stretch>
            <a:fillRect/>
          </a:stretch>
        </p:blipFill>
        <p:spPr>
          <a:xfrm>
            <a:off x="1776000" y="2518546"/>
            <a:ext cx="8640000" cy="4339454"/>
          </a:xfrm>
          <a:prstGeom prst="rect">
            <a:avLst/>
          </a:prstGeom>
          <a:ln>
            <a:solidFill>
              <a:schemeClr val="tx1"/>
            </a:solidFill>
          </a:ln>
        </p:spPr>
      </p:pic>
    </p:spTree>
    <p:extLst>
      <p:ext uri="{BB962C8B-B14F-4D97-AF65-F5344CB8AC3E}">
        <p14:creationId xmlns:p14="http://schemas.microsoft.com/office/powerpoint/2010/main" val="297071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324792"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57967" y="1552850"/>
            <a:ext cx="7514166" cy="375552"/>
          </a:xfrm>
          <a:prstGeom prst="rect">
            <a:avLst/>
          </a:prstGeom>
          <a:noFill/>
        </p:spPr>
        <p:txBody>
          <a:bodyPr wrap="square">
            <a:spAutoFit/>
          </a:bodyPr>
          <a:lstStyle/>
          <a:p>
            <a:pPr lvl="0">
              <a:lnSpc>
                <a:spcPct val="107000"/>
              </a:lnSpc>
              <a:spcAft>
                <a:spcPts val="800"/>
              </a:spcAft>
            </a:pPr>
            <a:r>
              <a:rPr lang="en-US" b="1" dirty="0">
                <a:solidFill>
                  <a:srgbClr val="002060"/>
                </a:solidFill>
              </a:rPr>
              <a:t>Create a pivot table to summarize the average Monthly Income by Job Role.</a:t>
            </a:r>
            <a:endParaRPr lang="en-IN" sz="18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2909BB8-F29E-C679-516C-A5C42890CDB8}"/>
              </a:ext>
            </a:extLst>
          </p:cNvPr>
          <p:cNvPicPr>
            <a:picLocks noChangeAspect="1"/>
          </p:cNvPicPr>
          <p:nvPr/>
        </p:nvPicPr>
        <p:blipFill>
          <a:blip r:embed="rId3"/>
          <a:stretch>
            <a:fillRect/>
          </a:stretch>
        </p:blipFill>
        <p:spPr>
          <a:xfrm>
            <a:off x="1776000" y="2297734"/>
            <a:ext cx="8640000" cy="4560266"/>
          </a:xfrm>
          <a:prstGeom prst="rect">
            <a:avLst/>
          </a:prstGeom>
          <a:ln>
            <a:solidFill>
              <a:schemeClr val="tx1"/>
            </a:solidFill>
          </a:ln>
        </p:spPr>
      </p:pic>
    </p:spTree>
    <p:extLst>
      <p:ext uri="{BB962C8B-B14F-4D97-AF65-F5344CB8AC3E}">
        <p14:creationId xmlns:p14="http://schemas.microsoft.com/office/powerpoint/2010/main" val="74978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53098"/>
            <a:ext cx="3333259" cy="369332"/>
          </a:xfrm>
          <a:prstGeom prst="rect">
            <a:avLst/>
          </a:prstGeom>
          <a:noFill/>
        </p:spPr>
        <p:txBody>
          <a:bodyPr wrap="square" rtlCol="0">
            <a:spAutoFit/>
          </a:bodyPr>
          <a:lstStyle/>
          <a:p>
            <a:r>
              <a:rPr lang="en-IN" b="1" dirty="0"/>
              <a:t>HR DATA ASSESSMENT</a:t>
            </a:r>
          </a:p>
        </p:txBody>
      </p:sp>
      <p:sp>
        <p:nvSpPr>
          <p:cNvPr id="7" name="TextBox 6">
            <a:extLst>
              <a:ext uri="{FF2B5EF4-FFF2-40B4-BE49-F238E27FC236}">
                <a16:creationId xmlns:a16="http://schemas.microsoft.com/office/drawing/2014/main" id="{BAF4E474-5519-8A4A-937A-43D54BA1D120}"/>
              </a:ext>
            </a:extLst>
          </p:cNvPr>
          <p:cNvSpPr txBox="1"/>
          <p:nvPr/>
        </p:nvSpPr>
        <p:spPr>
          <a:xfrm>
            <a:off x="2292085" y="1491273"/>
            <a:ext cx="7613915" cy="675762"/>
          </a:xfrm>
          <a:prstGeom prst="rect">
            <a:avLst/>
          </a:prstGeom>
          <a:noFill/>
        </p:spPr>
        <p:txBody>
          <a:bodyPr wrap="square">
            <a:spAutoFit/>
          </a:bodyPr>
          <a:lstStyle/>
          <a:p>
            <a:pPr lvl="0">
              <a:lnSpc>
                <a:spcPct val="107000"/>
              </a:lnSpc>
              <a:spcAft>
                <a:spcPts val="800"/>
              </a:spcAft>
            </a:pPr>
            <a:r>
              <a:rPr lang="en-IN" sz="1800" b="1" kern="100" dirty="0">
                <a:solidFill>
                  <a:srgbClr val="002060"/>
                </a:solidFill>
                <a:effectLst/>
                <a:ea typeface="Calibri" panose="020F0502020204030204" pitchFamily="34" charset="0"/>
                <a:cs typeface="Times New Roman" panose="02020603050405020304" pitchFamily="18" charset="0"/>
              </a:rPr>
              <a:t>Apply conditional formatting to highlight employees with Monthly Income above the company's average income.</a:t>
            </a:r>
            <a:endParaRPr lang="en-IN" sz="1800" kern="100" dirty="0">
              <a:solidFill>
                <a:srgbClr val="002060"/>
              </a:solidFill>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8E32E8D-0F2D-4A52-04F1-3C60F459EF70}"/>
              </a:ext>
            </a:extLst>
          </p:cNvPr>
          <p:cNvPicPr>
            <a:picLocks noChangeAspect="1"/>
          </p:cNvPicPr>
          <p:nvPr/>
        </p:nvPicPr>
        <p:blipFill>
          <a:blip r:embed="rId3"/>
          <a:stretch>
            <a:fillRect/>
          </a:stretch>
        </p:blipFill>
        <p:spPr>
          <a:xfrm>
            <a:off x="1776000" y="2289928"/>
            <a:ext cx="8640000" cy="4576539"/>
          </a:xfrm>
          <a:prstGeom prst="rect">
            <a:avLst/>
          </a:prstGeom>
          <a:ln>
            <a:solidFill>
              <a:schemeClr val="tx1"/>
            </a:solidFill>
          </a:ln>
        </p:spPr>
      </p:pic>
    </p:spTree>
    <p:extLst>
      <p:ext uri="{BB962C8B-B14F-4D97-AF65-F5344CB8AC3E}">
        <p14:creationId xmlns:p14="http://schemas.microsoft.com/office/powerpoint/2010/main" val="128714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6878"/>
            <a:ext cx="3172392"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15633" y="1504048"/>
            <a:ext cx="9753600" cy="375552"/>
          </a:xfrm>
          <a:prstGeom prst="rect">
            <a:avLst/>
          </a:prstGeom>
          <a:noFill/>
        </p:spPr>
        <p:txBody>
          <a:bodyPr wrap="square">
            <a:spAutoFit/>
          </a:bodyPr>
          <a:lstStyle/>
          <a:p>
            <a:pPr lvl="0">
              <a:lnSpc>
                <a:spcPct val="107000"/>
              </a:lnSpc>
              <a:spcAft>
                <a:spcPts val="800"/>
              </a:spcAft>
            </a:pPr>
            <a:r>
              <a:rPr lang="en-IN" sz="1800" b="1" kern="100" dirty="0">
                <a:solidFill>
                  <a:srgbClr val="002060"/>
                </a:solidFill>
                <a:effectLst/>
                <a:ea typeface="Calibri" panose="020F0502020204030204" pitchFamily="34" charset="0"/>
                <a:cs typeface="Times New Roman" panose="02020603050405020304" pitchFamily="18" charset="0"/>
              </a:rPr>
              <a:t>Create a bar chart in Excel to visualize the distribution of employee ages.</a:t>
            </a:r>
            <a:endParaRPr lang="en-IN" sz="1800" kern="100" dirty="0">
              <a:solidFill>
                <a:srgbClr val="002060"/>
              </a:solidFill>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208D76D-33C5-D335-FBD0-22DD9C6B5B4D}"/>
              </a:ext>
            </a:extLst>
          </p:cNvPr>
          <p:cNvPicPr>
            <a:picLocks noChangeAspect="1"/>
          </p:cNvPicPr>
          <p:nvPr/>
        </p:nvPicPr>
        <p:blipFill>
          <a:blip r:embed="rId3"/>
          <a:stretch>
            <a:fillRect/>
          </a:stretch>
        </p:blipFill>
        <p:spPr>
          <a:xfrm>
            <a:off x="2315633" y="2168667"/>
            <a:ext cx="7564967" cy="4320000"/>
          </a:xfrm>
          <a:prstGeom prst="rect">
            <a:avLst/>
          </a:prstGeom>
          <a:ln>
            <a:solidFill>
              <a:schemeClr val="tx1"/>
            </a:solidFill>
          </a:ln>
        </p:spPr>
      </p:pic>
    </p:spTree>
    <p:extLst>
      <p:ext uri="{BB962C8B-B14F-4D97-AF65-F5344CB8AC3E}">
        <p14:creationId xmlns:p14="http://schemas.microsoft.com/office/powerpoint/2010/main" val="198238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6878"/>
            <a:ext cx="3172392"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15633" y="1504048"/>
            <a:ext cx="7539567" cy="675762"/>
          </a:xfrm>
          <a:prstGeom prst="rect">
            <a:avLst/>
          </a:prstGeom>
          <a:noFill/>
        </p:spPr>
        <p:txBody>
          <a:bodyPr wrap="square">
            <a:spAutoFit/>
          </a:bodyPr>
          <a:lstStyle/>
          <a:p>
            <a:pPr lvl="0">
              <a:lnSpc>
                <a:spcPct val="107000"/>
              </a:lnSpc>
              <a:spcAft>
                <a:spcPts val="800"/>
              </a:spcAft>
            </a:pPr>
            <a:r>
              <a:rPr lang="en-IN" sz="1800" b="1" kern="100" dirty="0">
                <a:solidFill>
                  <a:srgbClr val="002060"/>
                </a:solidFill>
                <a:ea typeface="Calibri" panose="020F0502020204030204" pitchFamily="34" charset="0"/>
                <a:cs typeface="Times New Roman" panose="02020603050405020304" pitchFamily="18" charset="0"/>
              </a:rPr>
              <a:t>I</a:t>
            </a:r>
            <a:r>
              <a:rPr lang="en-US" b="1" dirty="0" err="1">
                <a:solidFill>
                  <a:srgbClr val="002060"/>
                </a:solidFill>
              </a:rPr>
              <a:t>dentify</a:t>
            </a:r>
            <a:r>
              <a:rPr lang="en-US" b="1" dirty="0">
                <a:solidFill>
                  <a:srgbClr val="002060"/>
                </a:solidFill>
              </a:rPr>
              <a:t> and clean any missing or inconsistent data in the "Department" column.</a:t>
            </a:r>
            <a:endParaRPr lang="en-IN" sz="1800" b="1" kern="100" dirty="0">
              <a:solidFill>
                <a:srgbClr val="002060"/>
              </a:solidFill>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C74CCF5-4D27-14FB-9675-E11223FD9EE0}"/>
              </a:ext>
            </a:extLst>
          </p:cNvPr>
          <p:cNvPicPr>
            <a:picLocks noChangeAspect="1"/>
          </p:cNvPicPr>
          <p:nvPr/>
        </p:nvPicPr>
        <p:blipFill>
          <a:blip r:embed="rId3"/>
          <a:stretch>
            <a:fillRect/>
          </a:stretch>
        </p:blipFill>
        <p:spPr>
          <a:xfrm>
            <a:off x="3446776" y="2179810"/>
            <a:ext cx="5298447" cy="3911599"/>
          </a:xfrm>
          <a:prstGeom prst="rect">
            <a:avLst/>
          </a:prstGeom>
          <a:ln>
            <a:solidFill>
              <a:schemeClr val="tx1"/>
            </a:solidFill>
          </a:ln>
        </p:spPr>
      </p:pic>
      <p:sp>
        <p:nvSpPr>
          <p:cNvPr id="8" name="TextBox 7">
            <a:extLst>
              <a:ext uri="{FF2B5EF4-FFF2-40B4-BE49-F238E27FC236}">
                <a16:creationId xmlns:a16="http://schemas.microsoft.com/office/drawing/2014/main" id="{020D7DB7-B023-82E1-E699-56E103879D7C}"/>
              </a:ext>
            </a:extLst>
          </p:cNvPr>
          <p:cNvSpPr txBox="1"/>
          <p:nvPr/>
        </p:nvSpPr>
        <p:spPr>
          <a:xfrm>
            <a:off x="460129" y="5589220"/>
            <a:ext cx="3113647" cy="646331"/>
          </a:xfrm>
          <a:prstGeom prst="rect">
            <a:avLst/>
          </a:prstGeom>
          <a:noFill/>
        </p:spPr>
        <p:txBody>
          <a:bodyPr wrap="square" rtlCol="0">
            <a:spAutoFit/>
          </a:bodyPr>
          <a:lstStyle/>
          <a:p>
            <a:r>
              <a:rPr lang="en-US" dirty="0"/>
              <a:t>No Inconsistent Data found in the Department column.</a:t>
            </a:r>
            <a:endParaRPr lang="en-IN" dirty="0"/>
          </a:p>
        </p:txBody>
      </p:sp>
      <p:sp>
        <p:nvSpPr>
          <p:cNvPr id="9" name="Arrow: Right 8">
            <a:extLst>
              <a:ext uri="{FF2B5EF4-FFF2-40B4-BE49-F238E27FC236}">
                <a16:creationId xmlns:a16="http://schemas.microsoft.com/office/drawing/2014/main" id="{68D59572-9276-3199-A22C-CE66D278F0CE}"/>
              </a:ext>
            </a:extLst>
          </p:cNvPr>
          <p:cNvSpPr/>
          <p:nvPr/>
        </p:nvSpPr>
        <p:spPr>
          <a:xfrm>
            <a:off x="129929" y="5658596"/>
            <a:ext cx="330200" cy="25378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951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C91B1-7266-B87A-9E20-953A3FDCB815}"/>
              </a:ext>
            </a:extLst>
          </p:cNvPr>
          <p:cNvPicPr>
            <a:picLocks noChangeAspect="1"/>
          </p:cNvPicPr>
          <p:nvPr/>
        </p:nvPicPr>
        <p:blipFill>
          <a:blip r:embed="rId2"/>
          <a:stretch>
            <a:fillRect/>
          </a:stretch>
        </p:blipFill>
        <p:spPr>
          <a:xfrm>
            <a:off x="0" y="0"/>
            <a:ext cx="3041610" cy="845649"/>
          </a:xfrm>
          <a:prstGeom prst="rect">
            <a:avLst/>
          </a:prstGeom>
          <a:ln>
            <a:noFill/>
          </a:ln>
        </p:spPr>
      </p:pic>
      <p:sp>
        <p:nvSpPr>
          <p:cNvPr id="6" name="TextBox 5">
            <a:extLst>
              <a:ext uri="{FF2B5EF4-FFF2-40B4-BE49-F238E27FC236}">
                <a16:creationId xmlns:a16="http://schemas.microsoft.com/office/drawing/2014/main" id="{D290CC73-AA1A-09E3-64D7-5E3AFA4FD5D4}"/>
              </a:ext>
            </a:extLst>
          </p:cNvPr>
          <p:cNvSpPr txBox="1"/>
          <p:nvPr/>
        </p:nvSpPr>
        <p:spPr>
          <a:xfrm>
            <a:off x="0" y="845649"/>
            <a:ext cx="3041610" cy="369332"/>
          </a:xfrm>
          <a:prstGeom prst="rect">
            <a:avLst/>
          </a:prstGeom>
          <a:noFill/>
        </p:spPr>
        <p:txBody>
          <a:bodyPr wrap="square" rtlCol="0">
            <a:spAutoFit/>
          </a:bodyPr>
          <a:lstStyle/>
          <a:p>
            <a:r>
              <a:rPr lang="en-IN" b="1" dirty="0"/>
              <a:t>HR DATA ASSESSMENT</a:t>
            </a:r>
          </a:p>
        </p:txBody>
      </p:sp>
      <p:sp>
        <p:nvSpPr>
          <p:cNvPr id="3" name="TextBox 2">
            <a:extLst>
              <a:ext uri="{FF2B5EF4-FFF2-40B4-BE49-F238E27FC236}">
                <a16:creationId xmlns:a16="http://schemas.microsoft.com/office/drawing/2014/main" id="{AE6B2CD3-844C-916A-E511-429C34FD173F}"/>
              </a:ext>
            </a:extLst>
          </p:cNvPr>
          <p:cNvSpPr txBox="1"/>
          <p:nvPr/>
        </p:nvSpPr>
        <p:spPr>
          <a:xfrm>
            <a:off x="2332795" y="1562724"/>
            <a:ext cx="7594372" cy="671915"/>
          </a:xfrm>
          <a:prstGeom prst="rect">
            <a:avLst/>
          </a:prstGeom>
          <a:noFill/>
        </p:spPr>
        <p:txBody>
          <a:bodyPr wrap="square">
            <a:spAutoFit/>
          </a:bodyPr>
          <a:lstStyle/>
          <a:p>
            <a:pPr lvl="0">
              <a:lnSpc>
                <a:spcPct val="107000"/>
              </a:lnSpc>
              <a:spcAft>
                <a:spcPts val="800"/>
              </a:spcAft>
            </a:pPr>
            <a:r>
              <a:rPr lang="en-IN" sz="1800" b="1" kern="100" dirty="0">
                <a:solidFill>
                  <a:srgbClr val="002060"/>
                </a:solidFill>
                <a:effectLst/>
                <a:ea typeface="Calibri" panose="020F0502020204030204" pitchFamily="34" charset="0"/>
                <a:cs typeface="Times New Roman" panose="02020603050405020304" pitchFamily="18" charset="0"/>
              </a:rPr>
              <a:t>In Power BI, establish a relationship between the “</a:t>
            </a:r>
            <a:r>
              <a:rPr lang="en-IN" sz="1800" b="1" kern="100" dirty="0" err="1">
                <a:solidFill>
                  <a:srgbClr val="002060"/>
                </a:solidFill>
                <a:effectLst/>
                <a:ea typeface="Calibri" panose="020F0502020204030204" pitchFamily="34" charset="0"/>
                <a:cs typeface="Times New Roman" panose="02020603050405020304" pitchFamily="18" charset="0"/>
              </a:rPr>
              <a:t>EmployeeID</a:t>
            </a:r>
            <a:r>
              <a:rPr lang="en-IN" sz="1800" b="1" kern="100" dirty="0">
                <a:solidFill>
                  <a:srgbClr val="002060"/>
                </a:solidFill>
                <a:effectLst/>
                <a:ea typeface="Calibri" panose="020F0502020204030204" pitchFamily="34" charset="0"/>
                <a:cs typeface="Times New Roman" panose="02020603050405020304" pitchFamily="18" charset="0"/>
              </a:rPr>
              <a:t>” in the employee data and the “</a:t>
            </a:r>
            <a:r>
              <a:rPr lang="en-IN" sz="1800" b="1" kern="100" dirty="0" err="1">
                <a:solidFill>
                  <a:srgbClr val="002060"/>
                </a:solidFill>
                <a:effectLst/>
                <a:ea typeface="Calibri" panose="020F0502020204030204" pitchFamily="34" charset="0"/>
                <a:cs typeface="Times New Roman" panose="02020603050405020304" pitchFamily="18" charset="0"/>
              </a:rPr>
              <a:t>EmployeeID</a:t>
            </a:r>
            <a:r>
              <a:rPr lang="en-IN" sz="1800" b="1" kern="100" dirty="0">
                <a:solidFill>
                  <a:srgbClr val="002060"/>
                </a:solidFill>
                <a:effectLst/>
                <a:ea typeface="Calibri" panose="020F0502020204030204" pitchFamily="34" charset="0"/>
                <a:cs typeface="Times New Roman" panose="02020603050405020304" pitchFamily="18" charset="0"/>
              </a:rPr>
              <a:t>” in the time tracking data.</a:t>
            </a:r>
            <a:endParaRPr lang="en-IN" sz="1800" kern="100" dirty="0">
              <a:solidFill>
                <a:srgbClr val="002060"/>
              </a:solidFill>
              <a:effectLs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916CB16-00B3-71E8-5B36-7D2F24B05C1C}"/>
              </a:ext>
            </a:extLst>
          </p:cNvPr>
          <p:cNvPicPr>
            <a:picLocks noChangeAspect="1"/>
          </p:cNvPicPr>
          <p:nvPr/>
        </p:nvPicPr>
        <p:blipFill>
          <a:blip r:embed="rId3"/>
          <a:stretch>
            <a:fillRect/>
          </a:stretch>
        </p:blipFill>
        <p:spPr>
          <a:xfrm>
            <a:off x="2332795" y="2582382"/>
            <a:ext cx="7530872" cy="3160441"/>
          </a:xfrm>
          <a:prstGeom prst="rect">
            <a:avLst/>
          </a:prstGeom>
          <a:ln>
            <a:solidFill>
              <a:schemeClr val="tx1"/>
            </a:solidFill>
          </a:ln>
        </p:spPr>
      </p:pic>
    </p:spTree>
    <p:extLst>
      <p:ext uri="{BB962C8B-B14F-4D97-AF65-F5344CB8AC3E}">
        <p14:creationId xmlns:p14="http://schemas.microsoft.com/office/powerpoint/2010/main" val="2365119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395</TotalTime>
  <Words>1091</Words>
  <Application>Microsoft Office PowerPoint</Application>
  <PresentationFormat>Widescreen</PresentationFormat>
  <Paragraphs>77</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-apple-system</vt:lpstr>
      <vt:lpstr>Arial</vt:lpstr>
      <vt:lpstr>Bell MT</vt:lpstr>
      <vt:lpstr>Calibri</vt:lpstr>
      <vt:lpstr>Garamond</vt:lpstr>
      <vt:lpstr>Ink Free</vt:lpstr>
      <vt:lpstr>Lucida Calligraphy</vt:lpstr>
      <vt:lpstr>Lucida Handwriting</vt:lpstr>
      <vt:lpstr>Merriwhether</vt:lpstr>
      <vt:lpstr>Wingdings</vt:lpstr>
      <vt:lpstr>Organic</vt:lpstr>
      <vt:lpstr>PowerPoint Presentation</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SUMMERY</vt:lpstr>
      <vt:lpstr>ANALYSIS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 Birajdar</dc:creator>
  <cp:lastModifiedBy>Shravan Birajdar</cp:lastModifiedBy>
  <cp:revision>21</cp:revision>
  <dcterms:created xsi:type="dcterms:W3CDTF">2024-01-27T04:08:52Z</dcterms:created>
  <dcterms:modified xsi:type="dcterms:W3CDTF">2024-02-14T10:15:30Z</dcterms:modified>
</cp:coreProperties>
</file>