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rimo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Birajdar" userId="d6984dbd568f6a54" providerId="LiveId" clId="{747E67CA-4B4C-4DEE-9E68-2C7574744DE0}"/>
    <pc:docChg chg="custSel modSld">
      <pc:chgData name="Shravan Birajdar" userId="d6984dbd568f6a54" providerId="LiveId" clId="{747E67CA-4B4C-4DEE-9E68-2C7574744DE0}" dt="2025-01-21T07:44:23.438" v="53" actId="20577"/>
      <pc:docMkLst>
        <pc:docMk/>
      </pc:docMkLst>
      <pc:sldChg chg="modSp mod">
        <pc:chgData name="Shravan Birajdar" userId="d6984dbd568f6a54" providerId="LiveId" clId="{747E67CA-4B4C-4DEE-9E68-2C7574744DE0}" dt="2025-01-21T07:44:23.438" v="53" actId="20577"/>
        <pc:sldMkLst>
          <pc:docMk/>
          <pc:sldMk cId="0" sldId="256"/>
        </pc:sldMkLst>
        <pc:spChg chg="mod">
          <ac:chgData name="Shravan Birajdar" userId="d6984dbd568f6a54" providerId="LiveId" clId="{747E67CA-4B4C-4DEE-9E68-2C7574744DE0}" dt="2025-01-21T07:44:23.438" v="5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Shravan Birajdar" userId="d6984dbd568f6a54" providerId="LiveId" clId="{747E67CA-4B4C-4DEE-9E68-2C7574744DE0}" dt="2025-01-21T05:31:40.279" v="35" actId="1076"/>
        <pc:sldMkLst>
          <pc:docMk/>
          <pc:sldMk cId="0" sldId="264"/>
        </pc:sldMkLst>
        <pc:spChg chg="mod">
          <ac:chgData name="Shravan Birajdar" userId="d6984dbd568f6a54" providerId="LiveId" clId="{747E67CA-4B4C-4DEE-9E68-2C7574744DE0}" dt="2025-01-21T05:31:40.279" v="35" actId="1076"/>
          <ac:spMkLst>
            <pc:docMk/>
            <pc:sldMk cId="0" sldId="264"/>
            <ac:spMk id="2" creationId="{00000000-0000-0000-0000-000000000000}"/>
          </ac:spMkLst>
        </pc:spChg>
        <pc:spChg chg="del">
          <ac:chgData name="Shravan Birajdar" userId="d6984dbd568f6a54" providerId="LiveId" clId="{747E67CA-4B4C-4DEE-9E68-2C7574744DE0}" dt="2025-01-21T05:30:10.287" v="21" actId="478"/>
          <ac:spMkLst>
            <pc:docMk/>
            <pc:sldMk cId="0" sldId="264"/>
            <ac:spMk id="6" creationId="{00000000-0000-0000-0000-000000000000}"/>
          </ac:spMkLst>
        </pc:spChg>
        <pc:spChg chg="add mod">
          <ac:chgData name="Shravan Birajdar" userId="d6984dbd568f6a54" providerId="LiveId" clId="{747E67CA-4B4C-4DEE-9E68-2C7574744DE0}" dt="2025-01-21T05:30:25.276" v="22"/>
          <ac:spMkLst>
            <pc:docMk/>
            <pc:sldMk cId="0" sldId="264"/>
            <ac:spMk id="8" creationId="{66033DB9-F7E3-097C-04B2-396FD5FC9D6C}"/>
          </ac:spMkLst>
        </pc:spChg>
        <pc:spChg chg="add mod">
          <ac:chgData name="Shravan Birajdar" userId="d6984dbd568f6a54" providerId="LiveId" clId="{747E67CA-4B4C-4DEE-9E68-2C7574744DE0}" dt="2025-01-21T05:31:08.553" v="28" actId="120"/>
          <ac:spMkLst>
            <pc:docMk/>
            <pc:sldMk cId="0" sldId="264"/>
            <ac:spMk id="9" creationId="{75DC4837-D2E2-EB83-1758-9BC74C8540CB}"/>
          </ac:spMkLst>
        </pc:spChg>
        <pc:spChg chg="add mod">
          <ac:chgData name="Shravan Birajdar" userId="d6984dbd568f6a54" providerId="LiveId" clId="{747E67CA-4B4C-4DEE-9E68-2C7574744DE0}" dt="2025-01-21T05:31:08.553" v="28" actId="120"/>
          <ac:spMkLst>
            <pc:docMk/>
            <pc:sldMk cId="0" sldId="264"/>
            <ac:spMk id="10" creationId="{2B0FC3A7-C6A7-FC74-7EFC-01C13AD463CC}"/>
          </ac:spMkLst>
        </pc:spChg>
        <pc:picChg chg="del">
          <ac:chgData name="Shravan Birajdar" userId="d6984dbd568f6a54" providerId="LiveId" clId="{747E67CA-4B4C-4DEE-9E68-2C7574744DE0}" dt="2025-01-21T05:30:07.424" v="18" actId="478"/>
          <ac:picMkLst>
            <pc:docMk/>
            <pc:sldMk cId="0" sldId="264"/>
            <ac:picMk id="3" creationId="{00000000-0000-0000-0000-000000000000}"/>
          </ac:picMkLst>
        </pc:picChg>
        <pc:picChg chg="del">
          <ac:chgData name="Shravan Birajdar" userId="d6984dbd568f6a54" providerId="LiveId" clId="{747E67CA-4B4C-4DEE-9E68-2C7574744DE0}" dt="2025-01-21T05:30:08.182" v="19" actId="478"/>
          <ac:picMkLst>
            <pc:docMk/>
            <pc:sldMk cId="0" sldId="264"/>
            <ac:picMk id="4" creationId="{00000000-0000-0000-0000-000000000000}"/>
          </ac:picMkLst>
        </pc:picChg>
        <pc:picChg chg="del">
          <ac:chgData name="Shravan Birajdar" userId="d6984dbd568f6a54" providerId="LiveId" clId="{747E67CA-4B4C-4DEE-9E68-2C7574744DE0}" dt="2025-01-21T05:30:08.662" v="20" actId="478"/>
          <ac:picMkLst>
            <pc:docMk/>
            <pc:sldMk cId="0" sldId="264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225629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Real-time, Scalable &amp; Robust Credit Card Fraud Detection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3" y="4041696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outlines a comprehensive project designed to develop and implement a robust, real-time credit card fraud detection system. Leveraging advanced machine learning techniques, the system aims to safeguard financial institutions and their customers from the growing threat of credit card fraud.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6602849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8FA12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63216" y="6745486"/>
            <a:ext cx="1319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SB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40287" y="6584990"/>
            <a:ext cx="3008114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by Shravan Birajdar</a:t>
            </a:r>
            <a:endParaRPr lang="en-US" sz="2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F34E-5928-8957-DD6F-4089944ADCA7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02763"/>
            <a:ext cx="609969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050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996333"/>
            <a:ext cx="618553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Credit card fraud is a pervasive problem in the digital age, with fraudulent activities escalating alongside the growth of e-commerce and digital payments. This not only impacts individuals but also poses significant risks to financial institutions and the global economy.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4050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399633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project aims to build a machine learning model that accurately identifies fraudulent transactions, empowering financial institutions to protect their customers and minimize financial losses.</a:t>
            </a:r>
            <a:endParaRPr lang="en-US" sz="1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DA97B-E24D-B2A7-B15E-6BC6DB2C2136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66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1873" y="3059311"/>
            <a:ext cx="6009323" cy="589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 and Methodology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701873" y="4175284"/>
            <a:ext cx="451128" cy="45112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872133" y="4259223"/>
            <a:ext cx="110490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53503" y="4175284"/>
            <a:ext cx="2359223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1. Data Acquisition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353503" y="4590455"/>
            <a:ext cx="586144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will utilize a credit card fraud dataset sourced from Kaggle, containing comprehensive transaction data, including numerical features, transaction time, amount, and fraud labels.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415451" y="4175284"/>
            <a:ext cx="451128" cy="45112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9" name="Text 6"/>
          <p:cNvSpPr/>
          <p:nvPr/>
        </p:nvSpPr>
        <p:spPr>
          <a:xfrm>
            <a:off x="7552611" y="4259223"/>
            <a:ext cx="176689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067080" y="4175284"/>
            <a:ext cx="2817495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2. Data Preprocessing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8067080" y="4590455"/>
            <a:ext cx="586144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dataset will be rigorously preprocessed to handle missing values, outliers, and address class imbalance, ensuring data quality and model robustness.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701873" y="5978723"/>
            <a:ext cx="451128" cy="45112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3" name="Text 10"/>
          <p:cNvSpPr/>
          <p:nvPr/>
        </p:nvSpPr>
        <p:spPr>
          <a:xfrm>
            <a:off x="836652" y="6062663"/>
            <a:ext cx="181451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353503" y="5978723"/>
            <a:ext cx="2873335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3. Feature Engineering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353503" y="6393894"/>
            <a:ext cx="586144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Feature engineering techniques will be employed to extract relevant information from the raw data and enhance model performance, creating new features or transforming existing ones.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415451" y="5978723"/>
            <a:ext cx="451128" cy="45112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7" name="Text 14"/>
          <p:cNvSpPr/>
          <p:nvPr/>
        </p:nvSpPr>
        <p:spPr>
          <a:xfrm>
            <a:off x="7540347" y="6062663"/>
            <a:ext cx="201335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8067080" y="5978723"/>
            <a:ext cx="4023122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4. Model Selection and Training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8067080" y="6393894"/>
            <a:ext cx="5861447" cy="1283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range of classification algorithms will be implemented, including Logistic Regression, Support Vector Machines, Random Forest, Decision Trees, and K-Nearest Neighbors, to identify the most effective model for fraud detection.</a:t>
            </a:r>
            <a:endParaRPr lang="en-US" sz="15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F8FCC-7A9D-2CAC-ED0D-EC8DEBCB6689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7962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5325" y="838676"/>
            <a:ext cx="7699653" cy="584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 Evaluation and Insights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720929"/>
            <a:ext cx="496610" cy="4966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5325" y="2416135"/>
            <a:ext cx="2337316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Accuracy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95325" y="2827377"/>
            <a:ext cx="3727609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model's accuracy will be assessed using metrics such as precision, recall, F1-score, and ROC-AUC curve.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947" y="1720929"/>
            <a:ext cx="496610" cy="4966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0947" y="2416135"/>
            <a:ext cx="2337316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Insights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4720947" y="2827377"/>
            <a:ext cx="3727728" cy="1271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project aims to provide valuable insights into fraud patterns and trends, informing the development of proactive fraud prevention strategies.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5" y="4694992"/>
            <a:ext cx="496610" cy="4966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5325" y="5390198"/>
            <a:ext cx="2337316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Performance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95325" y="5801439"/>
            <a:ext cx="3727609" cy="15894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will select the model that demonstrates the best overall performance based on the evaluation metrics, ensuring optimal fraud detection capabilities.</a:t>
            </a:r>
            <a:endParaRPr lang="en-US" sz="15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0473E-8942-C67F-81B0-6767F0F489B9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4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6959" y="518993"/>
            <a:ext cx="5519618" cy="55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4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Technical Architecture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418540" y="1357074"/>
            <a:ext cx="22860" cy="6356390"/>
          </a:xfrm>
          <a:prstGeom prst="roundRect">
            <a:avLst>
              <a:gd name="adj" fmla="val 123846"/>
            </a:avLst>
          </a:prstGeom>
          <a:solidFill>
            <a:srgbClr val="44426B"/>
          </a:solidFill>
          <a:ln/>
        </p:spPr>
      </p:sp>
      <p:sp>
        <p:nvSpPr>
          <p:cNvPr id="5" name="Shape 2"/>
          <p:cNvSpPr/>
          <p:nvPr/>
        </p:nvSpPr>
        <p:spPr>
          <a:xfrm>
            <a:off x="6619399" y="1770221"/>
            <a:ext cx="660559" cy="22860"/>
          </a:xfrm>
          <a:prstGeom prst="roundRect">
            <a:avLst>
              <a:gd name="adj" fmla="val 123846"/>
            </a:avLst>
          </a:prstGeom>
          <a:solidFill>
            <a:srgbClr val="44426B"/>
          </a:solidFill>
          <a:ln/>
        </p:spPr>
      </p:sp>
      <p:sp>
        <p:nvSpPr>
          <p:cNvPr id="6" name="Shape 3"/>
          <p:cNvSpPr/>
          <p:nvPr/>
        </p:nvSpPr>
        <p:spPr>
          <a:xfrm>
            <a:off x="6217682" y="1569363"/>
            <a:ext cx="424577" cy="42457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7" name="Text 4"/>
          <p:cNvSpPr/>
          <p:nvPr/>
        </p:nvSpPr>
        <p:spPr>
          <a:xfrm>
            <a:off x="6377940" y="1648420"/>
            <a:ext cx="103942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7467957" y="1545788"/>
            <a:ext cx="2220397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 Ingestion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467957" y="1936552"/>
            <a:ext cx="6501884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credit card transaction data will be continuously ingested into the system.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619399" y="3331012"/>
            <a:ext cx="660559" cy="22860"/>
          </a:xfrm>
          <a:prstGeom prst="roundRect">
            <a:avLst>
              <a:gd name="adj" fmla="val 123846"/>
            </a:avLst>
          </a:prstGeom>
          <a:solidFill>
            <a:srgbClr val="44426B"/>
          </a:solidFill>
          <a:ln/>
        </p:spPr>
      </p:sp>
      <p:sp>
        <p:nvSpPr>
          <p:cNvPr id="11" name="Shape 8"/>
          <p:cNvSpPr/>
          <p:nvPr/>
        </p:nvSpPr>
        <p:spPr>
          <a:xfrm>
            <a:off x="6217682" y="3130153"/>
            <a:ext cx="424577" cy="42457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2" name="Text 9"/>
          <p:cNvSpPr/>
          <p:nvPr/>
        </p:nvSpPr>
        <p:spPr>
          <a:xfrm>
            <a:off x="6346865" y="3209211"/>
            <a:ext cx="166211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7467957" y="3106579"/>
            <a:ext cx="2398871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 Preprocessing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467957" y="3497342"/>
            <a:ext cx="6501884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incoming data will undergo real-time preprocessing, including feature extraction, transformation, and outlier handling.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6619399" y="4891802"/>
            <a:ext cx="660559" cy="22860"/>
          </a:xfrm>
          <a:prstGeom prst="roundRect">
            <a:avLst>
              <a:gd name="adj" fmla="val 123846"/>
            </a:avLst>
          </a:prstGeom>
          <a:solidFill>
            <a:srgbClr val="44426B"/>
          </a:solidFill>
          <a:ln/>
        </p:spPr>
      </p:sp>
      <p:sp>
        <p:nvSpPr>
          <p:cNvPr id="16" name="Shape 13"/>
          <p:cNvSpPr/>
          <p:nvPr/>
        </p:nvSpPr>
        <p:spPr>
          <a:xfrm>
            <a:off x="6217682" y="4690943"/>
            <a:ext cx="424577" cy="42457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7" name="Text 14"/>
          <p:cNvSpPr/>
          <p:nvPr/>
        </p:nvSpPr>
        <p:spPr>
          <a:xfrm>
            <a:off x="6344603" y="4770001"/>
            <a:ext cx="170736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7467957" y="4667369"/>
            <a:ext cx="2220397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Fraud Detection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7467957" y="5058132"/>
            <a:ext cx="6501884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preprocessed data will be fed into the trained machine learning model for fraud detection, generating predictions in real-time.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6619399" y="6452592"/>
            <a:ext cx="660559" cy="22860"/>
          </a:xfrm>
          <a:prstGeom prst="roundRect">
            <a:avLst>
              <a:gd name="adj" fmla="val 123846"/>
            </a:avLst>
          </a:prstGeom>
          <a:solidFill>
            <a:srgbClr val="44426B"/>
          </a:solidFill>
          <a:ln/>
        </p:spPr>
      </p:sp>
      <p:sp>
        <p:nvSpPr>
          <p:cNvPr id="21" name="Shape 18"/>
          <p:cNvSpPr/>
          <p:nvPr/>
        </p:nvSpPr>
        <p:spPr>
          <a:xfrm>
            <a:off x="6217682" y="6251734"/>
            <a:ext cx="424577" cy="42457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22" name="Text 19"/>
          <p:cNvSpPr/>
          <p:nvPr/>
        </p:nvSpPr>
        <p:spPr>
          <a:xfrm>
            <a:off x="6335197" y="6330791"/>
            <a:ext cx="189428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7467957" y="6228159"/>
            <a:ext cx="2725222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Alerting and Response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7467957" y="6618923"/>
            <a:ext cx="6501884" cy="90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Suspected fraudulent transactions will trigger alerts, enabling financial institutions to take immediate action, such as blocking transactions or initiating investigations.</a:t>
            </a:r>
            <a:endParaRPr lang="en-US" sz="14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B8827-E570-5203-08B8-85FDEEFAAC0B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238" y="733901"/>
            <a:ext cx="5124331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Risk Mitigation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8" y="1701046"/>
            <a:ext cx="1088827" cy="19315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77653" y="1918811"/>
            <a:ext cx="2562106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 Quality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177653" y="2369701"/>
            <a:ext cx="6204109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Ensuring high data quality is paramount for accurate model performance. We will implement data validation and cleansing techniques to minimize errors.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8" y="3632597"/>
            <a:ext cx="1088827" cy="19315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77653" y="3850362"/>
            <a:ext cx="2562106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Imbalanced Data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177653" y="4301252"/>
            <a:ext cx="6204109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Addressing the inherent class imbalance in fraud datasets is crucial to avoid biased models. We will employ techniques like oversampling or undersampling to mitigate this challenge.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38" y="5564148"/>
            <a:ext cx="1088827" cy="19315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77653" y="5781913"/>
            <a:ext cx="3151942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Evolving Fraud Tactics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177653" y="6232803"/>
            <a:ext cx="6204109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Fraudsters constantly adapt their techniques. We will implement a continuous monitoring system to detect emerging fraud patterns and adapt the model accordingly.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06D9-302A-2699-EE99-CD81226D0B36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08641"/>
            <a:ext cx="642461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Expected Outcomes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691408"/>
            <a:ext cx="2137529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8002" y="2955965"/>
            <a:ext cx="116681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2930723"/>
            <a:ext cx="25416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Reduced Losses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04936" y="3536633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44426B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3581757"/>
            <a:ext cx="4275058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2998" y="3757732"/>
            <a:ext cx="18669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6453187" y="3821073"/>
            <a:ext cx="24353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Enhanced Trust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73641" y="4426982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44426B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4472107"/>
            <a:ext cx="6412587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80498" y="4648081"/>
            <a:ext cx="19181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7522012" y="4711422"/>
            <a:ext cx="30279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Accurate Detection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837724" y="5571887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project aims to deliver significant benefits to financial institutions and their customers, including a highly accurate fraud detection model, reduced financial losses, enhanced customer trust, and valuable insights into fraud patterns and trends.</a:t>
            </a:r>
            <a:endParaRPr lang="en-US" sz="18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F4C64-C56E-9BCE-DDE0-E55E6EE84338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8210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764750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6691908" y="3853696"/>
            <a:ext cx="2819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Proactive Security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324124" y="4349234"/>
            <a:ext cx="3554730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project aims to significantly contribute to the field of financial security by empowering financial institutions to proactively detect and prevent credit card fraud.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237827" y="2764750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10397847" y="3853696"/>
            <a:ext cx="323469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Customer Protection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37827" y="4349234"/>
            <a:ext cx="3554849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successful implementation of a robust fraud detection system will safeguard customers from unauthorized transactions, enhancing their confidence in digital payments.</a:t>
            </a:r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02950-49EE-FF80-FA98-D15521390FDB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14466" y="2947987"/>
            <a:ext cx="46014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Thank You…!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F5626-625B-F194-57A9-C5D9B7E8DE3A}"/>
              </a:ext>
            </a:extLst>
          </p:cNvPr>
          <p:cNvSpPr txBox="1"/>
          <p:nvPr/>
        </p:nvSpPr>
        <p:spPr>
          <a:xfrm>
            <a:off x="11039474" y="7752160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Credit Card Fraud Detection Analysis</a:t>
            </a:r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66033DB9-F7E3-097C-04B2-396FD5FC9D6C}"/>
              </a:ext>
            </a:extLst>
          </p:cNvPr>
          <p:cNvSpPr/>
          <p:nvPr/>
        </p:nvSpPr>
        <p:spPr>
          <a:xfrm>
            <a:off x="837724" y="6602849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8FA12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5DC4837-D2E2-EB83-1758-9BC74C8540CB}"/>
              </a:ext>
            </a:extLst>
          </p:cNvPr>
          <p:cNvSpPr/>
          <p:nvPr/>
        </p:nvSpPr>
        <p:spPr>
          <a:xfrm>
            <a:off x="1340287" y="6584990"/>
            <a:ext cx="3008114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by Shravan Birajdar</a:t>
            </a:r>
            <a:endParaRPr lang="en-US" sz="23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2B0FC3A7-C6A7-FC74-7EFC-01C13AD463CC}"/>
              </a:ext>
            </a:extLst>
          </p:cNvPr>
          <p:cNvSpPr/>
          <p:nvPr/>
        </p:nvSpPr>
        <p:spPr>
          <a:xfrm>
            <a:off x="963216" y="6745486"/>
            <a:ext cx="1319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SB</a:t>
            </a:r>
            <a:endParaRPr lang="en-US" sz="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692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Syne Bold</vt:lpstr>
      <vt:lpstr>Arial</vt:lpstr>
      <vt:lpstr>Arimo</vt:lpstr>
      <vt:lpstr>Arimo Bold</vt:lpstr>
      <vt:lpstr>Arimo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Shravan Birajdar</cp:lastModifiedBy>
  <cp:revision>3</cp:revision>
  <dcterms:created xsi:type="dcterms:W3CDTF">2025-01-20T17:22:51Z</dcterms:created>
  <dcterms:modified xsi:type="dcterms:W3CDTF">2025-01-21T07:44:26Z</dcterms:modified>
</cp:coreProperties>
</file>