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b2ca340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eb2ca340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b2ca340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eb2ca340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eb2ca34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eb2ca34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eb2ca34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eb2ca34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b2ca34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b2ca34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b2ca340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b2ca340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b2ca34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eb2ca34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b2ca34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b2ca34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b2ca340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b2ca340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eb2ca34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eb2ca34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eb2ca34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eb2ca34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25525"/>
            <a:ext cx="5017500" cy="19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Steganography using Matlab</a:t>
            </a:r>
            <a:endParaRPr/>
          </a:p>
        </p:txBody>
      </p:sp>
      <p:sp>
        <p:nvSpPr>
          <p:cNvPr id="135" name="Google Shape;135;p13"/>
          <p:cNvSpPr txBox="1"/>
          <p:nvPr>
            <p:ph idx="1" type="subTitle"/>
          </p:nvPr>
        </p:nvSpPr>
        <p:spPr>
          <a:xfrm>
            <a:off x="5083950" y="3924925"/>
            <a:ext cx="34707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 Bansal (PES1201801325)</a:t>
            </a:r>
            <a:endParaRPr/>
          </a:p>
          <a:p>
            <a:pPr indent="0" lvl="0" marL="0" rtl="0" algn="l">
              <a:spcBef>
                <a:spcPts val="0"/>
              </a:spcBef>
              <a:spcAft>
                <a:spcPts val="0"/>
              </a:spcAft>
              <a:buNone/>
            </a:pPr>
            <a:r>
              <a:rPr lang="en"/>
              <a:t>Akash G (PES1201801970)</a:t>
            </a:r>
            <a:endParaRPr/>
          </a:p>
          <a:p>
            <a:pPr indent="0" lvl="0" marL="0" rtl="0" algn="l">
              <a:spcBef>
                <a:spcPts val="0"/>
              </a:spcBef>
              <a:spcAft>
                <a:spcPts val="0"/>
              </a:spcAft>
              <a:buNone/>
            </a:pPr>
            <a:r>
              <a:rPr lang="en"/>
              <a:t>Shravan Kumar V.R  (PES1201801076)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92" name="Google Shape;192;p22"/>
          <p:cNvSpPr txBox="1"/>
          <p:nvPr>
            <p:ph idx="1" type="body"/>
          </p:nvPr>
        </p:nvSpPr>
        <p:spPr>
          <a:xfrm>
            <a:off x="1297500" y="1780500"/>
            <a:ext cx="7038900" cy="1582500"/>
          </a:xfrm>
          <a:prstGeom prst="rect">
            <a:avLst/>
          </a:prstGeom>
        </p:spPr>
        <p:txBody>
          <a:bodyPr anchorCtr="0" anchor="t" bIns="91425" lIns="91425" spcFirstLastPara="1" rIns="91425" wrap="square" tIns="91425">
            <a:noAutofit/>
          </a:bodyPr>
          <a:lstStyle/>
          <a:p>
            <a:pPr indent="-304800" lvl="0" marL="457200" rtl="0" algn="l">
              <a:lnSpc>
                <a:spcPct val="158000"/>
              </a:lnSpc>
              <a:spcBef>
                <a:spcPts val="0"/>
              </a:spcBef>
              <a:spcAft>
                <a:spcPts val="0"/>
              </a:spcAft>
              <a:buClr>
                <a:srgbClr val="FFFFFF"/>
              </a:buClr>
              <a:buSzPts val="1200"/>
              <a:buFont typeface="Arial"/>
              <a:buAutoNum type="arabicParenR"/>
            </a:pPr>
            <a:r>
              <a:rPr lang="en" sz="1200">
                <a:solidFill>
                  <a:srgbClr val="FFFFFF"/>
                </a:solidFill>
                <a:latin typeface="Arial"/>
                <a:ea typeface="Arial"/>
                <a:cs typeface="Arial"/>
                <a:sym typeface="Arial"/>
              </a:rPr>
              <a:t>The output image has very slight difference to the input image.</a:t>
            </a:r>
            <a:endParaRPr sz="1200">
              <a:solidFill>
                <a:srgbClr val="FFFFFF"/>
              </a:solidFill>
              <a:latin typeface="Arial"/>
              <a:ea typeface="Arial"/>
              <a:cs typeface="Arial"/>
              <a:sym typeface="Arial"/>
            </a:endParaRPr>
          </a:p>
          <a:p>
            <a:pPr indent="-304800" lvl="0" marL="457200" rtl="0" algn="l">
              <a:lnSpc>
                <a:spcPct val="158000"/>
              </a:lnSpc>
              <a:spcBef>
                <a:spcPts val="0"/>
              </a:spcBef>
              <a:spcAft>
                <a:spcPts val="0"/>
              </a:spcAft>
              <a:buClr>
                <a:srgbClr val="FFFFFF"/>
              </a:buClr>
              <a:buSzPts val="1200"/>
              <a:buFont typeface="Arial"/>
              <a:buAutoNum type="arabicParenR"/>
            </a:pPr>
            <a:r>
              <a:rPr lang="en" sz="1200">
                <a:solidFill>
                  <a:srgbClr val="FFFFFF"/>
                </a:solidFill>
                <a:latin typeface="Arial"/>
                <a:ea typeface="Arial"/>
                <a:cs typeface="Arial"/>
                <a:sym typeface="Arial"/>
              </a:rPr>
              <a:t>This method is very fast and easy to implement in comparison to other methods of Image Steganography.</a:t>
            </a:r>
            <a:endParaRPr sz="1200">
              <a:solidFill>
                <a:srgbClr val="FFFFFF"/>
              </a:solidFill>
              <a:latin typeface="Arial"/>
              <a:ea typeface="Arial"/>
              <a:cs typeface="Arial"/>
              <a:sym typeface="Arial"/>
            </a:endParaRPr>
          </a:p>
          <a:p>
            <a:pPr indent="-304800" lvl="0" marL="457200" rtl="0" algn="l">
              <a:lnSpc>
                <a:spcPct val="158000"/>
              </a:lnSpc>
              <a:spcBef>
                <a:spcPts val="0"/>
              </a:spcBef>
              <a:spcAft>
                <a:spcPts val="0"/>
              </a:spcAft>
              <a:buClr>
                <a:srgbClr val="FFFFFF"/>
              </a:buClr>
              <a:buSzPts val="1200"/>
              <a:buFont typeface="Arial"/>
              <a:buAutoNum type="arabicParenR"/>
            </a:pPr>
            <a:r>
              <a:rPr lang="en" sz="1200">
                <a:solidFill>
                  <a:srgbClr val="FFFFFF"/>
                </a:solidFill>
                <a:latin typeface="Arial"/>
                <a:ea typeface="Arial"/>
                <a:cs typeface="Arial"/>
                <a:sym typeface="Arial"/>
              </a:rPr>
              <a:t>Instead of embedding the message in only the LSB, we can embed the message in last two LSBs, thus embedding even large messages.</a:t>
            </a:r>
            <a:endParaRPr sz="1200">
              <a:solidFill>
                <a:srgbClr val="FFFFFF"/>
              </a:solidFill>
              <a:latin typeface="Arial"/>
              <a:ea typeface="Arial"/>
              <a:cs typeface="Arial"/>
              <a:sym typeface="Arial"/>
            </a:endParaRPr>
          </a:p>
          <a:p>
            <a:pPr indent="0" lvl="0" marL="457200" rtl="0" algn="l">
              <a:lnSpc>
                <a:spcPct val="158000"/>
              </a:lnSpc>
              <a:spcBef>
                <a:spcPts val="3600"/>
              </a:spcBef>
              <a:spcAft>
                <a:spcPts val="0"/>
              </a:spcAft>
              <a:buNone/>
            </a:pPr>
            <a:r>
              <a:t/>
            </a:r>
            <a:endParaRPr sz="1200">
              <a:solidFill>
                <a:srgbClr val="FF0000"/>
              </a:solidFill>
              <a:latin typeface="Arial"/>
              <a:ea typeface="Arial"/>
              <a:cs typeface="Arial"/>
              <a:sym typeface="Arial"/>
            </a:endParaRPr>
          </a:p>
          <a:p>
            <a:pPr indent="0" lvl="0" marL="457200" rtl="0" algn="l">
              <a:spcBef>
                <a:spcPts val="3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89599"/>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Development of Algorithms based on objects in images: As the steganalysis techniques are getting stronger and eventually most steganographic algorithms are falling prey to them, there is a trend in developing algorithms which targets selective parts of images for embedding. These algorithms are called object oriented steganography. The main concept of these algorithms is to identify areas in an image also known as Region of Interests (ROI) where the embedding will cause minimum distortion.</a:t>
            </a:r>
            <a:endParaRPr>
              <a:solidFill>
                <a:srgbClr val="FFFFFF"/>
              </a:solidFill>
              <a:latin typeface="Arial"/>
              <a:ea typeface="Arial"/>
              <a:cs typeface="Arial"/>
              <a:sym typeface="Arial"/>
            </a:endParaRPr>
          </a:p>
          <a:p>
            <a:pPr indent="-311150" lvl="0" marL="457200" rtl="0" algn="l">
              <a:lnSpc>
                <a:spcPct val="89599"/>
              </a:lnSpc>
              <a:spcBef>
                <a:spcPts val="0"/>
              </a:spcBef>
              <a:spcAft>
                <a:spcPts val="0"/>
              </a:spcAft>
              <a:buClr>
                <a:srgbClr val="FFFFFF"/>
              </a:buClr>
              <a:buSzPts val="1300"/>
              <a:buFont typeface="Arial"/>
              <a:buChar char="●"/>
            </a:pPr>
            <a:r>
              <a:rPr lang="en">
                <a:solidFill>
                  <a:srgbClr val="FFFFFF"/>
                </a:solidFill>
                <a:latin typeface="Arial"/>
                <a:ea typeface="Arial"/>
                <a:cs typeface="Arial"/>
                <a:sym typeface="Arial"/>
              </a:rPr>
              <a:t>Improving the steganographic algorithms: It is observed that all steganographic algorithms, be that in the spatial domain or the transform domain (frequency domain), ultimately alter statistical properties of images and as a result of which they fall prey to statistical steganalysis techniques. Thus, it is evident that there still remains ample scope for research in developing algorithms in image steganography that will be able to provide more secure features for data hiding.</a:t>
            </a:r>
            <a:endParaRPr>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591600" y="498500"/>
            <a:ext cx="19608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4" name="Google Shape;204;p24"/>
          <p:cNvSpPr txBox="1"/>
          <p:nvPr>
            <p:ph idx="1" type="body"/>
          </p:nvPr>
        </p:nvSpPr>
        <p:spPr>
          <a:xfrm>
            <a:off x="1297500" y="1477100"/>
            <a:ext cx="7038900" cy="100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Conducting the experiment, we understood how data can be secretly transferred through images using steganography. We also learnt the different methods on how to perform steganography, its uses, applications,advantages and future scope. The importance of digital image processing and its wide range of </a:t>
            </a:r>
            <a:r>
              <a:rPr lang="en"/>
              <a:t>applications</a:t>
            </a:r>
            <a:r>
              <a:rPr lang="en"/>
              <a:t> was also noted.</a:t>
            </a:r>
            <a:endParaRPr/>
          </a:p>
        </p:txBody>
      </p:sp>
      <p:pic>
        <p:nvPicPr>
          <p:cNvPr id="205" name="Google Shape;205;p24"/>
          <p:cNvPicPr preferRelativeResize="0"/>
          <p:nvPr/>
        </p:nvPicPr>
        <p:blipFill>
          <a:blip r:embed="rId3">
            <a:alphaModFix/>
          </a:blip>
          <a:stretch>
            <a:fillRect/>
          </a:stretch>
        </p:blipFill>
        <p:spPr>
          <a:xfrm>
            <a:off x="2576775" y="2863700"/>
            <a:ext cx="3990450" cy="175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998800"/>
            <a:ext cx="7038900" cy="3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Roboto"/>
                <a:ea typeface="Roboto"/>
                <a:cs typeface="Roboto"/>
                <a:sym typeface="Roboto"/>
              </a:rPr>
              <a:t>Steganography is the technique of hiding secret data within an ordinary, non-secret, file or message in order to avoid detection; the secret data is then extracted at its destination. The word </a:t>
            </a:r>
            <a:r>
              <a:rPr i="1" lang="en" sz="1350">
                <a:solidFill>
                  <a:srgbClr val="FFFFFF"/>
                </a:solidFill>
                <a:latin typeface="Roboto"/>
                <a:ea typeface="Roboto"/>
                <a:cs typeface="Roboto"/>
                <a:sym typeface="Roboto"/>
              </a:rPr>
              <a:t>steganography</a:t>
            </a:r>
            <a:r>
              <a:rPr lang="en" sz="1350">
                <a:solidFill>
                  <a:srgbClr val="FFFFFF"/>
                </a:solidFill>
                <a:latin typeface="Roboto"/>
                <a:ea typeface="Roboto"/>
                <a:cs typeface="Roboto"/>
                <a:sym typeface="Roboto"/>
              </a:rPr>
              <a:t> is derived from the Greek words </a:t>
            </a:r>
            <a:r>
              <a:rPr i="1" lang="en" sz="1350">
                <a:solidFill>
                  <a:srgbClr val="FFFFFF"/>
                </a:solidFill>
                <a:latin typeface="Roboto"/>
                <a:ea typeface="Roboto"/>
                <a:cs typeface="Roboto"/>
                <a:sym typeface="Roboto"/>
              </a:rPr>
              <a:t>steganos</a:t>
            </a:r>
            <a:r>
              <a:rPr lang="en" sz="1350">
                <a:solidFill>
                  <a:srgbClr val="FFFFFF"/>
                </a:solidFill>
                <a:latin typeface="Roboto"/>
                <a:ea typeface="Roboto"/>
                <a:cs typeface="Roboto"/>
                <a:sym typeface="Roboto"/>
              </a:rPr>
              <a:t> (meaning </a:t>
            </a:r>
            <a:r>
              <a:rPr i="1" lang="en" sz="1350">
                <a:solidFill>
                  <a:srgbClr val="FFFFFF"/>
                </a:solidFill>
                <a:latin typeface="Roboto"/>
                <a:ea typeface="Roboto"/>
                <a:cs typeface="Roboto"/>
                <a:sym typeface="Roboto"/>
              </a:rPr>
              <a:t>hidden</a:t>
            </a:r>
            <a:r>
              <a:rPr lang="en" sz="1350">
                <a:solidFill>
                  <a:srgbClr val="FFFFFF"/>
                </a:solidFill>
                <a:latin typeface="Roboto"/>
                <a:ea typeface="Roboto"/>
                <a:cs typeface="Roboto"/>
                <a:sym typeface="Roboto"/>
              </a:rPr>
              <a:t> or c</a:t>
            </a:r>
            <a:r>
              <a:rPr i="1" lang="en" sz="1350">
                <a:solidFill>
                  <a:srgbClr val="FFFFFF"/>
                </a:solidFill>
                <a:latin typeface="Roboto"/>
                <a:ea typeface="Roboto"/>
                <a:cs typeface="Roboto"/>
                <a:sym typeface="Roboto"/>
              </a:rPr>
              <a:t>overed</a:t>
            </a:r>
            <a:r>
              <a:rPr lang="en" sz="1350">
                <a:solidFill>
                  <a:srgbClr val="FFFFFF"/>
                </a:solidFill>
                <a:latin typeface="Roboto"/>
                <a:ea typeface="Roboto"/>
                <a:cs typeface="Roboto"/>
                <a:sym typeface="Roboto"/>
              </a:rPr>
              <a:t>) and the Greek root </a:t>
            </a:r>
            <a:r>
              <a:rPr i="1" lang="en" sz="1350">
                <a:solidFill>
                  <a:srgbClr val="FFFFFF"/>
                </a:solidFill>
                <a:latin typeface="Roboto"/>
                <a:ea typeface="Roboto"/>
                <a:cs typeface="Roboto"/>
                <a:sym typeface="Roboto"/>
              </a:rPr>
              <a:t>graph</a:t>
            </a:r>
            <a:r>
              <a:rPr lang="en" sz="1350">
                <a:solidFill>
                  <a:srgbClr val="FFFFFF"/>
                </a:solidFill>
                <a:latin typeface="Roboto"/>
                <a:ea typeface="Roboto"/>
                <a:cs typeface="Roboto"/>
                <a:sym typeface="Roboto"/>
              </a:rPr>
              <a:t> (meaning </a:t>
            </a:r>
            <a:r>
              <a:rPr i="1" lang="en" sz="1350">
                <a:solidFill>
                  <a:srgbClr val="FFFFFF"/>
                </a:solidFill>
                <a:latin typeface="Roboto"/>
                <a:ea typeface="Roboto"/>
                <a:cs typeface="Roboto"/>
                <a:sym typeface="Roboto"/>
              </a:rPr>
              <a:t>to write</a:t>
            </a:r>
            <a:r>
              <a:rPr lang="en" sz="1350">
                <a:solidFill>
                  <a:srgbClr val="FFFFFF"/>
                </a:solidFill>
                <a:latin typeface="Roboto"/>
                <a:ea typeface="Roboto"/>
                <a:cs typeface="Roboto"/>
                <a:sym typeface="Roboto"/>
              </a:rPr>
              <a:t>).</a:t>
            </a:r>
            <a:endParaRPr sz="1350">
              <a:solidFill>
                <a:srgbClr val="FFFFFF"/>
              </a:solidFill>
              <a:latin typeface="Roboto"/>
              <a:ea typeface="Roboto"/>
              <a:cs typeface="Roboto"/>
              <a:sym typeface="Roboto"/>
            </a:endParaRPr>
          </a:p>
          <a:p>
            <a:pPr indent="0" lvl="0" marL="0" rtl="0" algn="l">
              <a:spcBef>
                <a:spcPts val="1600"/>
              </a:spcBef>
              <a:spcAft>
                <a:spcPts val="0"/>
              </a:spcAft>
              <a:buNone/>
            </a:pPr>
            <a:r>
              <a:t/>
            </a:r>
            <a:endParaRPr sz="1350">
              <a:solidFill>
                <a:srgbClr val="FFFFFF"/>
              </a:solidFill>
              <a:latin typeface="Roboto"/>
              <a:ea typeface="Roboto"/>
              <a:cs typeface="Roboto"/>
              <a:sym typeface="Roboto"/>
            </a:endParaRPr>
          </a:p>
          <a:p>
            <a:pPr indent="0" lvl="0" marL="0" rtl="0" algn="l">
              <a:spcBef>
                <a:spcPts val="1600"/>
              </a:spcBef>
              <a:spcAft>
                <a:spcPts val="0"/>
              </a:spcAft>
              <a:buNone/>
            </a:pPr>
            <a:r>
              <a:rPr lang="en" sz="1350">
                <a:solidFill>
                  <a:srgbClr val="FFFFFF"/>
                </a:solidFill>
                <a:latin typeface="Roboto"/>
                <a:ea typeface="Roboto"/>
                <a:cs typeface="Roboto"/>
                <a:sym typeface="Roboto"/>
              </a:rPr>
              <a:t>Types of Steganography include:</a:t>
            </a:r>
            <a:endParaRPr sz="1350">
              <a:solidFill>
                <a:srgbClr val="FFFFFF"/>
              </a:solidFill>
              <a:latin typeface="Roboto"/>
              <a:ea typeface="Roboto"/>
              <a:cs typeface="Roboto"/>
              <a:sym typeface="Roboto"/>
            </a:endParaRPr>
          </a:p>
          <a:p>
            <a:pPr indent="-314325" lvl="0" marL="457200" rtl="0" algn="l">
              <a:spcBef>
                <a:spcPts val="1600"/>
              </a:spcBef>
              <a:spcAft>
                <a:spcPts val="0"/>
              </a:spcAft>
              <a:buClr>
                <a:srgbClr val="FFFFFF"/>
              </a:buClr>
              <a:buSzPts val="1350"/>
              <a:buFont typeface="Roboto"/>
              <a:buAutoNum type="arabicParenR"/>
            </a:pPr>
            <a:r>
              <a:rPr lang="en" sz="1350">
                <a:solidFill>
                  <a:srgbClr val="FFFFFF"/>
                </a:solidFill>
                <a:latin typeface="Roboto"/>
                <a:ea typeface="Roboto"/>
                <a:cs typeface="Roboto"/>
                <a:sym typeface="Roboto"/>
              </a:rPr>
              <a:t>Image Steganography</a:t>
            </a:r>
            <a:endParaRPr sz="1350">
              <a:solidFill>
                <a:srgbClr val="FFFFFF"/>
              </a:solidFill>
              <a:latin typeface="Roboto"/>
              <a:ea typeface="Roboto"/>
              <a:cs typeface="Roboto"/>
              <a:sym typeface="Roboto"/>
            </a:endParaRPr>
          </a:p>
          <a:p>
            <a:pPr indent="-314325" lvl="0" marL="457200" rtl="0" algn="l">
              <a:spcBef>
                <a:spcPts val="0"/>
              </a:spcBef>
              <a:spcAft>
                <a:spcPts val="0"/>
              </a:spcAft>
              <a:buClr>
                <a:srgbClr val="FFFFFF"/>
              </a:buClr>
              <a:buSzPts val="1350"/>
              <a:buFont typeface="Roboto"/>
              <a:buAutoNum type="arabicParenR"/>
            </a:pPr>
            <a:r>
              <a:rPr lang="en" sz="1350">
                <a:solidFill>
                  <a:srgbClr val="FFFFFF"/>
                </a:solidFill>
                <a:latin typeface="Roboto"/>
                <a:ea typeface="Roboto"/>
                <a:cs typeface="Roboto"/>
                <a:sym typeface="Roboto"/>
              </a:rPr>
              <a:t>Video Steganography</a:t>
            </a:r>
            <a:endParaRPr sz="1350">
              <a:solidFill>
                <a:srgbClr val="FFFFFF"/>
              </a:solidFill>
              <a:latin typeface="Roboto"/>
              <a:ea typeface="Roboto"/>
              <a:cs typeface="Roboto"/>
              <a:sym typeface="Roboto"/>
            </a:endParaRPr>
          </a:p>
          <a:p>
            <a:pPr indent="-314325" lvl="0" marL="457200" rtl="0" algn="l">
              <a:spcBef>
                <a:spcPts val="0"/>
              </a:spcBef>
              <a:spcAft>
                <a:spcPts val="0"/>
              </a:spcAft>
              <a:buClr>
                <a:srgbClr val="FFFFFF"/>
              </a:buClr>
              <a:buSzPts val="1350"/>
              <a:buFont typeface="Roboto"/>
              <a:buAutoNum type="arabicParenR"/>
            </a:pPr>
            <a:r>
              <a:rPr lang="en" sz="1350">
                <a:solidFill>
                  <a:srgbClr val="FFFFFF"/>
                </a:solidFill>
                <a:latin typeface="Roboto"/>
                <a:ea typeface="Roboto"/>
                <a:cs typeface="Roboto"/>
                <a:sym typeface="Roboto"/>
              </a:rPr>
              <a:t>Audio Steganography</a:t>
            </a:r>
            <a:endParaRPr sz="1350">
              <a:solidFill>
                <a:srgbClr val="FFFFFF"/>
              </a:solidFill>
              <a:latin typeface="Roboto"/>
              <a:ea typeface="Roboto"/>
              <a:cs typeface="Roboto"/>
              <a:sym typeface="Roboto"/>
            </a:endParaRPr>
          </a:p>
          <a:p>
            <a:pPr indent="-314325" lvl="0" marL="457200" rtl="0" algn="l">
              <a:spcBef>
                <a:spcPts val="0"/>
              </a:spcBef>
              <a:spcAft>
                <a:spcPts val="0"/>
              </a:spcAft>
              <a:buClr>
                <a:srgbClr val="FFFFFF"/>
              </a:buClr>
              <a:buSzPts val="1350"/>
              <a:buFont typeface="Roboto"/>
              <a:buAutoNum type="arabicParenR"/>
            </a:pPr>
            <a:r>
              <a:rPr lang="en" sz="1350">
                <a:solidFill>
                  <a:srgbClr val="FFFFFF"/>
                </a:solidFill>
                <a:latin typeface="Roboto"/>
                <a:ea typeface="Roboto"/>
                <a:cs typeface="Roboto"/>
                <a:sym typeface="Roboto"/>
              </a:rPr>
              <a:t>Document Steganography</a:t>
            </a:r>
            <a:endParaRPr sz="1350">
              <a:solidFill>
                <a:srgbClr val="FFFFFF"/>
              </a:solidFill>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5033950" y="2409625"/>
            <a:ext cx="2993226" cy="193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Steganography</a:t>
            </a:r>
            <a:endParaRPr/>
          </a:p>
        </p:txBody>
      </p:sp>
      <p:sp>
        <p:nvSpPr>
          <p:cNvPr id="148" name="Google Shape;148;p15"/>
          <p:cNvSpPr txBox="1"/>
          <p:nvPr>
            <p:ph idx="1" type="body"/>
          </p:nvPr>
        </p:nvSpPr>
        <p:spPr>
          <a:xfrm>
            <a:off x="308375" y="1738425"/>
            <a:ext cx="6219900" cy="27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Roboto"/>
                <a:ea typeface="Roboto"/>
                <a:cs typeface="Roboto"/>
                <a:sym typeface="Roboto"/>
              </a:rPr>
              <a:t>As the name suggests, Image Steganography refers to the process of hiding data within an image file. The image selected for this purpose is called the </a:t>
            </a:r>
            <a:r>
              <a:rPr b="1" lang="en" sz="1400">
                <a:solidFill>
                  <a:srgbClr val="FFFFFF"/>
                </a:solidFill>
                <a:latin typeface="Roboto"/>
                <a:ea typeface="Roboto"/>
                <a:cs typeface="Roboto"/>
                <a:sym typeface="Roboto"/>
              </a:rPr>
              <a:t>cover-image</a:t>
            </a:r>
            <a:r>
              <a:rPr lang="en" sz="1400">
                <a:solidFill>
                  <a:srgbClr val="FFFFFF"/>
                </a:solidFill>
                <a:latin typeface="Roboto"/>
                <a:ea typeface="Roboto"/>
                <a:cs typeface="Roboto"/>
                <a:sym typeface="Roboto"/>
              </a:rPr>
              <a:t> and the image obtained after steganography is called the </a:t>
            </a:r>
            <a:r>
              <a:rPr b="1" lang="en" sz="1400">
                <a:solidFill>
                  <a:srgbClr val="FFFFFF"/>
                </a:solidFill>
                <a:latin typeface="Roboto"/>
                <a:ea typeface="Roboto"/>
                <a:cs typeface="Roboto"/>
                <a:sym typeface="Roboto"/>
              </a:rPr>
              <a:t>stego-image</a:t>
            </a:r>
            <a:r>
              <a:rPr lang="en" sz="1400">
                <a:solidFill>
                  <a:srgbClr val="FFFFFF"/>
                </a:solidFill>
                <a:latin typeface="Roboto"/>
                <a:ea typeface="Roboto"/>
                <a:cs typeface="Roboto"/>
                <a:sym typeface="Roboto"/>
              </a:rPr>
              <a:t>.</a:t>
            </a:r>
            <a:endParaRPr sz="1400">
              <a:solidFill>
                <a:srgbClr val="FFFFFF"/>
              </a:solidFill>
              <a:latin typeface="Roboto"/>
              <a:ea typeface="Roboto"/>
              <a:cs typeface="Roboto"/>
              <a:sym typeface="Roboto"/>
            </a:endParaRPr>
          </a:p>
          <a:p>
            <a:pPr indent="0" lvl="0" marL="0" rtl="0" algn="l">
              <a:spcBef>
                <a:spcPts val="1600"/>
              </a:spcBef>
              <a:spcAft>
                <a:spcPts val="1600"/>
              </a:spcAft>
              <a:buNone/>
            </a:pPr>
            <a:r>
              <a:rPr lang="en" sz="1400">
                <a:solidFill>
                  <a:srgbClr val="FFFFFF"/>
                </a:solidFill>
                <a:latin typeface="Roboto"/>
                <a:ea typeface="Roboto"/>
                <a:cs typeface="Roboto"/>
                <a:sym typeface="Roboto"/>
              </a:rPr>
              <a:t>By applying the encrypted data to this redundant data in some inconspicuous way, the result will be an image file that appears identical to the original image because the LSB value of the of the pixel is where the data is encrypted but that has "noise" patterns of regular, unencrypted data.</a:t>
            </a:r>
            <a:endParaRPr sz="1400">
              <a:solidFill>
                <a:srgbClr val="FFFFFF"/>
              </a:solidFill>
              <a:latin typeface="Roboto"/>
              <a:ea typeface="Roboto"/>
              <a:cs typeface="Roboto"/>
              <a:sym typeface="Roboto"/>
            </a:endParaRPr>
          </a:p>
        </p:txBody>
      </p:sp>
      <p:pic>
        <p:nvPicPr>
          <p:cNvPr id="149" name="Google Shape;149;p15"/>
          <p:cNvPicPr preferRelativeResize="0"/>
          <p:nvPr/>
        </p:nvPicPr>
        <p:blipFill>
          <a:blip r:embed="rId3">
            <a:alphaModFix/>
          </a:blip>
          <a:stretch>
            <a:fillRect/>
          </a:stretch>
        </p:blipFill>
        <p:spPr>
          <a:xfrm>
            <a:off x="6424875" y="1484350"/>
            <a:ext cx="2606925" cy="2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blip>
          <a:stretch>
            <a:fillRect/>
          </a:stretch>
        </p:blipFill>
        <p:spPr>
          <a:xfrm>
            <a:off x="1891237" y="1372950"/>
            <a:ext cx="5361526" cy="3276875"/>
          </a:xfrm>
          <a:prstGeom prst="rect">
            <a:avLst/>
          </a:prstGeom>
          <a:noFill/>
          <a:ln>
            <a:noFill/>
          </a:ln>
        </p:spPr>
      </p:pic>
      <p:sp>
        <p:nvSpPr>
          <p:cNvPr id="155" name="Google Shape;155;p16"/>
          <p:cNvSpPr txBox="1"/>
          <p:nvPr>
            <p:ph type="title"/>
          </p:nvPr>
        </p:nvSpPr>
        <p:spPr>
          <a:xfrm>
            <a:off x="1297500" y="393750"/>
            <a:ext cx="2135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3793375" y="2882425"/>
            <a:ext cx="2649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506000" y="1501625"/>
            <a:ext cx="6132000" cy="29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67" name="Google Shape;167;p18"/>
          <p:cNvSpPr txBox="1"/>
          <p:nvPr>
            <p:ph idx="1" type="body"/>
          </p:nvPr>
        </p:nvSpPr>
        <p:spPr>
          <a:xfrm>
            <a:off x="1297500" y="1688150"/>
            <a:ext cx="7038900" cy="29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Least Significant Bit </a:t>
            </a:r>
            <a:r>
              <a:rPr lang="en" sz="1600"/>
              <a:t>(LSB)</a:t>
            </a:r>
            <a:r>
              <a:rPr lang="en" sz="1600">
                <a:solidFill>
                  <a:srgbClr val="FFFFFF"/>
                </a:solidFill>
              </a:rPr>
              <a:t> method method:</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30200" lvl="0" marL="800100" rtl="0" algn="l">
              <a:lnSpc>
                <a:spcPct val="158000"/>
              </a:lnSpc>
              <a:spcBef>
                <a:spcPts val="1600"/>
              </a:spcBef>
              <a:spcAft>
                <a:spcPts val="0"/>
              </a:spcAft>
              <a:buClr>
                <a:srgbClr val="FFFFFF"/>
              </a:buClr>
              <a:buSzPts val="1600"/>
              <a:buFont typeface="Arial"/>
              <a:buAutoNum type="arabicPeriod"/>
            </a:pPr>
            <a:r>
              <a:rPr lang="en" sz="1600">
                <a:solidFill>
                  <a:srgbClr val="FFFFFF"/>
                </a:solidFill>
                <a:latin typeface="Arial"/>
                <a:ea typeface="Arial"/>
                <a:cs typeface="Arial"/>
                <a:sym typeface="Arial"/>
              </a:rPr>
              <a:t>Convert the image to </a:t>
            </a:r>
            <a:r>
              <a:rPr lang="en" sz="1600">
                <a:solidFill>
                  <a:srgbClr val="FFFFFF"/>
                </a:solidFill>
                <a:latin typeface="Arial"/>
                <a:ea typeface="Arial"/>
                <a:cs typeface="Arial"/>
                <a:sym typeface="Arial"/>
              </a:rPr>
              <a:t>grayscale</a:t>
            </a:r>
            <a:endParaRPr sz="1600">
              <a:solidFill>
                <a:srgbClr val="FFFFFF"/>
              </a:solidFill>
              <a:latin typeface="Arial"/>
              <a:ea typeface="Arial"/>
              <a:cs typeface="Arial"/>
              <a:sym typeface="Arial"/>
            </a:endParaRPr>
          </a:p>
          <a:p>
            <a:pPr indent="-330200" lvl="0" marL="800100" rtl="0" algn="l">
              <a:lnSpc>
                <a:spcPct val="158000"/>
              </a:lnSpc>
              <a:spcBef>
                <a:spcPts val="0"/>
              </a:spcBef>
              <a:spcAft>
                <a:spcPts val="0"/>
              </a:spcAft>
              <a:buClr>
                <a:srgbClr val="FFFFFF"/>
              </a:buClr>
              <a:buSzPts val="1600"/>
              <a:buFont typeface="Arial"/>
              <a:buAutoNum type="arabicPeriod"/>
            </a:pPr>
            <a:r>
              <a:rPr lang="en" sz="1600">
                <a:solidFill>
                  <a:srgbClr val="FFFFFF"/>
                </a:solidFill>
                <a:latin typeface="Arial"/>
                <a:ea typeface="Arial"/>
                <a:cs typeface="Arial"/>
                <a:sym typeface="Arial"/>
              </a:rPr>
              <a:t>Resize the image if needed</a:t>
            </a:r>
            <a:endParaRPr sz="1600">
              <a:solidFill>
                <a:srgbClr val="FFFFFF"/>
              </a:solidFill>
              <a:latin typeface="Arial"/>
              <a:ea typeface="Arial"/>
              <a:cs typeface="Arial"/>
              <a:sym typeface="Arial"/>
            </a:endParaRPr>
          </a:p>
          <a:p>
            <a:pPr indent="-330200" lvl="0" marL="800100" rtl="0" algn="l">
              <a:lnSpc>
                <a:spcPct val="158000"/>
              </a:lnSpc>
              <a:spcBef>
                <a:spcPts val="0"/>
              </a:spcBef>
              <a:spcAft>
                <a:spcPts val="0"/>
              </a:spcAft>
              <a:buClr>
                <a:srgbClr val="FFFFFF"/>
              </a:buClr>
              <a:buSzPts val="1600"/>
              <a:buFont typeface="Arial"/>
              <a:buAutoNum type="arabicPeriod"/>
            </a:pPr>
            <a:r>
              <a:rPr lang="en" sz="1600">
                <a:solidFill>
                  <a:srgbClr val="FFFFFF"/>
                </a:solidFill>
                <a:latin typeface="Arial"/>
                <a:ea typeface="Arial"/>
                <a:cs typeface="Arial"/>
                <a:sym typeface="Arial"/>
              </a:rPr>
              <a:t>Convert the message to its binary format</a:t>
            </a:r>
            <a:endParaRPr sz="1600">
              <a:solidFill>
                <a:srgbClr val="FFFFFF"/>
              </a:solidFill>
              <a:latin typeface="Arial"/>
              <a:ea typeface="Arial"/>
              <a:cs typeface="Arial"/>
              <a:sym typeface="Arial"/>
            </a:endParaRPr>
          </a:p>
          <a:p>
            <a:pPr indent="-330200" lvl="0" marL="800100" rtl="0" algn="l">
              <a:lnSpc>
                <a:spcPct val="158000"/>
              </a:lnSpc>
              <a:spcBef>
                <a:spcPts val="0"/>
              </a:spcBef>
              <a:spcAft>
                <a:spcPts val="0"/>
              </a:spcAft>
              <a:buClr>
                <a:srgbClr val="FFFFFF"/>
              </a:buClr>
              <a:buSzPts val="1600"/>
              <a:buFont typeface="Arial"/>
              <a:buAutoNum type="arabicPeriod"/>
            </a:pPr>
            <a:r>
              <a:rPr lang="en" sz="1600">
                <a:solidFill>
                  <a:srgbClr val="FFFFFF"/>
                </a:solidFill>
                <a:latin typeface="Arial"/>
                <a:ea typeface="Arial"/>
                <a:cs typeface="Arial"/>
                <a:sym typeface="Arial"/>
              </a:rPr>
              <a:t>Initialize output image same as input image</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227675" y="706650"/>
            <a:ext cx="7209300" cy="3730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latin typeface="Arial"/>
                <a:ea typeface="Arial"/>
                <a:cs typeface="Arial"/>
                <a:sym typeface="Arial"/>
              </a:rPr>
              <a:t>5. Traverse through each pixel of the image and do the following:</a:t>
            </a:r>
            <a:endParaRPr>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Convert the pixel value to binary</a:t>
            </a:r>
            <a:endParaRPr sz="1300">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Get the next bit of the message to be embedded</a:t>
            </a:r>
            <a:endParaRPr sz="1300">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Create a variable </a:t>
            </a:r>
            <a:r>
              <a:rPr b="1" lang="en" sz="1300">
                <a:solidFill>
                  <a:srgbClr val="FFFFFF"/>
                </a:solidFill>
                <a:latin typeface="Arial"/>
                <a:ea typeface="Arial"/>
                <a:cs typeface="Arial"/>
                <a:sym typeface="Arial"/>
              </a:rPr>
              <a:t>temp</a:t>
            </a:r>
            <a:endParaRPr b="1" sz="1300">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If the message bit and the LSB of the pixel are same, set temp = 0</a:t>
            </a:r>
            <a:endParaRPr sz="1300">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If the message bit and the LSB of the pixel are different, set temp = 1</a:t>
            </a:r>
            <a:endParaRPr sz="1300">
              <a:solidFill>
                <a:srgbClr val="FFFFFF"/>
              </a:solidFill>
              <a:latin typeface="Arial"/>
              <a:ea typeface="Arial"/>
              <a:cs typeface="Arial"/>
              <a:sym typeface="Arial"/>
            </a:endParaRPr>
          </a:p>
          <a:p>
            <a:pPr indent="-311150" lvl="1" marL="1600200" rtl="0" algn="l">
              <a:lnSpc>
                <a:spcPct val="100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This setting of temp can be done by taking XOR of message bit and the LSB of the pixel</a:t>
            </a:r>
            <a:endParaRPr sz="1300">
              <a:solidFill>
                <a:srgbClr val="FFFFFF"/>
              </a:solidFill>
              <a:latin typeface="Arial"/>
              <a:ea typeface="Arial"/>
              <a:cs typeface="Arial"/>
              <a:sym typeface="Arial"/>
            </a:endParaRPr>
          </a:p>
          <a:p>
            <a:pPr indent="-311150" lvl="1" marL="1600200" rtl="0" algn="l">
              <a:lnSpc>
                <a:spcPct val="115000"/>
              </a:lnSpc>
              <a:spcBef>
                <a:spcPts val="0"/>
              </a:spcBef>
              <a:spcAft>
                <a:spcPts val="0"/>
              </a:spcAft>
              <a:buClr>
                <a:srgbClr val="FFFFFF"/>
              </a:buClr>
              <a:buSzPts val="1300"/>
              <a:buFont typeface="Arial"/>
              <a:buChar char="○"/>
            </a:pPr>
            <a:r>
              <a:rPr lang="en" sz="1300">
                <a:solidFill>
                  <a:srgbClr val="FFFFFF"/>
                </a:solidFill>
                <a:latin typeface="Arial"/>
                <a:ea typeface="Arial"/>
                <a:cs typeface="Arial"/>
                <a:sym typeface="Arial"/>
              </a:rPr>
              <a:t>Update the pixel of output image to input image pixel value + </a:t>
            </a:r>
            <a:r>
              <a:rPr b="1" lang="en" sz="1300">
                <a:solidFill>
                  <a:srgbClr val="FFFFFF"/>
                </a:solidFill>
                <a:latin typeface="Arial"/>
                <a:ea typeface="Arial"/>
                <a:cs typeface="Arial"/>
                <a:sym typeface="Arial"/>
              </a:rPr>
              <a:t>temp</a:t>
            </a:r>
            <a:endParaRPr b="1" sz="1300">
              <a:solidFill>
                <a:srgbClr val="FFFFFF"/>
              </a:solidFill>
              <a:latin typeface="Arial"/>
              <a:ea typeface="Arial"/>
              <a:cs typeface="Arial"/>
              <a:sym typeface="Arial"/>
            </a:endParaRPr>
          </a:p>
          <a:p>
            <a:pPr indent="0" lvl="0" marL="914400" rtl="0" algn="l">
              <a:lnSpc>
                <a:spcPct val="115000"/>
              </a:lnSpc>
              <a:spcBef>
                <a:spcPts val="0"/>
              </a:spcBef>
              <a:spcAft>
                <a:spcPts val="0"/>
              </a:spcAft>
              <a:buNone/>
            </a:pPr>
            <a:r>
              <a:t/>
            </a:r>
            <a:endParaRPr b="1" sz="1300">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FFFFFF"/>
                </a:solidFill>
                <a:latin typeface="Arial"/>
                <a:ea typeface="Arial"/>
                <a:cs typeface="Arial"/>
                <a:sym typeface="Arial"/>
              </a:rPr>
              <a:t>6. Keep updating the output image till all the bits in the message are embedded</a:t>
            </a:r>
            <a:endParaRPr>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rPr lang="en">
                <a:solidFill>
                  <a:srgbClr val="FFFFFF"/>
                </a:solidFill>
                <a:latin typeface="Arial"/>
                <a:ea typeface="Arial"/>
                <a:cs typeface="Arial"/>
                <a:sym typeface="Arial"/>
              </a:rPr>
              <a:t>7. Finally, write the input as well as the output image to local system.</a:t>
            </a:r>
            <a:endParaRPr>
              <a:solidFill>
                <a:srgbClr val="FFFFFF"/>
              </a:solidFill>
              <a:latin typeface="Arial"/>
              <a:ea typeface="Arial"/>
              <a:cs typeface="Arial"/>
              <a:sym typeface="Arial"/>
            </a:endParaRPr>
          </a:p>
          <a:p>
            <a:pPr indent="0" lvl="0" marL="0" rtl="0" algn="l">
              <a:spcBef>
                <a:spcPts val="3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108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1297500" y="1038475"/>
            <a:ext cx="7121573" cy="396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85" name="Google Shape;185;p21"/>
          <p:cNvSpPr txBox="1"/>
          <p:nvPr>
            <p:ph idx="1" type="body"/>
          </p:nvPr>
        </p:nvSpPr>
        <p:spPr>
          <a:xfrm>
            <a:off x="4708175" y="3279425"/>
            <a:ext cx="2071200" cy="28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1"/>
          <p:cNvPicPr preferRelativeResize="0"/>
          <p:nvPr/>
        </p:nvPicPr>
        <p:blipFill>
          <a:blip r:embed="rId3">
            <a:alphaModFix/>
          </a:blip>
          <a:stretch>
            <a:fillRect/>
          </a:stretch>
        </p:blipFill>
        <p:spPr>
          <a:xfrm>
            <a:off x="1297500" y="1680850"/>
            <a:ext cx="7038900" cy="267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