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Arial Bold" charset="1" panose="020B0802020202020204"/>
      <p:regular r:id="rId22"/>
    </p:embeddedFont>
    <p:embeddedFont>
      <p:font typeface="Calibri (MS)" charset="1" panose="020F0502020204030204"/>
      <p:regular r:id="rId23"/>
    </p:embeddedFont>
    <p:embeddedFont>
      <p:font typeface="ITC Franklin Gothic LT Semi-Bold" charset="1" panose="020B0704030502020204"/>
      <p:regular r:id="rId24"/>
    </p:embeddedFont>
    <p:embeddedFont>
      <p:font typeface="ITC Franklin Gothic LT" charset="1" panose="020B0504030503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s://github.com/Shravan2976/IBM-Eco-Bot.git" TargetMode="External" Type="http://schemas.openxmlformats.org/officeDocument/2006/relationships/hyperlink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69801" y="4628646"/>
            <a:ext cx="16948398" cy="5007224"/>
            <a:chOff x="0" y="0"/>
            <a:chExt cx="22597864" cy="667629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597872" cy="6676263"/>
            </a:xfrm>
            <a:custGeom>
              <a:avLst/>
              <a:gdLst/>
              <a:ahLst/>
              <a:cxnLst/>
              <a:rect r="r" b="b" t="t" l="l"/>
              <a:pathLst>
                <a:path h="6676263" w="22597872">
                  <a:moveTo>
                    <a:pt x="0" y="0"/>
                  </a:moveTo>
                  <a:lnTo>
                    <a:pt x="22597872" y="0"/>
                  </a:lnTo>
                  <a:lnTo>
                    <a:pt x="22597872" y="6676263"/>
                  </a:lnTo>
                  <a:lnTo>
                    <a:pt x="0" y="6676263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038662" y="2732452"/>
            <a:ext cx="13716000" cy="1466667"/>
            <a:chOff x="0" y="0"/>
            <a:chExt cx="18288000" cy="195555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288000" cy="1955556"/>
            </a:xfrm>
            <a:custGeom>
              <a:avLst/>
              <a:gdLst/>
              <a:ahLst/>
              <a:cxnLst/>
              <a:rect r="r" b="b" t="t" l="l"/>
              <a:pathLst>
                <a:path h="1955556" w="18288000">
                  <a:moveTo>
                    <a:pt x="0" y="0"/>
                  </a:moveTo>
                  <a:lnTo>
                    <a:pt x="18288000" y="0"/>
                  </a:lnTo>
                  <a:lnTo>
                    <a:pt x="18288000" y="1955556"/>
                  </a:lnTo>
                  <a:lnTo>
                    <a:pt x="0" y="19555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0"/>
              <a:ext cx="18288000" cy="2050806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5879"/>
                </a:lnSpc>
              </a:pPr>
              <a:r>
                <a:rPr lang="en-US" sz="4899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Eco Lifestyle Agent 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-403233" y="1463852"/>
            <a:ext cx="18907092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sz="6900" b="true">
                <a:solidFill>
                  <a:srgbClr val="002060"/>
                </a:solidFill>
                <a:latin typeface="Arial Bold"/>
                <a:ea typeface="Arial Bold"/>
                <a:cs typeface="Arial Bold"/>
                <a:sym typeface="Arial Bold"/>
              </a:rPr>
              <a:t>IBM AICT PROJECT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38662" y="6264936"/>
            <a:ext cx="11787394" cy="1895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1482AC"/>
                </a:solidFill>
                <a:latin typeface="Arial Bold"/>
                <a:ea typeface="Arial Bold"/>
                <a:cs typeface="Arial Bold"/>
                <a:sym typeface="Arial Bold"/>
              </a:rPr>
              <a:t>Presented By: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1482AC"/>
                </a:solidFill>
                <a:latin typeface="Arial Bold"/>
                <a:ea typeface="Arial Bold"/>
                <a:cs typeface="Arial Bold"/>
                <a:sym typeface="Arial Bold"/>
              </a:rPr>
              <a:t>College Name &amp; Department : </a:t>
            </a:r>
          </a:p>
          <a:p>
            <a:pPr algn="l">
              <a:lnSpc>
                <a:spcPts val="360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4793617" y="6264936"/>
            <a:ext cx="4103045" cy="523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1482AC"/>
                </a:solidFill>
                <a:latin typeface="Arial Bold"/>
                <a:ea typeface="Arial Bold"/>
                <a:cs typeface="Arial Bold"/>
                <a:sym typeface="Arial Bold"/>
              </a:rPr>
              <a:t>Shravan Dipak Shinde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950042" y="7179383"/>
            <a:ext cx="7599296" cy="981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1482AC"/>
                </a:solidFill>
                <a:latin typeface="Arial Bold"/>
                <a:ea typeface="Arial Bold"/>
                <a:cs typeface="Arial Bold"/>
                <a:sym typeface="Arial Bold"/>
              </a:rPr>
              <a:t>MIT Academy of Engineering, Pune Computer Science and Engineering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71788" y="1053234"/>
            <a:ext cx="16544424" cy="1116027"/>
            <a:chOff x="0" y="0"/>
            <a:chExt cx="22059232" cy="148803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488036"/>
            </a:xfrm>
            <a:custGeom>
              <a:avLst/>
              <a:gdLst/>
              <a:ahLst/>
              <a:cxnLst/>
              <a:rect r="r" b="b" t="t" l="l"/>
              <a:pathLst>
                <a:path h="1488036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488036"/>
                  </a:lnTo>
                  <a:lnTo>
                    <a:pt x="0" y="14880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23825"/>
              <a:ext cx="22059232" cy="1611861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319"/>
                </a:lnSpc>
              </a:pPr>
              <a:r>
                <a:rPr lang="en-US" b="true" sz="6099">
                  <a:solidFill>
                    <a:srgbClr val="1CADE4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RESULTS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724953" y="3486863"/>
            <a:ext cx="13115757" cy="6717691"/>
          </a:xfrm>
          <a:custGeom>
            <a:avLst/>
            <a:gdLst/>
            <a:ahLst/>
            <a:cxnLst/>
            <a:rect r="r" b="b" t="t" l="l"/>
            <a:pathLst>
              <a:path h="6717691" w="13115757">
                <a:moveTo>
                  <a:pt x="0" y="0"/>
                </a:moveTo>
                <a:lnTo>
                  <a:pt x="13115757" y="0"/>
                </a:lnTo>
                <a:lnTo>
                  <a:pt x="13115757" y="6717691"/>
                </a:lnTo>
                <a:lnTo>
                  <a:pt x="0" y="67176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1523" r="-16812" b="-6764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24953" y="2707748"/>
            <a:ext cx="5722698" cy="77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2683C6"/>
                </a:solidFill>
                <a:latin typeface="Calibri (MS)"/>
                <a:ea typeface="Calibri (MS)"/>
                <a:cs typeface="Calibri (MS)"/>
                <a:sym typeface="Calibri (MS)"/>
              </a:rPr>
              <a:t>Deployed AI Agent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73777" y="1555317"/>
            <a:ext cx="16544424" cy="1103364"/>
            <a:chOff x="0" y="0"/>
            <a:chExt cx="22059232" cy="147115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471153"/>
            </a:xfrm>
            <a:custGeom>
              <a:avLst/>
              <a:gdLst/>
              <a:ahLst/>
              <a:cxnLst/>
              <a:rect r="r" b="b" t="t" l="l"/>
              <a:pathLst>
                <a:path h="1471153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471153"/>
                  </a:lnTo>
                  <a:lnTo>
                    <a:pt x="0" y="14711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23825"/>
              <a:ext cx="22059232" cy="1594977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200"/>
                </a:lnSpc>
              </a:pPr>
              <a:r>
                <a:rPr lang="en-US" b="true" sz="6000">
                  <a:solidFill>
                    <a:srgbClr val="1CADE4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CONCLUSION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97504" y="828296"/>
            <a:ext cx="16544422" cy="7009986"/>
            <a:chOff x="0" y="0"/>
            <a:chExt cx="22059230" cy="934664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059230" cy="9346648"/>
            </a:xfrm>
            <a:custGeom>
              <a:avLst/>
              <a:gdLst/>
              <a:ahLst/>
              <a:cxnLst/>
              <a:rect r="r" b="b" t="t" l="l"/>
              <a:pathLst>
                <a:path h="9346648" w="22059230">
                  <a:moveTo>
                    <a:pt x="0" y="0"/>
                  </a:moveTo>
                  <a:lnTo>
                    <a:pt x="22059230" y="0"/>
                  </a:lnTo>
                  <a:lnTo>
                    <a:pt x="22059230" y="9346648"/>
                  </a:lnTo>
                  <a:lnTo>
                    <a:pt x="0" y="93466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33350"/>
              <a:ext cx="22059230" cy="947999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279"/>
                </a:lnSpc>
              </a:pPr>
            </a:p>
            <a:p>
              <a:pPr algn="l">
                <a:lnSpc>
                  <a:spcPts val="5279"/>
                </a:lnSpc>
              </a:pPr>
              <a:r>
                <a:rPr lang="en-US" sz="3999">
                  <a:solidFill>
                    <a:srgbClr val="0F0F0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Offers real-time sustainable lifestyle advice  </a:t>
              </a:r>
            </a:p>
            <a:p>
              <a:pPr algn="l">
                <a:lnSpc>
                  <a:spcPts val="5279"/>
                </a:lnSpc>
              </a:pPr>
              <a:r>
                <a:rPr lang="en-US" sz="3999">
                  <a:solidFill>
                    <a:srgbClr val="0F0F0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Reduces complexity of eco decisions  </a:t>
              </a:r>
            </a:p>
            <a:p>
              <a:pPr algn="l">
                <a:lnSpc>
                  <a:spcPts val="5279"/>
                </a:lnSpc>
              </a:pPr>
              <a:r>
                <a:rPr lang="en-US" sz="3999">
                  <a:solidFill>
                    <a:srgbClr val="0F0F0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Encourages actionable green habits  </a:t>
              </a:r>
            </a:p>
            <a:p>
              <a:pPr algn="l">
                <a:lnSpc>
                  <a:spcPts val="5279"/>
                </a:lnSpc>
              </a:pPr>
              <a:r>
                <a:rPr lang="en-US" sz="3999">
                  <a:solidFill>
                    <a:srgbClr val="0F0F0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Supports environmental literacy and policy awareness  </a:t>
              </a:r>
            </a:p>
            <a:p>
              <a:pPr algn="l">
                <a:lnSpc>
                  <a:spcPts val="5279"/>
                </a:lnSpc>
              </a:pPr>
              <a:r>
                <a:rPr lang="en-US" sz="3999">
                  <a:solidFill>
                    <a:srgbClr val="0F0F0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Promotes individual empowerment for global impact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266704" y="2158081"/>
            <a:ext cx="16544422" cy="7009986"/>
            <a:chOff x="0" y="0"/>
            <a:chExt cx="22059230" cy="93466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0" cy="9346648"/>
            </a:xfrm>
            <a:custGeom>
              <a:avLst/>
              <a:gdLst/>
              <a:ahLst/>
              <a:cxnLst/>
              <a:rect r="r" b="b" t="t" l="l"/>
              <a:pathLst>
                <a:path h="9346648" w="22059230">
                  <a:moveTo>
                    <a:pt x="0" y="0"/>
                  </a:moveTo>
                  <a:lnTo>
                    <a:pt x="22059230" y="0"/>
                  </a:lnTo>
                  <a:lnTo>
                    <a:pt x="22059230" y="9346648"/>
                  </a:lnTo>
                  <a:lnTo>
                    <a:pt x="0" y="93466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33350"/>
              <a:ext cx="22059230" cy="947999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279"/>
                </a:lnSpc>
              </a:pPr>
              <a:r>
                <a:rPr lang="en-US" sz="3999">
                  <a:solidFill>
                    <a:srgbClr val="40404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</a:t>
              </a:r>
              <a:r>
                <a:rPr lang="en-US" sz="3999">
                  <a:solidFill>
                    <a:srgbClr val="40404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Voice-Powered Eco Assistant  </a:t>
              </a:r>
            </a:p>
            <a:p>
              <a:pPr algn="l">
                <a:lnSpc>
                  <a:spcPts val="5279"/>
                </a:lnSpc>
              </a:pPr>
              <a:r>
                <a:rPr lang="en-US" sz="3999">
                  <a:solidFill>
                    <a:srgbClr val="40404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Localized Multilingual Support  </a:t>
              </a:r>
            </a:p>
            <a:p>
              <a:pPr algn="l">
                <a:lnSpc>
                  <a:spcPts val="5279"/>
                </a:lnSpc>
              </a:pPr>
              <a:r>
                <a:rPr lang="en-US" sz="3999">
                  <a:solidFill>
                    <a:srgbClr val="40404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Integration with Green Retail Platforms  </a:t>
              </a:r>
            </a:p>
            <a:p>
              <a:pPr algn="l">
                <a:lnSpc>
                  <a:spcPts val="5279"/>
                </a:lnSpc>
              </a:pPr>
              <a:r>
                <a:rPr lang="en-US" sz="3999">
                  <a:solidFill>
                    <a:srgbClr val="40404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Carbon Footprint Tracking  </a:t>
              </a:r>
            </a:p>
            <a:p>
              <a:pPr algn="l">
                <a:lnSpc>
                  <a:spcPts val="5279"/>
                </a:lnSpc>
              </a:pPr>
              <a:r>
                <a:rPr lang="en-US" sz="3999">
                  <a:solidFill>
                    <a:srgbClr val="40404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Community-Based Challenge Features  </a:t>
              </a:r>
            </a:p>
            <a:p>
              <a:pPr algn="l">
                <a:lnSpc>
                  <a:spcPts val="5279"/>
                </a:lnSpc>
              </a:pPr>
              <a:r>
                <a:rPr lang="en-US" sz="3999">
                  <a:solidFill>
                    <a:srgbClr val="40404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Policy Update Notifications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73776" y="1760359"/>
            <a:ext cx="16544424" cy="1104888"/>
            <a:chOff x="0" y="0"/>
            <a:chExt cx="22059232" cy="147318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059232" cy="1473184"/>
            </a:xfrm>
            <a:custGeom>
              <a:avLst/>
              <a:gdLst/>
              <a:ahLst/>
              <a:cxnLst/>
              <a:rect r="r" b="b" t="t" l="l"/>
              <a:pathLst>
                <a:path h="1473184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473184"/>
                  </a:lnTo>
                  <a:lnTo>
                    <a:pt x="0" y="14731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19050"/>
              <a:ext cx="22059232" cy="1454134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b="true" sz="6000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FUTURE SCOPE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716891" y="4536415"/>
            <a:ext cx="9287116" cy="466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ITC Franklin Gothic LT"/>
                <a:ea typeface="ITC Franklin Gothic LT"/>
                <a:cs typeface="ITC Franklin Gothic LT"/>
                <a:sym typeface="ITC Franklin Gothic LT"/>
              </a:rPr>
              <a:t>Git hub lik 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80999" y="4564996"/>
            <a:ext cx="6374980" cy="419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5"/>
              </a:lnSpc>
              <a:spcBef>
                <a:spcPct val="0"/>
              </a:spcBef>
            </a:pPr>
            <a:r>
              <a:rPr lang="en-US" sz="2496" u="sng">
                <a:solidFill>
                  <a:srgbClr val="004AAD"/>
                </a:solidFill>
                <a:latin typeface="Calibri (MS)"/>
                <a:ea typeface="Calibri (MS)"/>
                <a:cs typeface="Calibri (MS)"/>
                <a:sym typeface="Calibri (MS)"/>
                <a:hlinkClick r:id="rId3" tooltip="https://github.com/Shravan2976/IBM-Eco-Bot.git"/>
              </a:rPr>
              <a:t>https://github.com/Shravan2976/IBM-Eco-Bot.git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71788" y="1053234"/>
            <a:ext cx="16544424" cy="795444"/>
            <a:chOff x="0" y="0"/>
            <a:chExt cx="22059232" cy="10605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060592"/>
            </a:xfrm>
            <a:custGeom>
              <a:avLst/>
              <a:gdLst/>
              <a:ahLst/>
              <a:cxnLst/>
              <a:rect r="r" b="b" t="t" l="l"/>
              <a:pathLst>
                <a:path h="1060592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060592"/>
                  </a:lnTo>
                  <a:lnTo>
                    <a:pt x="0" y="10605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22059232" cy="1146317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040"/>
                </a:lnSpc>
              </a:pPr>
              <a:r>
                <a:rPr lang="en-US" sz="4200">
                  <a:solidFill>
                    <a:srgbClr val="1CADE4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IBM Certifications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633086" y="1783081"/>
            <a:ext cx="11361297" cy="8776602"/>
          </a:xfrm>
          <a:custGeom>
            <a:avLst/>
            <a:gdLst/>
            <a:ahLst/>
            <a:cxnLst/>
            <a:rect r="r" b="b" t="t" l="l"/>
            <a:pathLst>
              <a:path h="8776602" w="11361297">
                <a:moveTo>
                  <a:pt x="0" y="0"/>
                </a:moveTo>
                <a:lnTo>
                  <a:pt x="11361297" y="0"/>
                </a:lnTo>
                <a:lnTo>
                  <a:pt x="11361297" y="8776602"/>
                </a:lnTo>
                <a:lnTo>
                  <a:pt x="0" y="87766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2915497" y="3317452"/>
            <a:ext cx="11925213" cy="3652097"/>
          </a:xfrm>
          <a:custGeom>
            <a:avLst/>
            <a:gdLst/>
            <a:ahLst/>
            <a:cxnLst/>
            <a:rect r="r" b="b" t="t" l="l"/>
            <a:pathLst>
              <a:path h="3652097" w="11925213">
                <a:moveTo>
                  <a:pt x="0" y="0"/>
                </a:moveTo>
                <a:lnTo>
                  <a:pt x="11925213" y="0"/>
                </a:lnTo>
                <a:lnTo>
                  <a:pt x="11925213" y="3652096"/>
                </a:lnTo>
                <a:lnTo>
                  <a:pt x="0" y="36520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194562" y="4149327"/>
            <a:ext cx="13948116" cy="1988344"/>
            <a:chOff x="0" y="0"/>
            <a:chExt cx="18597488" cy="265112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597488" cy="2651126"/>
            </a:xfrm>
            <a:custGeom>
              <a:avLst/>
              <a:gdLst/>
              <a:ahLst/>
              <a:cxnLst/>
              <a:rect r="r" b="b" t="t" l="l"/>
              <a:pathLst>
                <a:path h="2651126" w="18597488">
                  <a:moveTo>
                    <a:pt x="0" y="0"/>
                  </a:moveTo>
                  <a:lnTo>
                    <a:pt x="18597488" y="0"/>
                  </a:lnTo>
                  <a:lnTo>
                    <a:pt x="18597488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23825"/>
              <a:ext cx="18597488" cy="2774951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7200"/>
                </a:lnSpc>
              </a:pPr>
              <a:r>
                <a:rPr lang="en-US" b="true" sz="6000">
                  <a:solidFill>
                    <a:srgbClr val="00206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274360" y="0"/>
            <a:ext cx="15773400" cy="2826047"/>
            <a:chOff x="0" y="0"/>
            <a:chExt cx="21031200" cy="376806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031200" cy="3768062"/>
            </a:xfrm>
            <a:custGeom>
              <a:avLst/>
              <a:gdLst/>
              <a:ahLst/>
              <a:cxnLst/>
              <a:rect r="r" b="b" t="t" l="l"/>
              <a:pathLst>
                <a:path h="376806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3768062"/>
                  </a:lnTo>
                  <a:lnTo>
                    <a:pt x="0" y="37680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23825"/>
              <a:ext cx="21031200" cy="3891887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200"/>
                </a:lnSpc>
              </a:pPr>
              <a:r>
                <a:rPr lang="en-US" sz="6000" b="true">
                  <a:solidFill>
                    <a:srgbClr val="00206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OUTLINE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72550" y="2518410"/>
            <a:ext cx="16345650" cy="6739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79"/>
              </a:lnSpc>
            </a:pPr>
          </a:p>
          <a:p>
            <a:pPr algn="l" marL="863599" indent="-431800" lvl="1">
              <a:lnSpc>
                <a:spcPts val="5279"/>
              </a:lnSpc>
              <a:buAutoNum type="arabicPeriod" startAt="1"/>
            </a:pPr>
            <a:r>
              <a:rPr lang="en-US" sz="3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Problem Statement </a:t>
            </a:r>
          </a:p>
          <a:p>
            <a:pPr algn="l" marL="863599" indent="-431800" lvl="1">
              <a:lnSpc>
                <a:spcPts val="5279"/>
              </a:lnSpc>
              <a:buAutoNum type="arabicPeriod" startAt="1"/>
            </a:pPr>
            <a:r>
              <a:rPr lang="en-US" sz="3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Technology used</a:t>
            </a:r>
          </a:p>
          <a:p>
            <a:pPr algn="l" marL="863599" indent="-431800" lvl="1">
              <a:lnSpc>
                <a:spcPts val="5279"/>
              </a:lnSpc>
              <a:buAutoNum type="arabicPeriod" startAt="1"/>
            </a:pPr>
            <a:r>
              <a:rPr lang="en-US" sz="3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Wow factor </a:t>
            </a:r>
          </a:p>
          <a:p>
            <a:pPr algn="l" marL="863599" indent="-431800" lvl="1">
              <a:lnSpc>
                <a:spcPts val="5279"/>
              </a:lnSpc>
              <a:buAutoNum type="arabicPeriod" startAt="1"/>
            </a:pPr>
            <a:r>
              <a:rPr lang="en-US" sz="3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End users</a:t>
            </a:r>
          </a:p>
          <a:p>
            <a:pPr algn="l" marL="863599" indent="-431800" lvl="1">
              <a:lnSpc>
                <a:spcPts val="5279"/>
              </a:lnSpc>
              <a:buAutoNum type="arabicPeriod" startAt="1"/>
            </a:pPr>
            <a:r>
              <a:rPr lang="en-US" sz="3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Result</a:t>
            </a:r>
          </a:p>
          <a:p>
            <a:pPr algn="l" marL="863599" indent="-431800" lvl="1">
              <a:lnSpc>
                <a:spcPts val="5279"/>
              </a:lnSpc>
              <a:buAutoNum type="arabicPeriod" startAt="1"/>
            </a:pPr>
            <a:r>
              <a:rPr lang="en-US" sz="3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Conclusion</a:t>
            </a:r>
          </a:p>
          <a:p>
            <a:pPr algn="l" marL="863599" indent="-431800" lvl="1">
              <a:lnSpc>
                <a:spcPts val="5279"/>
              </a:lnSpc>
              <a:buAutoNum type="arabicPeriod" startAt="1"/>
            </a:pPr>
            <a:r>
              <a:rPr lang="en-US" sz="3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Future scope</a:t>
            </a:r>
          </a:p>
          <a:p>
            <a:pPr algn="l" marL="863599" indent="-431800" lvl="1">
              <a:lnSpc>
                <a:spcPts val="5279"/>
              </a:lnSpc>
              <a:buAutoNum type="arabicPeriod" startAt="1"/>
            </a:pPr>
            <a:r>
              <a:rPr lang="en-US" sz="3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Git-hub Link</a:t>
            </a:r>
          </a:p>
          <a:p>
            <a:pPr algn="l" marL="863599" indent="-431800" lvl="1">
              <a:lnSpc>
                <a:spcPts val="5279"/>
              </a:lnSpc>
              <a:buAutoNum type="arabicPeriod" startAt="1"/>
            </a:pPr>
            <a:r>
              <a:rPr lang="en-US" sz="3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IBM Certificate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28700" y="1547134"/>
            <a:ext cx="16544424" cy="1402360"/>
            <a:chOff x="0" y="0"/>
            <a:chExt cx="22059232" cy="186981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869813"/>
            </a:xfrm>
            <a:custGeom>
              <a:avLst/>
              <a:gdLst/>
              <a:ahLst/>
              <a:cxnLst/>
              <a:rect r="r" b="b" t="t" l="l"/>
              <a:pathLst>
                <a:path h="1869813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869813"/>
                  </a:lnTo>
                  <a:lnTo>
                    <a:pt x="0" y="18698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23825"/>
              <a:ext cx="22059232" cy="1993638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200"/>
                </a:lnSpc>
              </a:pPr>
              <a:r>
                <a:rPr lang="en-US" sz="6000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Problem Statement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94960" y="2248314"/>
            <a:ext cx="15498080" cy="7009986"/>
            <a:chOff x="0" y="0"/>
            <a:chExt cx="20664107" cy="934664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664108" cy="9346648"/>
            </a:xfrm>
            <a:custGeom>
              <a:avLst/>
              <a:gdLst/>
              <a:ahLst/>
              <a:cxnLst/>
              <a:rect r="r" b="b" t="t" l="l"/>
              <a:pathLst>
                <a:path h="9346648" w="20664108">
                  <a:moveTo>
                    <a:pt x="0" y="0"/>
                  </a:moveTo>
                  <a:lnTo>
                    <a:pt x="20664108" y="0"/>
                  </a:lnTo>
                  <a:lnTo>
                    <a:pt x="20664108" y="9346648"/>
                  </a:lnTo>
                  <a:lnTo>
                    <a:pt x="0" y="93466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33350"/>
              <a:ext cx="20664107" cy="947999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279"/>
                </a:lnSpc>
              </a:pPr>
              <a:r>
                <a:rPr lang="en-US" sz="3999">
                  <a:solidFill>
                    <a:srgbClr val="40404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People face challenges in adopting sustainable practices due to lack of tailored guidance, product awareness, and understanding of local eco-policies.  </a:t>
              </a:r>
            </a:p>
            <a:p>
              <a:pPr algn="l">
                <a:lnSpc>
                  <a:spcPts val="5279"/>
                </a:lnSpc>
              </a:pPr>
              <a:r>
                <a:rPr lang="en-US" sz="3999">
                  <a:solidFill>
                    <a:srgbClr val="40404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Proposed Solution:  </a:t>
              </a:r>
            </a:p>
            <a:p>
              <a:pPr algn="l">
                <a:lnSpc>
                  <a:spcPts val="5279"/>
                </a:lnSpc>
              </a:pPr>
              <a:r>
                <a:rPr lang="en-US" sz="3999">
                  <a:solidFill>
                    <a:srgbClr val="40404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An AI-powered Eco Lifestyle Agent that leverages NLP and RAG to provide personalized sustainability suggestions, product recommendations, and region-specific eco-tips.</a:t>
              </a:r>
            </a:p>
            <a:p>
              <a:pPr algn="l">
                <a:lnSpc>
                  <a:spcPts val="527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28700" y="1312663"/>
            <a:ext cx="16544424" cy="1298445"/>
            <a:chOff x="0" y="0"/>
            <a:chExt cx="22059232" cy="173126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731260"/>
            </a:xfrm>
            <a:custGeom>
              <a:avLst/>
              <a:gdLst/>
              <a:ahLst/>
              <a:cxnLst/>
              <a:rect r="r" b="b" t="t" l="l"/>
              <a:pathLst>
                <a:path h="1731260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731260"/>
                  </a:lnTo>
                  <a:lnTo>
                    <a:pt x="0" y="1731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23825"/>
              <a:ext cx="22059232" cy="185508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200"/>
                </a:lnSpc>
              </a:pPr>
              <a:r>
                <a:rPr lang="en-US" b="true" sz="6000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TECHNOLOGY  USED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352076"/>
            <a:ext cx="17420228" cy="7945637"/>
            <a:chOff x="0" y="0"/>
            <a:chExt cx="23226970" cy="1059418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3226970" cy="10594183"/>
            </a:xfrm>
            <a:custGeom>
              <a:avLst/>
              <a:gdLst/>
              <a:ahLst/>
              <a:cxnLst/>
              <a:rect r="r" b="b" t="t" l="l"/>
              <a:pathLst>
                <a:path h="10594183" w="23226970">
                  <a:moveTo>
                    <a:pt x="0" y="0"/>
                  </a:moveTo>
                  <a:lnTo>
                    <a:pt x="23226970" y="0"/>
                  </a:lnTo>
                  <a:lnTo>
                    <a:pt x="23226970" y="10594183"/>
                  </a:lnTo>
                  <a:lnTo>
                    <a:pt x="0" y="105941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33350"/>
              <a:ext cx="23226970" cy="1072753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863599" indent="-431800" lvl="1">
                <a:lnSpc>
                  <a:spcPts val="5279"/>
                </a:lnSpc>
                <a:buAutoNum type="arabicPeriod" startAt="1"/>
              </a:pPr>
              <a:r>
                <a:rPr lang="en-US" sz="3999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IBM cloud lite services</a:t>
              </a:r>
            </a:p>
            <a:p>
              <a:pPr algn="l" marL="863599" indent="-431800" lvl="1">
                <a:lnSpc>
                  <a:spcPts val="5279"/>
                </a:lnSpc>
                <a:buAutoNum type="arabicPeriod" startAt="1"/>
              </a:pPr>
              <a:r>
                <a:rPr lang="en-US" sz="3999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Natural Language Processing (NLP)</a:t>
              </a:r>
            </a:p>
            <a:p>
              <a:pPr algn="l" marL="863599" indent="-431800" lvl="1">
                <a:lnSpc>
                  <a:spcPts val="5279"/>
                </a:lnSpc>
                <a:buAutoNum type="arabicPeriod" startAt="1"/>
              </a:pPr>
              <a:r>
                <a:rPr lang="en-US" sz="3999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Retrieval Augmented Generation (RAG)</a:t>
              </a:r>
            </a:p>
            <a:p>
              <a:pPr algn="l" marL="863599" indent="-431800" lvl="1">
                <a:lnSpc>
                  <a:spcPts val="5279"/>
                </a:lnSpc>
                <a:buAutoNum type="arabicPeriod" startAt="1"/>
              </a:pPr>
              <a:r>
                <a:rPr lang="en-US" sz="3999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IBM Granite model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73777" y="1953039"/>
            <a:ext cx="16544424" cy="1112508"/>
            <a:chOff x="0" y="0"/>
            <a:chExt cx="22059232" cy="148334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483345"/>
            </a:xfrm>
            <a:custGeom>
              <a:avLst/>
              <a:gdLst/>
              <a:ahLst/>
              <a:cxnLst/>
              <a:rect r="r" b="b" t="t" l="l"/>
              <a:pathLst>
                <a:path h="1483345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483345"/>
                  </a:lnTo>
                  <a:lnTo>
                    <a:pt x="0" y="14833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23825"/>
              <a:ext cx="22059232" cy="1607169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200"/>
                </a:lnSpc>
              </a:pPr>
              <a:r>
                <a:rPr lang="en-US" b="true" sz="6000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IBM CLOUD SERVICES USED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73778" y="1340098"/>
            <a:ext cx="16544422" cy="7009986"/>
            <a:chOff x="0" y="0"/>
            <a:chExt cx="22059230" cy="934664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059230" cy="9346648"/>
            </a:xfrm>
            <a:custGeom>
              <a:avLst/>
              <a:gdLst/>
              <a:ahLst/>
              <a:cxnLst/>
              <a:rect r="r" b="b" t="t" l="l"/>
              <a:pathLst>
                <a:path h="9346648" w="22059230">
                  <a:moveTo>
                    <a:pt x="0" y="0"/>
                  </a:moveTo>
                  <a:lnTo>
                    <a:pt x="22059230" y="0"/>
                  </a:lnTo>
                  <a:lnTo>
                    <a:pt x="22059230" y="9346648"/>
                  </a:lnTo>
                  <a:lnTo>
                    <a:pt x="0" y="93466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33350"/>
              <a:ext cx="22059230" cy="947999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863599" indent="-431800" lvl="1">
                <a:lnSpc>
                  <a:spcPts val="5279"/>
                </a:lnSpc>
                <a:buAutoNum type="arabicPeriod" startAt="1"/>
              </a:pPr>
              <a:r>
                <a:rPr lang="en-US" sz="3999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IBM Cloud Watsonx AI Studio</a:t>
              </a:r>
            </a:p>
            <a:p>
              <a:pPr algn="l" marL="863599" indent="-431800" lvl="1">
                <a:lnSpc>
                  <a:spcPts val="5279"/>
                </a:lnSpc>
                <a:buAutoNum type="arabicPeriod" startAt="1"/>
              </a:pPr>
              <a:r>
                <a:rPr lang="en-US" sz="3999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IBM Cloud Watsonx AI runtime</a:t>
              </a:r>
            </a:p>
            <a:p>
              <a:pPr algn="l" marL="863599" indent="-431800" lvl="1">
                <a:lnSpc>
                  <a:spcPts val="5279"/>
                </a:lnSpc>
                <a:buAutoNum type="arabicPeriod" startAt="1"/>
              </a:pPr>
              <a:r>
                <a:rPr lang="en-US" sz="3999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IBM Cloud Agent Lab</a:t>
              </a:r>
            </a:p>
            <a:p>
              <a:pPr algn="l" marL="863599" indent="-431800" lvl="1">
                <a:lnSpc>
                  <a:spcPts val="5279"/>
                </a:lnSpc>
                <a:buAutoNum type="arabicPeriod" startAt="1"/>
              </a:pPr>
              <a:r>
                <a:rPr lang="en-US" sz="3999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IBM Granite foundation model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28700" y="1953039"/>
            <a:ext cx="16544424" cy="1112508"/>
            <a:chOff x="0" y="0"/>
            <a:chExt cx="22059232" cy="148334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483345"/>
            </a:xfrm>
            <a:custGeom>
              <a:avLst/>
              <a:gdLst/>
              <a:ahLst/>
              <a:cxnLst/>
              <a:rect r="r" b="b" t="t" l="l"/>
              <a:pathLst>
                <a:path h="1483345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483345"/>
                  </a:lnTo>
                  <a:lnTo>
                    <a:pt x="0" y="14833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23825"/>
              <a:ext cx="22059232" cy="1607169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200"/>
                </a:lnSpc>
              </a:pPr>
              <a:r>
                <a:rPr lang="en-US" b="true" sz="6000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WOW FACTORS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18877" y="1638507"/>
            <a:ext cx="16544422" cy="7009986"/>
            <a:chOff x="0" y="0"/>
            <a:chExt cx="22059230" cy="934664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059230" cy="9346648"/>
            </a:xfrm>
            <a:custGeom>
              <a:avLst/>
              <a:gdLst/>
              <a:ahLst/>
              <a:cxnLst/>
              <a:rect r="r" b="b" t="t" l="l"/>
              <a:pathLst>
                <a:path h="9346648" w="22059230">
                  <a:moveTo>
                    <a:pt x="0" y="0"/>
                  </a:moveTo>
                  <a:lnTo>
                    <a:pt x="22059230" y="0"/>
                  </a:lnTo>
                  <a:lnTo>
                    <a:pt x="22059230" y="9346648"/>
                  </a:lnTo>
                  <a:lnTo>
                    <a:pt x="0" y="93466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2059230" cy="938474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223"/>
                </a:lnSpc>
              </a:pPr>
              <a:r>
                <a:rPr lang="en-US" sz="3999">
                  <a:solidFill>
                    <a:srgbClr val="0F0F0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Personalized eco-tips based on user queries  </a:t>
              </a:r>
            </a:p>
            <a:p>
              <a:pPr algn="l">
                <a:lnSpc>
                  <a:spcPts val="4223"/>
                </a:lnSpc>
              </a:pPr>
              <a:r>
                <a:rPr lang="en-US" sz="3999">
                  <a:solidFill>
                    <a:srgbClr val="0F0F0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Region-specific recycling guides &amp; schemes  </a:t>
              </a:r>
            </a:p>
            <a:p>
              <a:pPr algn="l">
                <a:lnSpc>
                  <a:spcPts val="4223"/>
                </a:lnSpc>
              </a:pPr>
              <a:r>
                <a:rPr lang="en-US" sz="3999">
                  <a:solidFill>
                    <a:srgbClr val="0F0F0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Product recommendations from verified sources  </a:t>
              </a:r>
            </a:p>
            <a:p>
              <a:pPr algn="l">
                <a:lnSpc>
                  <a:spcPts val="4223"/>
                </a:lnSpc>
              </a:pPr>
              <a:r>
                <a:rPr lang="en-US" sz="3999">
                  <a:solidFill>
                    <a:srgbClr val="0F0F0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Natural language interaction interface  </a:t>
              </a:r>
            </a:p>
            <a:p>
              <a:pPr algn="l">
                <a:lnSpc>
                  <a:spcPts val="4223"/>
                </a:lnSpc>
              </a:pPr>
              <a:r>
                <a:rPr lang="en-US" sz="3999">
                  <a:solidFill>
                    <a:srgbClr val="0F0F0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Promotes small eco actions with big impact  </a:t>
              </a:r>
            </a:p>
            <a:p>
              <a:pPr algn="l">
                <a:lnSpc>
                  <a:spcPts val="4223"/>
                </a:lnSpc>
              </a:pPr>
              <a:r>
                <a:rPr lang="en-US" sz="3999">
                  <a:solidFill>
                    <a:srgbClr val="0F0F0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Encourages long-term sustainability behavior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28700" y="2084373"/>
            <a:ext cx="18478559" cy="1103364"/>
            <a:chOff x="0" y="0"/>
            <a:chExt cx="22059232" cy="131716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317168"/>
            </a:xfrm>
            <a:custGeom>
              <a:avLst/>
              <a:gdLst/>
              <a:ahLst/>
              <a:cxnLst/>
              <a:rect r="r" b="b" t="t" l="l"/>
              <a:pathLst>
                <a:path h="1317168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317168"/>
                  </a:lnTo>
                  <a:lnTo>
                    <a:pt x="0" y="13171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23825"/>
              <a:ext cx="22059232" cy="1440993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200"/>
                </a:lnSpc>
              </a:pPr>
              <a:r>
                <a:rPr lang="en-US" b="true" sz="6000">
                  <a:solidFill>
                    <a:srgbClr val="1CADE4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END USERS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66536" y="1638507"/>
            <a:ext cx="16544422" cy="7009986"/>
            <a:chOff x="0" y="0"/>
            <a:chExt cx="22059230" cy="934664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059230" cy="9346648"/>
            </a:xfrm>
            <a:custGeom>
              <a:avLst/>
              <a:gdLst/>
              <a:ahLst/>
              <a:cxnLst/>
              <a:rect r="r" b="b" t="t" l="l"/>
              <a:pathLst>
                <a:path h="9346648" w="22059230">
                  <a:moveTo>
                    <a:pt x="0" y="0"/>
                  </a:moveTo>
                  <a:lnTo>
                    <a:pt x="22059230" y="0"/>
                  </a:lnTo>
                  <a:lnTo>
                    <a:pt x="22059230" y="9346648"/>
                  </a:lnTo>
                  <a:lnTo>
                    <a:pt x="0" y="93466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33350"/>
              <a:ext cx="22059230" cy="947999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279"/>
                </a:lnSpc>
              </a:pPr>
              <a:r>
                <a:rPr lang="en-US" sz="3999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Environment-Conscious Citizens  </a:t>
              </a:r>
            </a:p>
            <a:p>
              <a:pPr algn="l">
                <a:lnSpc>
                  <a:spcPts val="5279"/>
                </a:lnSpc>
              </a:pPr>
              <a:r>
                <a:rPr lang="en-US" sz="3999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Educational Institutions  </a:t>
              </a:r>
            </a:p>
            <a:p>
              <a:pPr algn="l">
                <a:lnSpc>
                  <a:spcPts val="5279"/>
                </a:lnSpc>
              </a:pPr>
              <a:r>
                <a:rPr lang="en-US" sz="3999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Government &amp; NGOs  </a:t>
              </a:r>
            </a:p>
            <a:p>
              <a:pPr algn="l">
                <a:lnSpc>
                  <a:spcPts val="5279"/>
                </a:lnSpc>
              </a:pPr>
              <a:r>
                <a:rPr lang="en-US" sz="3999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Green-Tech Companies  </a:t>
              </a:r>
            </a:p>
            <a:p>
              <a:pPr algn="l">
                <a:lnSpc>
                  <a:spcPts val="5279"/>
                </a:lnSpc>
              </a:pPr>
              <a:r>
                <a:rPr lang="en-US" sz="3999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Sustainability Advocates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71788" y="1053234"/>
            <a:ext cx="16544424" cy="1103364"/>
            <a:chOff x="0" y="0"/>
            <a:chExt cx="22059232" cy="147115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471153"/>
            </a:xfrm>
            <a:custGeom>
              <a:avLst/>
              <a:gdLst/>
              <a:ahLst/>
              <a:cxnLst/>
              <a:rect r="r" b="b" t="t" l="l"/>
              <a:pathLst>
                <a:path h="1471153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471153"/>
                  </a:lnTo>
                  <a:lnTo>
                    <a:pt x="0" y="14711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23825"/>
              <a:ext cx="22059232" cy="1594977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200"/>
                </a:lnSpc>
              </a:pPr>
              <a:r>
                <a:rPr lang="en-US" b="true" sz="6000">
                  <a:solidFill>
                    <a:srgbClr val="1CADE4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RESULTS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7527934" y="1604916"/>
            <a:ext cx="9070574" cy="7663638"/>
          </a:xfrm>
          <a:custGeom>
            <a:avLst/>
            <a:gdLst/>
            <a:ahLst/>
            <a:cxnLst/>
            <a:rect r="r" b="b" t="t" l="l"/>
            <a:pathLst>
              <a:path h="7663638" w="9070574">
                <a:moveTo>
                  <a:pt x="0" y="0"/>
                </a:moveTo>
                <a:lnTo>
                  <a:pt x="9070573" y="0"/>
                </a:lnTo>
                <a:lnTo>
                  <a:pt x="9070573" y="7663639"/>
                </a:lnTo>
                <a:lnTo>
                  <a:pt x="0" y="76636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5941" t="-24857" r="0" b="-12251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71788" y="1053234"/>
            <a:ext cx="16544424" cy="1116027"/>
            <a:chOff x="0" y="0"/>
            <a:chExt cx="22059232" cy="148803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488036"/>
            </a:xfrm>
            <a:custGeom>
              <a:avLst/>
              <a:gdLst/>
              <a:ahLst/>
              <a:cxnLst/>
              <a:rect r="r" b="b" t="t" l="l"/>
              <a:pathLst>
                <a:path h="1488036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488036"/>
                  </a:lnTo>
                  <a:lnTo>
                    <a:pt x="0" y="14880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23825"/>
              <a:ext cx="22059232" cy="1611861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319"/>
                </a:lnSpc>
              </a:pPr>
              <a:r>
                <a:rPr lang="en-US" b="true" sz="6099">
                  <a:solidFill>
                    <a:srgbClr val="1CADE4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RESULTS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843791" y="2169261"/>
            <a:ext cx="14592888" cy="7089039"/>
          </a:xfrm>
          <a:custGeom>
            <a:avLst/>
            <a:gdLst/>
            <a:ahLst/>
            <a:cxnLst/>
            <a:rect r="r" b="b" t="t" l="l"/>
            <a:pathLst>
              <a:path h="7089039" w="14592888">
                <a:moveTo>
                  <a:pt x="0" y="0"/>
                </a:moveTo>
                <a:lnTo>
                  <a:pt x="14592888" y="0"/>
                </a:lnTo>
                <a:lnTo>
                  <a:pt x="14592888" y="7089039"/>
                </a:lnTo>
                <a:lnTo>
                  <a:pt x="0" y="70890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0243" r="0" b="-5548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DAGvAIfjC5s</dc:identifier>
  <dcterms:modified xsi:type="dcterms:W3CDTF">2011-08-01T06:04:30Z</dcterms:modified>
  <cp:revision>1</cp:revision>
  <dc:title>DOC-20250803-WA0005.</dc:title>
</cp:coreProperties>
</file>