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2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A23B24-B87B-4876-B910-16B5B5FEBE38}" v="433" dt="2023-05-31T07:37:45.517"/>
    <p1510:client id="{7431388D-E933-4FD5-B235-50D6C4EF31AD}" v="13" dt="2023-05-30T10:59:15.690"/>
    <p1510:client id="{9487DD7A-0BE6-4993-A6B1-8A267E944D78}" v="211" dt="2023-05-28T14:01:15.400"/>
    <p1510:client id="{EAE8C3D5-375F-49B2-A7E1-6CA17F8BAC6C}" v="600" dt="2023-05-28T06:29:27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12.xml" Id="rId13" /><Relationship Type="http://schemas.openxmlformats.org/officeDocument/2006/relationships/slide" Target="slides/slide17.xml" Id="rId18" /><Relationship Type="http://schemas.openxmlformats.org/officeDocument/2006/relationships/slide" Target="slides/slide2.xml" Id="rId3" /><Relationship Type="http://schemas.openxmlformats.org/officeDocument/2006/relationships/theme" Target="theme/theme1.xml" Id="rId21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slide" Target="slides/slide16.xml" Id="rId17" /><Relationship Type="http://schemas.openxmlformats.org/officeDocument/2006/relationships/slide" Target="slides/slide1.xml" Id="rId2" /><Relationship Type="http://schemas.openxmlformats.org/officeDocument/2006/relationships/slide" Target="slides/slide15.xml" Id="rId16" /><Relationship Type="http://schemas.openxmlformats.org/officeDocument/2006/relationships/viewProps" Target="viewProps.xml" Id="rId20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microsoft.com/office/2015/10/relationships/revisionInfo" Target="revisionInfo.xml" Id="rId24" /><Relationship Type="http://schemas.openxmlformats.org/officeDocument/2006/relationships/slide" Target="slides/slide4.xml" Id="rId5" /><Relationship Type="http://schemas.openxmlformats.org/officeDocument/2006/relationships/slide" Target="slides/slide14.xml" Id="rId15" /><Relationship Type="http://schemas.openxmlformats.org/officeDocument/2006/relationships/slide" Target="slides/slide9.xml" Id="rId10" /><Relationship Type="http://schemas.openxmlformats.org/officeDocument/2006/relationships/presProps" Target="presProps.xml" Id="rId19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slide" Target="slides/slide13.xml" Id="rId14" /><Relationship Type="http://schemas.openxmlformats.org/officeDocument/2006/relationships/tableStyles" Target="tableStyles.xml" Id="rId22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F10EE9-9F5F-4FDF-A9A4-7CC82479699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F6EE5F2-D2D3-4010-A585-89A5FBF7E15A}">
      <dgm:prSet/>
      <dgm:spPr/>
      <dgm:t>
        <a:bodyPr/>
        <a:lstStyle/>
        <a:p>
          <a:r>
            <a:rPr lang="en-US"/>
            <a:t>I AM BANDI SHRAVAN</a:t>
          </a:r>
        </a:p>
      </dgm:t>
    </dgm:pt>
    <dgm:pt modelId="{02B3FACA-9DB6-4973-A95C-9378D9B9B228}" type="parTrans" cxnId="{32E53AFA-6DAD-4932-9112-B4EBDACC2466}">
      <dgm:prSet/>
      <dgm:spPr/>
      <dgm:t>
        <a:bodyPr/>
        <a:lstStyle/>
        <a:p>
          <a:endParaRPr lang="en-US"/>
        </a:p>
      </dgm:t>
    </dgm:pt>
    <dgm:pt modelId="{F28C26D7-21E7-4F9C-A1DA-E8DEB4BB518F}" type="sibTrans" cxnId="{32E53AFA-6DAD-4932-9112-B4EBDACC2466}">
      <dgm:prSet/>
      <dgm:spPr/>
      <dgm:t>
        <a:bodyPr/>
        <a:lstStyle/>
        <a:p>
          <a:endParaRPr lang="en-US"/>
        </a:p>
      </dgm:t>
    </dgm:pt>
    <dgm:pt modelId="{889020DB-825A-43FF-931C-A4C0482A2333}">
      <dgm:prSet/>
      <dgm:spPr/>
      <dgm:t>
        <a:bodyPr/>
        <a:lstStyle/>
        <a:p>
          <a:r>
            <a:rPr lang="en-US"/>
            <a:t>Worked as System Engineer at Infosys for 1.6 years</a:t>
          </a:r>
        </a:p>
      </dgm:t>
    </dgm:pt>
    <dgm:pt modelId="{11130654-9C4D-441C-AE05-14E303205E9C}" type="parTrans" cxnId="{EE9B653C-6C2D-4E9E-898D-DAAAA0900F35}">
      <dgm:prSet/>
      <dgm:spPr/>
      <dgm:t>
        <a:bodyPr/>
        <a:lstStyle/>
        <a:p>
          <a:endParaRPr lang="en-US"/>
        </a:p>
      </dgm:t>
    </dgm:pt>
    <dgm:pt modelId="{059EBCA8-8260-42B7-8907-9BFA02716D5A}" type="sibTrans" cxnId="{EE9B653C-6C2D-4E9E-898D-DAAAA0900F35}">
      <dgm:prSet/>
      <dgm:spPr/>
      <dgm:t>
        <a:bodyPr/>
        <a:lstStyle/>
        <a:p>
          <a:endParaRPr lang="en-US"/>
        </a:p>
      </dgm:t>
    </dgm:pt>
    <dgm:pt modelId="{AB27A75B-1D1A-4BA8-B006-E9069F5F7161}">
      <dgm:prSet/>
      <dgm:spPr/>
      <dgm:t>
        <a:bodyPr/>
        <a:lstStyle/>
        <a:p>
          <a:r>
            <a:rPr lang="en-US"/>
            <a:t>Learning Data Science gives us to recognize  problems and  develop solutions using the existing data.</a:t>
          </a:r>
        </a:p>
      </dgm:t>
    </dgm:pt>
    <dgm:pt modelId="{B0348919-F092-4B2E-A863-8F1826E9B1CA}" type="parTrans" cxnId="{F3956A85-BF16-43C3-B052-94950E18B149}">
      <dgm:prSet/>
      <dgm:spPr/>
      <dgm:t>
        <a:bodyPr/>
        <a:lstStyle/>
        <a:p>
          <a:endParaRPr lang="en-US"/>
        </a:p>
      </dgm:t>
    </dgm:pt>
    <dgm:pt modelId="{CAEFCF4B-6272-4378-BF82-A8DA8EE911F6}" type="sibTrans" cxnId="{F3956A85-BF16-43C3-B052-94950E18B149}">
      <dgm:prSet/>
      <dgm:spPr/>
      <dgm:t>
        <a:bodyPr/>
        <a:lstStyle/>
        <a:p>
          <a:endParaRPr lang="en-US"/>
        </a:p>
      </dgm:t>
    </dgm:pt>
    <dgm:pt modelId="{E2731806-4FF0-47BB-99F9-6A917B8615DC}" type="pres">
      <dgm:prSet presAssocID="{45F10EE9-9F5F-4FDF-A9A4-7CC824796993}" presName="linear" presStyleCnt="0">
        <dgm:presLayoutVars>
          <dgm:animLvl val="lvl"/>
          <dgm:resizeHandles val="exact"/>
        </dgm:presLayoutVars>
      </dgm:prSet>
      <dgm:spPr/>
    </dgm:pt>
    <dgm:pt modelId="{BFAC79A0-EB55-449D-86FB-D828262EEB92}" type="pres">
      <dgm:prSet presAssocID="{3F6EE5F2-D2D3-4010-A585-89A5FBF7E15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060A88F-93D0-43CB-B985-7D9A85DA1878}" type="pres">
      <dgm:prSet presAssocID="{F28C26D7-21E7-4F9C-A1DA-E8DEB4BB518F}" presName="spacer" presStyleCnt="0"/>
      <dgm:spPr/>
    </dgm:pt>
    <dgm:pt modelId="{6881DD7E-6E25-4B0C-A1FE-F7189AB3FF2F}" type="pres">
      <dgm:prSet presAssocID="{889020DB-825A-43FF-931C-A4C0482A233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857305C-5771-4689-BCFB-6F38BA3B22FF}" type="pres">
      <dgm:prSet presAssocID="{059EBCA8-8260-42B7-8907-9BFA02716D5A}" presName="spacer" presStyleCnt="0"/>
      <dgm:spPr/>
    </dgm:pt>
    <dgm:pt modelId="{300A6ABB-F3F1-42F9-8305-9742FB21465D}" type="pres">
      <dgm:prSet presAssocID="{AB27A75B-1D1A-4BA8-B006-E9069F5F716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923F00C-B0D6-4A78-A4FF-286E8F2A70CB}" type="presOf" srcId="{45F10EE9-9F5F-4FDF-A9A4-7CC824796993}" destId="{E2731806-4FF0-47BB-99F9-6A917B8615DC}" srcOrd="0" destOrd="0" presId="urn:microsoft.com/office/officeart/2005/8/layout/vList2"/>
    <dgm:cxn modelId="{EE9B653C-6C2D-4E9E-898D-DAAAA0900F35}" srcId="{45F10EE9-9F5F-4FDF-A9A4-7CC824796993}" destId="{889020DB-825A-43FF-931C-A4C0482A2333}" srcOrd="1" destOrd="0" parTransId="{11130654-9C4D-441C-AE05-14E303205E9C}" sibTransId="{059EBCA8-8260-42B7-8907-9BFA02716D5A}"/>
    <dgm:cxn modelId="{0EF45640-AEC8-4D8E-BDF1-266D776725CF}" type="presOf" srcId="{AB27A75B-1D1A-4BA8-B006-E9069F5F7161}" destId="{300A6ABB-F3F1-42F9-8305-9742FB21465D}" srcOrd="0" destOrd="0" presId="urn:microsoft.com/office/officeart/2005/8/layout/vList2"/>
    <dgm:cxn modelId="{F3956A85-BF16-43C3-B052-94950E18B149}" srcId="{45F10EE9-9F5F-4FDF-A9A4-7CC824796993}" destId="{AB27A75B-1D1A-4BA8-B006-E9069F5F7161}" srcOrd="2" destOrd="0" parTransId="{B0348919-F092-4B2E-A863-8F1826E9B1CA}" sibTransId="{CAEFCF4B-6272-4378-BF82-A8DA8EE911F6}"/>
    <dgm:cxn modelId="{A762F68E-D2F1-4BFF-B6E3-A3B71913CD71}" type="presOf" srcId="{889020DB-825A-43FF-931C-A4C0482A2333}" destId="{6881DD7E-6E25-4B0C-A1FE-F7189AB3FF2F}" srcOrd="0" destOrd="0" presId="urn:microsoft.com/office/officeart/2005/8/layout/vList2"/>
    <dgm:cxn modelId="{16C03EAB-2D41-42B4-B7E7-56335B31B923}" type="presOf" srcId="{3F6EE5F2-D2D3-4010-A585-89A5FBF7E15A}" destId="{BFAC79A0-EB55-449D-86FB-D828262EEB92}" srcOrd="0" destOrd="0" presId="urn:microsoft.com/office/officeart/2005/8/layout/vList2"/>
    <dgm:cxn modelId="{32E53AFA-6DAD-4932-9112-B4EBDACC2466}" srcId="{45F10EE9-9F5F-4FDF-A9A4-7CC824796993}" destId="{3F6EE5F2-D2D3-4010-A585-89A5FBF7E15A}" srcOrd="0" destOrd="0" parTransId="{02B3FACA-9DB6-4973-A95C-9378D9B9B228}" sibTransId="{F28C26D7-21E7-4F9C-A1DA-E8DEB4BB518F}"/>
    <dgm:cxn modelId="{624F23F2-A5E9-44B7-BDB7-0224E7CBF0D2}" type="presParOf" srcId="{E2731806-4FF0-47BB-99F9-6A917B8615DC}" destId="{BFAC79A0-EB55-449D-86FB-D828262EEB92}" srcOrd="0" destOrd="0" presId="urn:microsoft.com/office/officeart/2005/8/layout/vList2"/>
    <dgm:cxn modelId="{11994127-944B-4FFE-8D2E-BF58F0C1916B}" type="presParOf" srcId="{E2731806-4FF0-47BB-99F9-6A917B8615DC}" destId="{2060A88F-93D0-43CB-B985-7D9A85DA1878}" srcOrd="1" destOrd="0" presId="urn:microsoft.com/office/officeart/2005/8/layout/vList2"/>
    <dgm:cxn modelId="{A1919F45-2832-4557-A8CB-ACB662626B2B}" type="presParOf" srcId="{E2731806-4FF0-47BB-99F9-6A917B8615DC}" destId="{6881DD7E-6E25-4B0C-A1FE-F7189AB3FF2F}" srcOrd="2" destOrd="0" presId="urn:microsoft.com/office/officeart/2005/8/layout/vList2"/>
    <dgm:cxn modelId="{9B48EFF7-52B9-4D55-BB2C-A8192C183410}" type="presParOf" srcId="{E2731806-4FF0-47BB-99F9-6A917B8615DC}" destId="{F857305C-5771-4689-BCFB-6F38BA3B22FF}" srcOrd="3" destOrd="0" presId="urn:microsoft.com/office/officeart/2005/8/layout/vList2"/>
    <dgm:cxn modelId="{7AB8808C-908C-4D99-970E-A8D38B5025F1}" type="presParOf" srcId="{E2731806-4FF0-47BB-99F9-6A917B8615DC}" destId="{300A6ABB-F3F1-42F9-8305-9742FB21465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06BFF4-1A70-453D-A02E-E8419281DC9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721A848-3A08-4758-8A81-7372F55479DB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Customer churn has many challenges to face</a:t>
          </a:r>
          <a:endParaRPr lang="en-US" dirty="0"/>
        </a:p>
      </dgm:t>
    </dgm:pt>
    <dgm:pt modelId="{0E83AABF-5972-4734-BFCC-393AAE235E11}" type="parTrans" cxnId="{6EEFABD2-F936-40D9-8C3F-AE5D83590F52}">
      <dgm:prSet/>
      <dgm:spPr/>
      <dgm:t>
        <a:bodyPr/>
        <a:lstStyle/>
        <a:p>
          <a:endParaRPr lang="en-US"/>
        </a:p>
      </dgm:t>
    </dgm:pt>
    <dgm:pt modelId="{04603E80-A1BE-4910-9652-A2932F3A9008}" type="sibTrans" cxnId="{6EEFABD2-F936-40D9-8C3F-AE5D83590F52}">
      <dgm:prSet/>
      <dgm:spPr/>
      <dgm:t>
        <a:bodyPr/>
        <a:lstStyle/>
        <a:p>
          <a:endParaRPr lang="en-US"/>
        </a:p>
      </dgm:t>
    </dgm:pt>
    <dgm:pt modelId="{C7218C5B-27F2-4149-9A04-134D38E59CAF}">
      <dgm:prSet/>
      <dgm:spPr/>
      <dgm:t>
        <a:bodyPr/>
        <a:lstStyle/>
        <a:p>
          <a:pPr rtl="0"/>
          <a:r>
            <a:rPr lang="en-US" dirty="0"/>
            <a:t>To estimate </a:t>
          </a:r>
          <a:r>
            <a:rPr lang="en-US" dirty="0">
              <a:latin typeface="Calibri Light" panose="020F0302020204030204"/>
            </a:rPr>
            <a:t>how customer churn metrics can help improve customer </a:t>
          </a:r>
          <a:r>
            <a:rPr lang="en-US" dirty="0" err="1">
              <a:latin typeface="Calibri Light" panose="020F0302020204030204"/>
            </a:rPr>
            <a:t>retension</a:t>
          </a:r>
          <a:endParaRPr lang="en-US" dirty="0" err="1"/>
        </a:p>
      </dgm:t>
    </dgm:pt>
    <dgm:pt modelId="{8E9B082F-A439-4EA1-B626-9920904F6CEE}" type="parTrans" cxnId="{7E747521-DFB5-4716-9DB6-96B2BF33DA5A}">
      <dgm:prSet/>
      <dgm:spPr/>
      <dgm:t>
        <a:bodyPr/>
        <a:lstStyle/>
        <a:p>
          <a:endParaRPr lang="en-US"/>
        </a:p>
      </dgm:t>
    </dgm:pt>
    <dgm:pt modelId="{9DB66A12-284C-4B81-97AD-E2E033A1CADF}" type="sibTrans" cxnId="{7E747521-DFB5-4716-9DB6-96B2BF33DA5A}">
      <dgm:prSet/>
      <dgm:spPr/>
      <dgm:t>
        <a:bodyPr/>
        <a:lstStyle/>
        <a:p>
          <a:endParaRPr lang="en-US"/>
        </a:p>
      </dgm:t>
    </dgm:pt>
    <dgm:pt modelId="{7270048C-ED4C-4129-8987-0D9B154EE3EC}" type="pres">
      <dgm:prSet presAssocID="{6106BFF4-1A70-453D-A02E-E8419281DC9B}" presName="vert0" presStyleCnt="0">
        <dgm:presLayoutVars>
          <dgm:dir/>
          <dgm:animOne val="branch"/>
          <dgm:animLvl val="lvl"/>
        </dgm:presLayoutVars>
      </dgm:prSet>
      <dgm:spPr/>
    </dgm:pt>
    <dgm:pt modelId="{1CF459C1-5E24-4EBE-B5A5-1566255A5194}" type="pres">
      <dgm:prSet presAssocID="{2721A848-3A08-4758-8A81-7372F55479DB}" presName="thickLine" presStyleLbl="alignNode1" presStyleIdx="0" presStyleCnt="2"/>
      <dgm:spPr/>
    </dgm:pt>
    <dgm:pt modelId="{D1F2549C-274B-4A5F-A73B-E18F15F0D2E8}" type="pres">
      <dgm:prSet presAssocID="{2721A848-3A08-4758-8A81-7372F55479DB}" presName="horz1" presStyleCnt="0"/>
      <dgm:spPr/>
    </dgm:pt>
    <dgm:pt modelId="{6BDCEA73-E44E-46F8-9B0C-9F255E71AE94}" type="pres">
      <dgm:prSet presAssocID="{2721A848-3A08-4758-8A81-7372F55479DB}" presName="tx1" presStyleLbl="revTx" presStyleIdx="0" presStyleCnt="2"/>
      <dgm:spPr/>
    </dgm:pt>
    <dgm:pt modelId="{CECF42EF-3D53-419F-99DB-4C458AB06BDD}" type="pres">
      <dgm:prSet presAssocID="{2721A848-3A08-4758-8A81-7372F55479DB}" presName="vert1" presStyleCnt="0"/>
      <dgm:spPr/>
    </dgm:pt>
    <dgm:pt modelId="{76B8F1BD-8C86-46B7-80E3-1D5D674F274E}" type="pres">
      <dgm:prSet presAssocID="{C7218C5B-27F2-4149-9A04-134D38E59CAF}" presName="thickLine" presStyleLbl="alignNode1" presStyleIdx="1" presStyleCnt="2"/>
      <dgm:spPr/>
    </dgm:pt>
    <dgm:pt modelId="{975D4282-889D-4B88-8FC8-67473D9650A6}" type="pres">
      <dgm:prSet presAssocID="{C7218C5B-27F2-4149-9A04-134D38E59CAF}" presName="horz1" presStyleCnt="0"/>
      <dgm:spPr/>
    </dgm:pt>
    <dgm:pt modelId="{CAD03E4A-4ED4-4255-AE3E-C926D0AD7CA9}" type="pres">
      <dgm:prSet presAssocID="{C7218C5B-27F2-4149-9A04-134D38E59CAF}" presName="tx1" presStyleLbl="revTx" presStyleIdx="1" presStyleCnt="2"/>
      <dgm:spPr/>
    </dgm:pt>
    <dgm:pt modelId="{809C2FEF-1C3E-4A98-9267-4E5A2D00649D}" type="pres">
      <dgm:prSet presAssocID="{C7218C5B-27F2-4149-9A04-134D38E59CAF}" presName="vert1" presStyleCnt="0"/>
      <dgm:spPr/>
    </dgm:pt>
  </dgm:ptLst>
  <dgm:cxnLst>
    <dgm:cxn modelId="{7E747521-DFB5-4716-9DB6-96B2BF33DA5A}" srcId="{6106BFF4-1A70-453D-A02E-E8419281DC9B}" destId="{C7218C5B-27F2-4149-9A04-134D38E59CAF}" srcOrd="1" destOrd="0" parTransId="{8E9B082F-A439-4EA1-B626-9920904F6CEE}" sibTransId="{9DB66A12-284C-4B81-97AD-E2E033A1CADF}"/>
    <dgm:cxn modelId="{165BD824-0214-4715-8901-BEFFAD4D83DD}" type="presOf" srcId="{6106BFF4-1A70-453D-A02E-E8419281DC9B}" destId="{7270048C-ED4C-4129-8987-0D9B154EE3EC}" srcOrd="0" destOrd="0" presId="urn:microsoft.com/office/officeart/2008/layout/LinedList"/>
    <dgm:cxn modelId="{5AD420AB-C29E-4E2F-BC6A-77643FB85863}" type="presOf" srcId="{2721A848-3A08-4758-8A81-7372F55479DB}" destId="{6BDCEA73-E44E-46F8-9B0C-9F255E71AE94}" srcOrd="0" destOrd="0" presId="urn:microsoft.com/office/officeart/2008/layout/LinedList"/>
    <dgm:cxn modelId="{6EEFABD2-F936-40D9-8C3F-AE5D83590F52}" srcId="{6106BFF4-1A70-453D-A02E-E8419281DC9B}" destId="{2721A848-3A08-4758-8A81-7372F55479DB}" srcOrd="0" destOrd="0" parTransId="{0E83AABF-5972-4734-BFCC-393AAE235E11}" sibTransId="{04603E80-A1BE-4910-9652-A2932F3A9008}"/>
    <dgm:cxn modelId="{6C66B0DF-5413-4148-9589-B608DCB964F7}" type="presOf" srcId="{C7218C5B-27F2-4149-9A04-134D38E59CAF}" destId="{CAD03E4A-4ED4-4255-AE3E-C926D0AD7CA9}" srcOrd="0" destOrd="0" presId="urn:microsoft.com/office/officeart/2008/layout/LinedList"/>
    <dgm:cxn modelId="{42E08376-FC2A-44C7-BCCA-15301E635EA5}" type="presParOf" srcId="{7270048C-ED4C-4129-8987-0D9B154EE3EC}" destId="{1CF459C1-5E24-4EBE-B5A5-1566255A5194}" srcOrd="0" destOrd="0" presId="urn:microsoft.com/office/officeart/2008/layout/LinedList"/>
    <dgm:cxn modelId="{761BC9A7-0369-4BDB-8CC1-0A6C45A71C2A}" type="presParOf" srcId="{7270048C-ED4C-4129-8987-0D9B154EE3EC}" destId="{D1F2549C-274B-4A5F-A73B-E18F15F0D2E8}" srcOrd="1" destOrd="0" presId="urn:microsoft.com/office/officeart/2008/layout/LinedList"/>
    <dgm:cxn modelId="{83B03B23-BC21-4297-8BBD-6924860C10FB}" type="presParOf" srcId="{D1F2549C-274B-4A5F-A73B-E18F15F0D2E8}" destId="{6BDCEA73-E44E-46F8-9B0C-9F255E71AE94}" srcOrd="0" destOrd="0" presId="urn:microsoft.com/office/officeart/2008/layout/LinedList"/>
    <dgm:cxn modelId="{290B64AF-645B-43FC-83D7-7F2D6F08DC28}" type="presParOf" srcId="{D1F2549C-274B-4A5F-A73B-E18F15F0D2E8}" destId="{CECF42EF-3D53-419F-99DB-4C458AB06BDD}" srcOrd="1" destOrd="0" presId="urn:microsoft.com/office/officeart/2008/layout/LinedList"/>
    <dgm:cxn modelId="{94381490-D159-4D46-A41C-12920D0495D7}" type="presParOf" srcId="{7270048C-ED4C-4129-8987-0D9B154EE3EC}" destId="{76B8F1BD-8C86-46B7-80E3-1D5D674F274E}" srcOrd="2" destOrd="0" presId="urn:microsoft.com/office/officeart/2008/layout/LinedList"/>
    <dgm:cxn modelId="{DF727D11-54F8-4CD0-ABBB-BD4131A5DE1F}" type="presParOf" srcId="{7270048C-ED4C-4129-8987-0D9B154EE3EC}" destId="{975D4282-889D-4B88-8FC8-67473D9650A6}" srcOrd="3" destOrd="0" presId="urn:microsoft.com/office/officeart/2008/layout/LinedList"/>
    <dgm:cxn modelId="{DB063B64-158E-4859-A896-13D7015DD657}" type="presParOf" srcId="{975D4282-889D-4B88-8FC8-67473D9650A6}" destId="{CAD03E4A-4ED4-4255-AE3E-C926D0AD7CA9}" srcOrd="0" destOrd="0" presId="urn:microsoft.com/office/officeart/2008/layout/LinedList"/>
    <dgm:cxn modelId="{97AD4E2F-EEFB-4231-BFCD-DEB3A84A6720}" type="presParOf" srcId="{975D4282-889D-4B88-8FC8-67473D9650A6}" destId="{809C2FEF-1C3E-4A98-9267-4E5A2D00649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C86CB1-F5EB-4A3F-B3F5-48274B20B17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71BEE37-8B1F-4E10-8D3C-3ADDC3C025BA}">
      <dgm:prSet/>
      <dgm:spPr/>
      <dgm:t>
        <a:bodyPr/>
        <a:lstStyle/>
        <a:p>
          <a:r>
            <a:rPr lang="en-US"/>
            <a:t>Pandas</a:t>
          </a:r>
        </a:p>
      </dgm:t>
    </dgm:pt>
    <dgm:pt modelId="{4F3E5AB7-BA0E-4E89-9D87-A8203B6B26F9}" type="parTrans" cxnId="{591A855E-83EB-4DF3-A745-606FE84F6750}">
      <dgm:prSet/>
      <dgm:spPr/>
      <dgm:t>
        <a:bodyPr/>
        <a:lstStyle/>
        <a:p>
          <a:endParaRPr lang="en-US"/>
        </a:p>
      </dgm:t>
    </dgm:pt>
    <dgm:pt modelId="{2679E4F0-9F1E-42AF-9560-1A661489F0C4}" type="sibTrans" cxnId="{591A855E-83EB-4DF3-A745-606FE84F6750}">
      <dgm:prSet/>
      <dgm:spPr/>
      <dgm:t>
        <a:bodyPr/>
        <a:lstStyle/>
        <a:p>
          <a:endParaRPr lang="en-US"/>
        </a:p>
      </dgm:t>
    </dgm:pt>
    <dgm:pt modelId="{5DC2A8FE-4B4E-41FD-BB10-01DD6892490B}">
      <dgm:prSet/>
      <dgm:spPr/>
      <dgm:t>
        <a:bodyPr/>
        <a:lstStyle/>
        <a:p>
          <a:r>
            <a:rPr lang="en-US"/>
            <a:t>Matplotlib</a:t>
          </a:r>
        </a:p>
      </dgm:t>
    </dgm:pt>
    <dgm:pt modelId="{D6750656-844C-4946-BAB9-C242F99F3319}" type="parTrans" cxnId="{EFC62977-C6A1-4075-962B-78D2D90BA789}">
      <dgm:prSet/>
      <dgm:spPr/>
      <dgm:t>
        <a:bodyPr/>
        <a:lstStyle/>
        <a:p>
          <a:endParaRPr lang="en-US"/>
        </a:p>
      </dgm:t>
    </dgm:pt>
    <dgm:pt modelId="{7B174FB2-204E-433D-8693-BFF55C1476EC}" type="sibTrans" cxnId="{EFC62977-C6A1-4075-962B-78D2D90BA789}">
      <dgm:prSet/>
      <dgm:spPr/>
      <dgm:t>
        <a:bodyPr/>
        <a:lstStyle/>
        <a:p>
          <a:endParaRPr lang="en-US"/>
        </a:p>
      </dgm:t>
    </dgm:pt>
    <dgm:pt modelId="{D788DA3C-D46F-47BD-9BE5-3F4FABE56BF5}">
      <dgm:prSet/>
      <dgm:spPr/>
      <dgm:t>
        <a:bodyPr/>
        <a:lstStyle/>
        <a:p>
          <a:r>
            <a:rPr lang="en-US"/>
            <a:t>Stats</a:t>
          </a:r>
        </a:p>
      </dgm:t>
    </dgm:pt>
    <dgm:pt modelId="{166E3DD2-1C8D-4B89-A0EE-11B1F87BE4CC}" type="parTrans" cxnId="{376C429B-9D18-46B2-8693-08911FCFF7F0}">
      <dgm:prSet/>
      <dgm:spPr/>
      <dgm:t>
        <a:bodyPr/>
        <a:lstStyle/>
        <a:p>
          <a:endParaRPr lang="en-US"/>
        </a:p>
      </dgm:t>
    </dgm:pt>
    <dgm:pt modelId="{F9A8A75E-DCA2-4F01-B206-665D98097DE9}" type="sibTrans" cxnId="{376C429B-9D18-46B2-8693-08911FCFF7F0}">
      <dgm:prSet/>
      <dgm:spPr/>
      <dgm:t>
        <a:bodyPr/>
        <a:lstStyle/>
        <a:p>
          <a:endParaRPr lang="en-US"/>
        </a:p>
      </dgm:t>
    </dgm:pt>
    <dgm:pt modelId="{424EBD6B-067A-4D50-BD15-08A8C0C411F2}" type="pres">
      <dgm:prSet presAssocID="{FDC86CB1-F5EB-4A3F-B3F5-48274B20B17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4401D11-FFDE-4C3A-87FA-727C71CF0B4A}" type="pres">
      <dgm:prSet presAssocID="{871BEE37-8B1F-4E10-8D3C-3ADDC3C025BA}" presName="hierRoot1" presStyleCnt="0"/>
      <dgm:spPr/>
    </dgm:pt>
    <dgm:pt modelId="{34733C3C-EA94-4CEE-BC74-B461758DCD90}" type="pres">
      <dgm:prSet presAssocID="{871BEE37-8B1F-4E10-8D3C-3ADDC3C025BA}" presName="composite" presStyleCnt="0"/>
      <dgm:spPr/>
    </dgm:pt>
    <dgm:pt modelId="{EAE7D5B4-8969-4C36-9CBB-AF01DDCE5AC3}" type="pres">
      <dgm:prSet presAssocID="{871BEE37-8B1F-4E10-8D3C-3ADDC3C025BA}" presName="background" presStyleLbl="node0" presStyleIdx="0" presStyleCnt="3"/>
      <dgm:spPr/>
    </dgm:pt>
    <dgm:pt modelId="{036C2DC2-3E7C-47E8-B747-259D822A2438}" type="pres">
      <dgm:prSet presAssocID="{871BEE37-8B1F-4E10-8D3C-3ADDC3C025BA}" presName="text" presStyleLbl="fgAcc0" presStyleIdx="0" presStyleCnt="3">
        <dgm:presLayoutVars>
          <dgm:chPref val="3"/>
        </dgm:presLayoutVars>
      </dgm:prSet>
      <dgm:spPr/>
    </dgm:pt>
    <dgm:pt modelId="{A997A73F-3DED-4103-B8AC-179E44D9BFC1}" type="pres">
      <dgm:prSet presAssocID="{871BEE37-8B1F-4E10-8D3C-3ADDC3C025BA}" presName="hierChild2" presStyleCnt="0"/>
      <dgm:spPr/>
    </dgm:pt>
    <dgm:pt modelId="{ADCD807C-C7AD-4D81-86C1-1BA6D5884D86}" type="pres">
      <dgm:prSet presAssocID="{5DC2A8FE-4B4E-41FD-BB10-01DD6892490B}" presName="hierRoot1" presStyleCnt="0"/>
      <dgm:spPr/>
    </dgm:pt>
    <dgm:pt modelId="{9874873D-FC32-4F42-9523-BDD473FCF3C6}" type="pres">
      <dgm:prSet presAssocID="{5DC2A8FE-4B4E-41FD-BB10-01DD6892490B}" presName="composite" presStyleCnt="0"/>
      <dgm:spPr/>
    </dgm:pt>
    <dgm:pt modelId="{B12F62C1-CC15-4FE6-99F9-90CBA2D6386A}" type="pres">
      <dgm:prSet presAssocID="{5DC2A8FE-4B4E-41FD-BB10-01DD6892490B}" presName="background" presStyleLbl="node0" presStyleIdx="1" presStyleCnt="3"/>
      <dgm:spPr/>
    </dgm:pt>
    <dgm:pt modelId="{8F11678F-F41F-472B-9B78-2B1238D24B3C}" type="pres">
      <dgm:prSet presAssocID="{5DC2A8FE-4B4E-41FD-BB10-01DD6892490B}" presName="text" presStyleLbl="fgAcc0" presStyleIdx="1" presStyleCnt="3">
        <dgm:presLayoutVars>
          <dgm:chPref val="3"/>
        </dgm:presLayoutVars>
      </dgm:prSet>
      <dgm:spPr/>
    </dgm:pt>
    <dgm:pt modelId="{B43F22D6-3724-4793-A992-9DB271C88AB7}" type="pres">
      <dgm:prSet presAssocID="{5DC2A8FE-4B4E-41FD-BB10-01DD6892490B}" presName="hierChild2" presStyleCnt="0"/>
      <dgm:spPr/>
    </dgm:pt>
    <dgm:pt modelId="{93F4F38D-CF99-45F7-B423-6EC794C0A5DD}" type="pres">
      <dgm:prSet presAssocID="{D788DA3C-D46F-47BD-9BE5-3F4FABE56BF5}" presName="hierRoot1" presStyleCnt="0"/>
      <dgm:spPr/>
    </dgm:pt>
    <dgm:pt modelId="{751452D5-BC2D-49C4-9AAF-6CC4726CD6B0}" type="pres">
      <dgm:prSet presAssocID="{D788DA3C-D46F-47BD-9BE5-3F4FABE56BF5}" presName="composite" presStyleCnt="0"/>
      <dgm:spPr/>
    </dgm:pt>
    <dgm:pt modelId="{4283742E-9CD0-4ACE-9FF9-9A358ECA10EB}" type="pres">
      <dgm:prSet presAssocID="{D788DA3C-D46F-47BD-9BE5-3F4FABE56BF5}" presName="background" presStyleLbl="node0" presStyleIdx="2" presStyleCnt="3"/>
      <dgm:spPr/>
    </dgm:pt>
    <dgm:pt modelId="{68165DB6-9DA6-4279-BBA3-0D1D1D059238}" type="pres">
      <dgm:prSet presAssocID="{D788DA3C-D46F-47BD-9BE5-3F4FABE56BF5}" presName="text" presStyleLbl="fgAcc0" presStyleIdx="2" presStyleCnt="3">
        <dgm:presLayoutVars>
          <dgm:chPref val="3"/>
        </dgm:presLayoutVars>
      </dgm:prSet>
      <dgm:spPr/>
    </dgm:pt>
    <dgm:pt modelId="{6BF8AC3F-1D7B-4859-AF9C-ADAF434872F9}" type="pres">
      <dgm:prSet presAssocID="{D788DA3C-D46F-47BD-9BE5-3F4FABE56BF5}" presName="hierChild2" presStyleCnt="0"/>
      <dgm:spPr/>
    </dgm:pt>
  </dgm:ptLst>
  <dgm:cxnLst>
    <dgm:cxn modelId="{00F07211-A3C9-4751-B539-C9DA6ECB5FC8}" type="presOf" srcId="{FDC86CB1-F5EB-4A3F-B3F5-48274B20B176}" destId="{424EBD6B-067A-4D50-BD15-08A8C0C411F2}" srcOrd="0" destOrd="0" presId="urn:microsoft.com/office/officeart/2005/8/layout/hierarchy1"/>
    <dgm:cxn modelId="{591A855E-83EB-4DF3-A745-606FE84F6750}" srcId="{FDC86CB1-F5EB-4A3F-B3F5-48274B20B176}" destId="{871BEE37-8B1F-4E10-8D3C-3ADDC3C025BA}" srcOrd="0" destOrd="0" parTransId="{4F3E5AB7-BA0E-4E89-9D87-A8203B6B26F9}" sibTransId="{2679E4F0-9F1E-42AF-9560-1A661489F0C4}"/>
    <dgm:cxn modelId="{D0A3CF46-BBD2-40E9-93A1-2A988F6F1DC5}" type="presOf" srcId="{871BEE37-8B1F-4E10-8D3C-3ADDC3C025BA}" destId="{036C2DC2-3E7C-47E8-B747-259D822A2438}" srcOrd="0" destOrd="0" presId="urn:microsoft.com/office/officeart/2005/8/layout/hierarchy1"/>
    <dgm:cxn modelId="{EFC62977-C6A1-4075-962B-78D2D90BA789}" srcId="{FDC86CB1-F5EB-4A3F-B3F5-48274B20B176}" destId="{5DC2A8FE-4B4E-41FD-BB10-01DD6892490B}" srcOrd="1" destOrd="0" parTransId="{D6750656-844C-4946-BAB9-C242F99F3319}" sibTransId="{7B174FB2-204E-433D-8693-BFF55C1476EC}"/>
    <dgm:cxn modelId="{F854DE8C-B4E1-4C96-8C6E-B62CA4D964FB}" type="presOf" srcId="{5DC2A8FE-4B4E-41FD-BB10-01DD6892490B}" destId="{8F11678F-F41F-472B-9B78-2B1238D24B3C}" srcOrd="0" destOrd="0" presId="urn:microsoft.com/office/officeart/2005/8/layout/hierarchy1"/>
    <dgm:cxn modelId="{376C429B-9D18-46B2-8693-08911FCFF7F0}" srcId="{FDC86CB1-F5EB-4A3F-B3F5-48274B20B176}" destId="{D788DA3C-D46F-47BD-9BE5-3F4FABE56BF5}" srcOrd="2" destOrd="0" parTransId="{166E3DD2-1C8D-4B89-A0EE-11B1F87BE4CC}" sibTransId="{F9A8A75E-DCA2-4F01-B206-665D98097DE9}"/>
    <dgm:cxn modelId="{111E10BA-6536-4679-9624-41627429CB21}" type="presOf" srcId="{D788DA3C-D46F-47BD-9BE5-3F4FABE56BF5}" destId="{68165DB6-9DA6-4279-BBA3-0D1D1D059238}" srcOrd="0" destOrd="0" presId="urn:microsoft.com/office/officeart/2005/8/layout/hierarchy1"/>
    <dgm:cxn modelId="{5005DADF-80E1-4D8D-B505-EA07AF86791A}" type="presParOf" srcId="{424EBD6B-067A-4D50-BD15-08A8C0C411F2}" destId="{24401D11-FFDE-4C3A-87FA-727C71CF0B4A}" srcOrd="0" destOrd="0" presId="urn:microsoft.com/office/officeart/2005/8/layout/hierarchy1"/>
    <dgm:cxn modelId="{A338BF69-A533-47F5-B2F6-A6D18C5C036B}" type="presParOf" srcId="{24401D11-FFDE-4C3A-87FA-727C71CF0B4A}" destId="{34733C3C-EA94-4CEE-BC74-B461758DCD90}" srcOrd="0" destOrd="0" presId="urn:microsoft.com/office/officeart/2005/8/layout/hierarchy1"/>
    <dgm:cxn modelId="{6078ECD8-4400-4D16-892C-82F4D669AC5C}" type="presParOf" srcId="{34733C3C-EA94-4CEE-BC74-B461758DCD90}" destId="{EAE7D5B4-8969-4C36-9CBB-AF01DDCE5AC3}" srcOrd="0" destOrd="0" presId="urn:microsoft.com/office/officeart/2005/8/layout/hierarchy1"/>
    <dgm:cxn modelId="{5EA73494-FE99-4A95-9AF7-9425EE48DB7A}" type="presParOf" srcId="{34733C3C-EA94-4CEE-BC74-B461758DCD90}" destId="{036C2DC2-3E7C-47E8-B747-259D822A2438}" srcOrd="1" destOrd="0" presId="urn:microsoft.com/office/officeart/2005/8/layout/hierarchy1"/>
    <dgm:cxn modelId="{56015E86-2BBC-407B-8E4F-0FB30EC2EA96}" type="presParOf" srcId="{24401D11-FFDE-4C3A-87FA-727C71CF0B4A}" destId="{A997A73F-3DED-4103-B8AC-179E44D9BFC1}" srcOrd="1" destOrd="0" presId="urn:microsoft.com/office/officeart/2005/8/layout/hierarchy1"/>
    <dgm:cxn modelId="{D2683F05-F56B-4931-8DA7-0F05BC4FE8C3}" type="presParOf" srcId="{424EBD6B-067A-4D50-BD15-08A8C0C411F2}" destId="{ADCD807C-C7AD-4D81-86C1-1BA6D5884D86}" srcOrd="1" destOrd="0" presId="urn:microsoft.com/office/officeart/2005/8/layout/hierarchy1"/>
    <dgm:cxn modelId="{B25640F4-CB4B-4D52-8155-C9D9863DDEA0}" type="presParOf" srcId="{ADCD807C-C7AD-4D81-86C1-1BA6D5884D86}" destId="{9874873D-FC32-4F42-9523-BDD473FCF3C6}" srcOrd="0" destOrd="0" presId="urn:microsoft.com/office/officeart/2005/8/layout/hierarchy1"/>
    <dgm:cxn modelId="{FDEFEE3F-FCA8-4CCE-898C-41F0CC59A0F7}" type="presParOf" srcId="{9874873D-FC32-4F42-9523-BDD473FCF3C6}" destId="{B12F62C1-CC15-4FE6-99F9-90CBA2D6386A}" srcOrd="0" destOrd="0" presId="urn:microsoft.com/office/officeart/2005/8/layout/hierarchy1"/>
    <dgm:cxn modelId="{5ACD9604-2C7D-469E-95C1-8180E8A1F2D9}" type="presParOf" srcId="{9874873D-FC32-4F42-9523-BDD473FCF3C6}" destId="{8F11678F-F41F-472B-9B78-2B1238D24B3C}" srcOrd="1" destOrd="0" presId="urn:microsoft.com/office/officeart/2005/8/layout/hierarchy1"/>
    <dgm:cxn modelId="{D827901F-8D69-4FB3-BB09-27C371CA733E}" type="presParOf" srcId="{ADCD807C-C7AD-4D81-86C1-1BA6D5884D86}" destId="{B43F22D6-3724-4793-A992-9DB271C88AB7}" srcOrd="1" destOrd="0" presId="urn:microsoft.com/office/officeart/2005/8/layout/hierarchy1"/>
    <dgm:cxn modelId="{F5AB1841-1AB7-4084-9CA6-836F40867AB3}" type="presParOf" srcId="{424EBD6B-067A-4D50-BD15-08A8C0C411F2}" destId="{93F4F38D-CF99-45F7-B423-6EC794C0A5DD}" srcOrd="2" destOrd="0" presId="urn:microsoft.com/office/officeart/2005/8/layout/hierarchy1"/>
    <dgm:cxn modelId="{36B1692F-802B-467F-B19E-8DC9D8E338DA}" type="presParOf" srcId="{93F4F38D-CF99-45F7-B423-6EC794C0A5DD}" destId="{751452D5-BC2D-49C4-9AAF-6CC4726CD6B0}" srcOrd="0" destOrd="0" presId="urn:microsoft.com/office/officeart/2005/8/layout/hierarchy1"/>
    <dgm:cxn modelId="{2607CE76-9308-4175-A009-65EF4474D724}" type="presParOf" srcId="{751452D5-BC2D-49C4-9AAF-6CC4726CD6B0}" destId="{4283742E-9CD0-4ACE-9FF9-9A358ECA10EB}" srcOrd="0" destOrd="0" presId="urn:microsoft.com/office/officeart/2005/8/layout/hierarchy1"/>
    <dgm:cxn modelId="{6011BF37-3B97-4C19-A710-7A80C66F2D97}" type="presParOf" srcId="{751452D5-BC2D-49C4-9AAF-6CC4726CD6B0}" destId="{68165DB6-9DA6-4279-BBA3-0D1D1D059238}" srcOrd="1" destOrd="0" presId="urn:microsoft.com/office/officeart/2005/8/layout/hierarchy1"/>
    <dgm:cxn modelId="{182C0D4B-CEF8-451C-B1A8-D38007F11AB2}" type="presParOf" srcId="{93F4F38D-CF99-45F7-B423-6EC794C0A5DD}" destId="{6BF8AC3F-1D7B-4859-AF9C-ADAF434872F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87AAD8-3697-4B01-8591-EB7DD9CC0FB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4CFEF11-830A-4061-A834-36A93E61D8B1}">
      <dgm:prSet/>
      <dgm:spPr/>
      <dgm:t>
        <a:bodyPr/>
        <a:lstStyle/>
        <a:p>
          <a:r>
            <a:rPr lang="en-US" dirty="0"/>
            <a:t>Here we can </a:t>
          </a:r>
          <a:r>
            <a:rPr lang="en-US" dirty="0" err="1"/>
            <a:t>obsereve</a:t>
          </a:r>
          <a:r>
            <a:rPr lang="en-US" dirty="0"/>
            <a:t> the charges for each individuals accordingly</a:t>
          </a:r>
        </a:p>
      </dgm:t>
    </dgm:pt>
    <dgm:pt modelId="{4C17F8D5-4114-4143-9160-C80D64732977}" type="parTrans" cxnId="{0B6BE994-E659-445D-A3CD-CEE21A1D9FEA}">
      <dgm:prSet/>
      <dgm:spPr/>
      <dgm:t>
        <a:bodyPr/>
        <a:lstStyle/>
        <a:p>
          <a:endParaRPr lang="en-US"/>
        </a:p>
      </dgm:t>
    </dgm:pt>
    <dgm:pt modelId="{F74F61F4-988C-4020-A770-F70472EB9177}" type="sibTrans" cxnId="{0B6BE994-E659-445D-A3CD-CEE21A1D9FEA}">
      <dgm:prSet/>
      <dgm:spPr/>
      <dgm:t>
        <a:bodyPr/>
        <a:lstStyle/>
        <a:p>
          <a:endParaRPr lang="en-US"/>
        </a:p>
      </dgm:t>
    </dgm:pt>
    <dgm:pt modelId="{0DD570A6-02FB-43A8-B4D9-78A9158A1B0E}">
      <dgm:prSet/>
      <dgm:spPr/>
      <dgm:t>
        <a:bodyPr/>
        <a:lstStyle/>
        <a:p>
          <a:pPr rtl="0"/>
          <a:r>
            <a:rPr lang="en-US" dirty="0"/>
            <a:t>We concluded the charges according to the </a:t>
          </a:r>
          <a:r>
            <a:rPr lang="en-US" dirty="0">
              <a:latin typeface="Calibri Light" panose="020F0302020204030204"/>
            </a:rPr>
            <a:t>partner, senior citizen, Dependents</a:t>
          </a:r>
          <a:endParaRPr lang="en-US" dirty="0"/>
        </a:p>
      </dgm:t>
    </dgm:pt>
    <dgm:pt modelId="{793591A7-A1D4-4F3A-81B0-6A3BFC5DE7A6}" type="parTrans" cxnId="{709C2810-32AF-4A85-BAD9-B946F71D63A2}">
      <dgm:prSet/>
      <dgm:spPr/>
      <dgm:t>
        <a:bodyPr/>
        <a:lstStyle/>
        <a:p>
          <a:endParaRPr lang="en-US"/>
        </a:p>
      </dgm:t>
    </dgm:pt>
    <dgm:pt modelId="{3F7F0B02-B531-4793-8815-9DD1E93F45C9}" type="sibTrans" cxnId="{709C2810-32AF-4A85-BAD9-B946F71D63A2}">
      <dgm:prSet/>
      <dgm:spPr/>
      <dgm:t>
        <a:bodyPr/>
        <a:lstStyle/>
        <a:p>
          <a:endParaRPr lang="en-US"/>
        </a:p>
      </dgm:t>
    </dgm:pt>
    <dgm:pt modelId="{C6DB9229-7639-4B05-881D-B9899090B34A}">
      <dgm:prSet/>
      <dgm:spPr/>
      <dgm:t>
        <a:bodyPr/>
        <a:lstStyle/>
        <a:p>
          <a:pPr rtl="0"/>
          <a:r>
            <a:rPr lang="en-US" dirty="0"/>
            <a:t>We </a:t>
          </a:r>
          <a:r>
            <a:rPr lang="en-US" dirty="0">
              <a:latin typeface="Calibri Light" panose="020F0302020204030204"/>
            </a:rPr>
            <a:t>checked about the customer churn</a:t>
          </a:r>
          <a:endParaRPr lang="en-US" dirty="0"/>
        </a:p>
      </dgm:t>
    </dgm:pt>
    <dgm:pt modelId="{7428DCF7-CD8C-4F59-BA67-16217BDAA33E}" type="parTrans" cxnId="{17BD85A8-8334-4579-82E3-8438AABB1871}">
      <dgm:prSet/>
      <dgm:spPr/>
      <dgm:t>
        <a:bodyPr/>
        <a:lstStyle/>
        <a:p>
          <a:endParaRPr lang="en-US"/>
        </a:p>
      </dgm:t>
    </dgm:pt>
    <dgm:pt modelId="{2F957BB5-F239-4472-B4EF-256074E4FDCC}" type="sibTrans" cxnId="{17BD85A8-8334-4579-82E3-8438AABB1871}">
      <dgm:prSet/>
      <dgm:spPr/>
      <dgm:t>
        <a:bodyPr/>
        <a:lstStyle/>
        <a:p>
          <a:endParaRPr lang="en-US"/>
        </a:p>
      </dgm:t>
    </dgm:pt>
    <dgm:pt modelId="{4E617ACF-C663-4534-B10C-81DD445B0690}" type="pres">
      <dgm:prSet presAssocID="{6E87AAD8-3697-4B01-8591-EB7DD9CC0FB2}" presName="linear" presStyleCnt="0">
        <dgm:presLayoutVars>
          <dgm:animLvl val="lvl"/>
          <dgm:resizeHandles val="exact"/>
        </dgm:presLayoutVars>
      </dgm:prSet>
      <dgm:spPr/>
    </dgm:pt>
    <dgm:pt modelId="{E9D7EFC7-895B-41D7-B6BC-358298DE3452}" type="pres">
      <dgm:prSet presAssocID="{74CFEF11-830A-4061-A834-36A93E61D8B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CF4DC01-E4D3-4D20-8177-2FB023369056}" type="pres">
      <dgm:prSet presAssocID="{F74F61F4-988C-4020-A770-F70472EB9177}" presName="spacer" presStyleCnt="0"/>
      <dgm:spPr/>
    </dgm:pt>
    <dgm:pt modelId="{DB7B42FD-3148-4D57-9630-101DA0EC2826}" type="pres">
      <dgm:prSet presAssocID="{0DD570A6-02FB-43A8-B4D9-78A9158A1B0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4B07A90-65A0-4913-8B6F-AA0AD0340ECB}" type="pres">
      <dgm:prSet presAssocID="{3F7F0B02-B531-4793-8815-9DD1E93F45C9}" presName="spacer" presStyleCnt="0"/>
      <dgm:spPr/>
    </dgm:pt>
    <dgm:pt modelId="{7B106356-B16E-46C2-BE72-5EEA177AE1C3}" type="pres">
      <dgm:prSet presAssocID="{C6DB9229-7639-4B05-881D-B9899090B34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D22DB08-14AE-48F6-A7AC-A5612E2B3C00}" type="presOf" srcId="{C6DB9229-7639-4B05-881D-B9899090B34A}" destId="{7B106356-B16E-46C2-BE72-5EEA177AE1C3}" srcOrd="0" destOrd="0" presId="urn:microsoft.com/office/officeart/2005/8/layout/vList2"/>
    <dgm:cxn modelId="{709C2810-32AF-4A85-BAD9-B946F71D63A2}" srcId="{6E87AAD8-3697-4B01-8591-EB7DD9CC0FB2}" destId="{0DD570A6-02FB-43A8-B4D9-78A9158A1B0E}" srcOrd="1" destOrd="0" parTransId="{793591A7-A1D4-4F3A-81B0-6A3BFC5DE7A6}" sibTransId="{3F7F0B02-B531-4793-8815-9DD1E93F45C9}"/>
    <dgm:cxn modelId="{0B6BE994-E659-445D-A3CD-CEE21A1D9FEA}" srcId="{6E87AAD8-3697-4B01-8591-EB7DD9CC0FB2}" destId="{74CFEF11-830A-4061-A834-36A93E61D8B1}" srcOrd="0" destOrd="0" parTransId="{4C17F8D5-4114-4143-9160-C80D64732977}" sibTransId="{F74F61F4-988C-4020-A770-F70472EB9177}"/>
    <dgm:cxn modelId="{17BD85A8-8334-4579-82E3-8438AABB1871}" srcId="{6E87AAD8-3697-4B01-8591-EB7DD9CC0FB2}" destId="{C6DB9229-7639-4B05-881D-B9899090B34A}" srcOrd="2" destOrd="0" parTransId="{7428DCF7-CD8C-4F59-BA67-16217BDAA33E}" sibTransId="{2F957BB5-F239-4472-B4EF-256074E4FDCC}"/>
    <dgm:cxn modelId="{593F4EB7-57A5-4C29-85A0-AA2441DCCDA6}" type="presOf" srcId="{6E87AAD8-3697-4B01-8591-EB7DD9CC0FB2}" destId="{4E617ACF-C663-4534-B10C-81DD445B0690}" srcOrd="0" destOrd="0" presId="urn:microsoft.com/office/officeart/2005/8/layout/vList2"/>
    <dgm:cxn modelId="{AA4467CC-7871-4766-922C-8B03A9ECA000}" type="presOf" srcId="{0DD570A6-02FB-43A8-B4D9-78A9158A1B0E}" destId="{DB7B42FD-3148-4D57-9630-101DA0EC2826}" srcOrd="0" destOrd="0" presId="urn:microsoft.com/office/officeart/2005/8/layout/vList2"/>
    <dgm:cxn modelId="{AAA67BDC-B194-4A82-9892-6EC44650A8FD}" type="presOf" srcId="{74CFEF11-830A-4061-A834-36A93E61D8B1}" destId="{E9D7EFC7-895B-41D7-B6BC-358298DE3452}" srcOrd="0" destOrd="0" presId="urn:microsoft.com/office/officeart/2005/8/layout/vList2"/>
    <dgm:cxn modelId="{46546BBA-0AE9-43D5-8940-7EB182FCC45E}" type="presParOf" srcId="{4E617ACF-C663-4534-B10C-81DD445B0690}" destId="{E9D7EFC7-895B-41D7-B6BC-358298DE3452}" srcOrd="0" destOrd="0" presId="urn:microsoft.com/office/officeart/2005/8/layout/vList2"/>
    <dgm:cxn modelId="{E7E4332C-3CD5-4885-9B26-828B051D70D9}" type="presParOf" srcId="{4E617ACF-C663-4534-B10C-81DD445B0690}" destId="{0CF4DC01-E4D3-4D20-8177-2FB023369056}" srcOrd="1" destOrd="0" presId="urn:microsoft.com/office/officeart/2005/8/layout/vList2"/>
    <dgm:cxn modelId="{1BF7E3C6-539F-4D38-B990-8603B61615E1}" type="presParOf" srcId="{4E617ACF-C663-4534-B10C-81DD445B0690}" destId="{DB7B42FD-3148-4D57-9630-101DA0EC2826}" srcOrd="2" destOrd="0" presId="urn:microsoft.com/office/officeart/2005/8/layout/vList2"/>
    <dgm:cxn modelId="{90B896BE-CD4A-4E27-8E4E-8288E76F9EA4}" type="presParOf" srcId="{4E617ACF-C663-4534-B10C-81DD445B0690}" destId="{84B07A90-65A0-4913-8B6F-AA0AD0340ECB}" srcOrd="3" destOrd="0" presId="urn:microsoft.com/office/officeart/2005/8/layout/vList2"/>
    <dgm:cxn modelId="{1DD988D1-39BD-4D82-9D0E-833C07ECCFA6}" type="presParOf" srcId="{4E617ACF-C663-4534-B10C-81DD445B0690}" destId="{7B106356-B16E-46C2-BE72-5EEA177AE1C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AC79A0-EB55-449D-86FB-D828262EEB92}">
      <dsp:nvSpPr>
        <dsp:cNvPr id="0" name=""/>
        <dsp:cNvSpPr/>
      </dsp:nvSpPr>
      <dsp:spPr>
        <a:xfrm>
          <a:off x="0" y="919121"/>
          <a:ext cx="4828172" cy="122899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 AM BANDI SHRAVAN</a:t>
          </a:r>
        </a:p>
      </dsp:txBody>
      <dsp:txXfrm>
        <a:off x="59995" y="979116"/>
        <a:ext cx="4708182" cy="1109007"/>
      </dsp:txXfrm>
    </dsp:sp>
    <dsp:sp modelId="{6881DD7E-6E25-4B0C-A1FE-F7189AB3FF2F}">
      <dsp:nvSpPr>
        <dsp:cNvPr id="0" name=""/>
        <dsp:cNvSpPr/>
      </dsp:nvSpPr>
      <dsp:spPr>
        <a:xfrm>
          <a:off x="0" y="2211478"/>
          <a:ext cx="4828172" cy="1228997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Worked as System Engineer at Infosys for 1.6 years</a:t>
          </a:r>
        </a:p>
      </dsp:txBody>
      <dsp:txXfrm>
        <a:off x="59995" y="2271473"/>
        <a:ext cx="4708182" cy="1109007"/>
      </dsp:txXfrm>
    </dsp:sp>
    <dsp:sp modelId="{300A6ABB-F3F1-42F9-8305-9742FB21465D}">
      <dsp:nvSpPr>
        <dsp:cNvPr id="0" name=""/>
        <dsp:cNvSpPr/>
      </dsp:nvSpPr>
      <dsp:spPr>
        <a:xfrm>
          <a:off x="0" y="3503836"/>
          <a:ext cx="4828172" cy="1228997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Learning Data Science gives us to recognize  problems and  develop solutions using the existing data.</a:t>
          </a:r>
        </a:p>
      </dsp:txBody>
      <dsp:txXfrm>
        <a:off x="59995" y="3563831"/>
        <a:ext cx="4708182" cy="11090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459C1-5E24-4EBE-B5A5-1566255A5194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CEA73-E44E-46F8-9B0C-9F255E71AE94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>
              <a:latin typeface="Calibri Light" panose="020F0302020204030204"/>
            </a:rPr>
            <a:t>Customer churn has many challenges to face</a:t>
          </a:r>
          <a:endParaRPr lang="en-US" sz="4500" kern="1200" dirty="0"/>
        </a:p>
      </dsp:txBody>
      <dsp:txXfrm>
        <a:off x="0" y="0"/>
        <a:ext cx="6900512" cy="2768070"/>
      </dsp:txXfrm>
    </dsp:sp>
    <dsp:sp modelId="{76B8F1BD-8C86-46B7-80E3-1D5D674F274E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D03E4A-4ED4-4255-AE3E-C926D0AD7CA9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To estimate </a:t>
          </a:r>
          <a:r>
            <a:rPr lang="en-US" sz="4500" kern="1200" dirty="0">
              <a:latin typeface="Calibri Light" panose="020F0302020204030204"/>
            </a:rPr>
            <a:t>how customer churn metrics can help improve customer </a:t>
          </a:r>
          <a:r>
            <a:rPr lang="en-US" sz="4500" kern="1200" dirty="0" err="1">
              <a:latin typeface="Calibri Light" panose="020F0302020204030204"/>
            </a:rPr>
            <a:t>retension</a:t>
          </a:r>
          <a:endParaRPr lang="en-US" sz="4500" kern="1200" dirty="0" err="1"/>
        </a:p>
      </dsp:txBody>
      <dsp:txXfrm>
        <a:off x="0" y="2768070"/>
        <a:ext cx="6900512" cy="27680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E7D5B4-8969-4C36-9CBB-AF01DDCE5AC3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C2DC2-3E7C-47E8-B747-259D822A2438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Pandas</a:t>
          </a:r>
        </a:p>
      </dsp:txBody>
      <dsp:txXfrm>
        <a:off x="378614" y="886531"/>
        <a:ext cx="2810360" cy="1744948"/>
      </dsp:txXfrm>
    </dsp:sp>
    <dsp:sp modelId="{B12F62C1-CC15-4FE6-99F9-90CBA2D6386A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11678F-F41F-472B-9B78-2B1238D24B3C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Matplotlib</a:t>
          </a:r>
        </a:p>
      </dsp:txBody>
      <dsp:txXfrm>
        <a:off x="3946203" y="886531"/>
        <a:ext cx="2810360" cy="1744948"/>
      </dsp:txXfrm>
    </dsp:sp>
    <dsp:sp modelId="{4283742E-9CD0-4ACE-9FF9-9A358ECA10EB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65DB6-9DA6-4279-BBA3-0D1D1D059238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Stats</a:t>
          </a:r>
        </a:p>
      </dsp:txBody>
      <dsp:txXfrm>
        <a:off x="7513791" y="886531"/>
        <a:ext cx="2810360" cy="17449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D7EFC7-895B-41D7-B6BC-358298DE3452}">
      <dsp:nvSpPr>
        <dsp:cNvPr id="0" name=""/>
        <dsp:cNvSpPr/>
      </dsp:nvSpPr>
      <dsp:spPr>
        <a:xfrm>
          <a:off x="0" y="48969"/>
          <a:ext cx="10515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Here we can </a:t>
          </a:r>
          <a:r>
            <a:rPr lang="en-US" sz="3400" kern="1200" dirty="0" err="1"/>
            <a:t>obsereve</a:t>
          </a:r>
          <a:r>
            <a:rPr lang="en-US" sz="3400" kern="1200" dirty="0"/>
            <a:t> the charges for each individuals accordingly</a:t>
          </a:r>
        </a:p>
      </dsp:txBody>
      <dsp:txXfrm>
        <a:off x="66025" y="114994"/>
        <a:ext cx="10383550" cy="1220470"/>
      </dsp:txXfrm>
    </dsp:sp>
    <dsp:sp modelId="{DB7B42FD-3148-4D57-9630-101DA0EC2826}">
      <dsp:nvSpPr>
        <dsp:cNvPr id="0" name=""/>
        <dsp:cNvSpPr/>
      </dsp:nvSpPr>
      <dsp:spPr>
        <a:xfrm>
          <a:off x="0" y="1499409"/>
          <a:ext cx="10515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We concluded the charges according to the </a:t>
          </a:r>
          <a:r>
            <a:rPr lang="en-US" sz="3400" kern="1200" dirty="0">
              <a:latin typeface="Calibri Light" panose="020F0302020204030204"/>
            </a:rPr>
            <a:t>partner, senior citizen, Dependents</a:t>
          </a:r>
          <a:endParaRPr lang="en-US" sz="3400" kern="1200" dirty="0"/>
        </a:p>
      </dsp:txBody>
      <dsp:txXfrm>
        <a:off x="66025" y="1565434"/>
        <a:ext cx="10383550" cy="1220470"/>
      </dsp:txXfrm>
    </dsp:sp>
    <dsp:sp modelId="{7B106356-B16E-46C2-BE72-5EEA177AE1C3}">
      <dsp:nvSpPr>
        <dsp:cNvPr id="0" name=""/>
        <dsp:cNvSpPr/>
      </dsp:nvSpPr>
      <dsp:spPr>
        <a:xfrm>
          <a:off x="0" y="2949848"/>
          <a:ext cx="10515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We </a:t>
          </a:r>
          <a:r>
            <a:rPr lang="en-US" sz="3400" kern="1200" dirty="0">
              <a:latin typeface="Calibri Light" panose="020F0302020204030204"/>
            </a:rPr>
            <a:t>checked about the customer churn</a:t>
          </a:r>
          <a:endParaRPr lang="en-US" sz="3400" kern="1200" dirty="0"/>
        </a:p>
      </dsp:txBody>
      <dsp:txXfrm>
        <a:off x="66025" y="3015873"/>
        <a:ext cx="10383550" cy="1220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8488"/>
            <a:ext cx="9144000" cy="67911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TELECOMMUNICATION</a:t>
            </a:r>
            <a:br>
              <a:rPr lang="en-US" sz="2800" b="1" dirty="0">
                <a:latin typeface="Times New Roman"/>
                <a:cs typeface="Times New Roman"/>
              </a:rPr>
            </a:br>
            <a:endParaRPr lang="en-US" sz="4000" b="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501AA41-E7B5-D621-B7B4-55732ACE6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29" y="284418"/>
            <a:ext cx="10470522" cy="490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4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5A86F-EA65-7DB7-0CA8-73ED960DB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UNIVARIATE ANALYSIS</a:t>
            </a:r>
          </a:p>
        </p:txBody>
      </p:sp>
      <p:grpSp>
        <p:nvGrpSpPr>
          <p:cNvPr id="32" name="Group 2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7BCFD-DB6D-AC24-EB45-80E23C9ED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sz="2000" b="1" dirty="0"/>
              <a:t>OBSERVATIONS</a:t>
            </a:r>
            <a:endParaRPr lang="en-US" sz="2000" b="1" dirty="0">
              <a:cs typeface="Calibri"/>
            </a:endParaRPr>
          </a:p>
          <a:p>
            <a:r>
              <a:rPr lang="en-US" sz="2000" dirty="0"/>
              <a:t>Tenure is in the range of 0-72.</a:t>
            </a:r>
          </a:p>
          <a:p>
            <a:r>
              <a:rPr lang="en-US" sz="2000" dirty="0"/>
              <a:t>Average tenure lies near to 32</a:t>
            </a:r>
            <a:endParaRPr lang="en-US" sz="2000" dirty="0">
              <a:cs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38745A6E-F76C-01AF-3E2F-CE68C5397B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39496" y="816224"/>
            <a:ext cx="5514304" cy="5339830"/>
          </a:xfrm>
        </p:spPr>
      </p:pic>
    </p:spTree>
    <p:extLst>
      <p:ext uri="{BB962C8B-B14F-4D97-AF65-F5344CB8AC3E}">
        <p14:creationId xmlns:p14="http://schemas.microsoft.com/office/powerpoint/2010/main" val="278267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EEA1AF-F9FA-8AFB-EDCD-0413269B4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1">
                <a:cs typeface="Calibri Light"/>
              </a:rPr>
              <a:t>Observations</a:t>
            </a:r>
            <a:endParaRPr lang="en-US" sz="4600" b="1" kern="1200">
              <a:latin typeface="+mj-lt"/>
              <a:cs typeface="Calibri Light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455F74B-3602-0B7B-C574-204C6344F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>
                <a:cs typeface="Calibri"/>
              </a:rPr>
              <a:t>Monthly Charges lies </a:t>
            </a:r>
            <a:r>
              <a:rPr lang="en-US" sz="2200">
                <a:cs typeface="Calibri"/>
              </a:rPr>
              <a:t>between 18-118rs </a:t>
            </a:r>
          </a:p>
          <a:p>
            <a:r>
              <a:rPr lang="en-US" sz="2200" dirty="0">
                <a:cs typeface="Calibri"/>
              </a:rPr>
              <a:t>Average monthly charges are around 64rs</a:t>
            </a:r>
          </a:p>
        </p:txBody>
      </p:sp>
      <p:pic>
        <p:nvPicPr>
          <p:cNvPr id="3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F657291A-6594-5C58-4332-0CB420444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10660"/>
            <a:ext cx="6903720" cy="543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92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913C2-CD6F-3642-974B-BFF68E8A4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kern="1200" dirty="0">
                <a:latin typeface="+mj-lt"/>
                <a:ea typeface="+mj-ea"/>
                <a:cs typeface="+mj-cs"/>
              </a:rPr>
              <a:t>Univariate Analysis on</a:t>
            </a:r>
            <a:r>
              <a:rPr lang="en-US" sz="3000" dirty="0"/>
              <a:t> gender </a:t>
            </a:r>
            <a:r>
              <a:rPr lang="en-US" sz="3000" kern="1200" dirty="0">
                <a:latin typeface="+mj-lt"/>
                <a:ea typeface="+mj-ea"/>
                <a:cs typeface="+mj-cs"/>
              </a:rPr>
              <a:t>column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B5700-D26C-71DB-F847-9357B0A5E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b="1" dirty="0" err="1"/>
              <a:t>Obseravtions</a:t>
            </a:r>
            <a:endParaRPr lang="en-US" sz="2200" dirty="0" err="1">
              <a:cs typeface="Calibri" panose="020F0502020204030204"/>
            </a:endParaRPr>
          </a:p>
          <a:p>
            <a:pPr marL="0"/>
            <a:r>
              <a:rPr lang="en-US" sz="2200" dirty="0"/>
              <a:t>Here we can observe the member of male &amp; female customers</a:t>
            </a:r>
            <a:endParaRPr lang="en-US" sz="2200" dirty="0">
              <a:cs typeface="Calibri"/>
            </a:endParaRPr>
          </a:p>
          <a:p>
            <a:pPr marL="0"/>
            <a:r>
              <a:rPr lang="en-US" sz="2000" dirty="0">
                <a:latin typeface="Times New Roman"/>
                <a:cs typeface="Calibri"/>
              </a:rPr>
              <a:t>Male      3555</a:t>
            </a:r>
          </a:p>
          <a:p>
            <a:pPr marL="0"/>
            <a:r>
              <a:rPr lang="en-US" sz="2000" dirty="0">
                <a:latin typeface="Times New Roman"/>
                <a:cs typeface="Calibri"/>
              </a:rPr>
              <a:t>Female    3488</a:t>
            </a:r>
            <a:endParaRPr lang="en-US">
              <a:cs typeface="Calibri" panose="020F0502020204030204"/>
            </a:endParaRPr>
          </a:p>
          <a:p>
            <a:pPr marL="0"/>
            <a:endParaRPr lang="en-US" sz="2200" dirty="0">
              <a:cs typeface="Calibri"/>
            </a:endParaRPr>
          </a:p>
        </p:txBody>
      </p:sp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2E844C10-C2D0-0073-FC6B-BF1B41A4AD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08809" y="751623"/>
            <a:ext cx="6767847" cy="5372440"/>
          </a:xfrm>
        </p:spPr>
      </p:pic>
    </p:spTree>
    <p:extLst>
      <p:ext uri="{BB962C8B-B14F-4D97-AF65-F5344CB8AC3E}">
        <p14:creationId xmlns:p14="http://schemas.microsoft.com/office/powerpoint/2010/main" val="4005669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598D6-FE3B-F249-71A8-B2EE5CC90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>
                <a:cs typeface="Calibri Light"/>
              </a:rPr>
              <a:t>Analysis on Dependent Column</a:t>
            </a:r>
            <a:endParaRPr lang="en-US" sz="4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12179-D40B-D892-882C-5FE657220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cs typeface="Calibri"/>
              </a:rPr>
              <a:t>Observations:</a:t>
            </a:r>
          </a:p>
          <a:p>
            <a:r>
              <a:rPr lang="en-US" sz="2000">
                <a:cs typeface="Calibri"/>
              </a:rPr>
              <a:t>Number of Dependents 2110</a:t>
            </a:r>
          </a:p>
          <a:p>
            <a:r>
              <a:rPr lang="en-US" sz="2000">
                <a:cs typeface="Calibri"/>
              </a:rPr>
              <a:t>Number of independents are 4933</a:t>
            </a:r>
          </a:p>
          <a:p>
            <a:endParaRPr lang="en-US" sz="2000">
              <a:cs typeface="Calibri"/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6807491-3D77-BFB9-11B6-C18325458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982" y="2484255"/>
            <a:ext cx="4571376" cy="371424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83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C2446-56A4-6756-7C07-266E1E4F7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BIVARIATE ANALYSIS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6372E-7D22-AC72-BC3C-AA7B0149A5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Observation</a:t>
            </a:r>
            <a:endParaRPr lang="en-US" b="1" dirty="0">
              <a:cs typeface="Calibri"/>
            </a:endParaRPr>
          </a:p>
          <a:p>
            <a:r>
              <a:rPr lang="en-US" sz="2000" dirty="0"/>
              <a:t>Distrubutions of tenure with their monthly charges</a:t>
            </a:r>
            <a:endParaRPr lang="en-US" sz="2000" dirty="0">
              <a:cs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FE499F20-BE22-8962-51AF-E5CA5700D4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14623" y="925076"/>
            <a:ext cx="5439177" cy="5143591"/>
          </a:xfrm>
        </p:spPr>
      </p:pic>
    </p:spTree>
    <p:extLst>
      <p:ext uri="{BB962C8B-B14F-4D97-AF65-F5344CB8AC3E}">
        <p14:creationId xmlns:p14="http://schemas.microsoft.com/office/powerpoint/2010/main" val="2927324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B70D6-1DD6-861E-9AA8-379D069DB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Partner vs MonthlyCharges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5B48E-87A9-4A8F-7523-13BC02F27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2366" y="2194102"/>
            <a:ext cx="3427001" cy="39085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Observations</a:t>
            </a:r>
            <a:endParaRPr lang="en-US" b="1" dirty="0">
              <a:cs typeface="Calibri"/>
            </a:endParaRPr>
          </a:p>
          <a:p>
            <a:r>
              <a:rPr lang="en-US" sz="2000" dirty="0"/>
              <a:t>Here we can observe charges as per partner or without partner</a:t>
            </a:r>
          </a:p>
          <a:p>
            <a:r>
              <a:rPr lang="en-US" sz="2000" dirty="0">
                <a:cs typeface="Calibri"/>
              </a:rPr>
              <a:t>With partner has high monthly charges</a:t>
            </a:r>
          </a:p>
        </p:txBody>
      </p:sp>
      <p:pic>
        <p:nvPicPr>
          <p:cNvPr id="7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DEB8E383-65F3-797D-3C90-6ABE0E16A6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45457" y="978814"/>
            <a:ext cx="6155141" cy="492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67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076E42-A08C-2280-83F0-77077E484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Churn vs MonthlyCharges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039C9-B7F5-5270-020E-C207E484C5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sz="1800" b="1"/>
              <a:t>Observation</a:t>
            </a:r>
            <a:endParaRPr lang="en-US" sz="1800"/>
          </a:p>
          <a:p>
            <a:r>
              <a:rPr lang="en-US" sz="1800"/>
              <a:t>Customer churn as per the monthly charges</a:t>
            </a:r>
          </a:p>
          <a:p>
            <a:r>
              <a:rPr lang="en-US" sz="1800"/>
              <a:t>Where the Charges are high there is a probability of churn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86A2C416-8D84-0997-02F7-9215B23E64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87738" y="948797"/>
            <a:ext cx="5628018" cy="472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07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41B7B-D984-BA5C-A45E-0D7129647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CONCLUSIONS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A13386-908A-7891-6D04-847B4AA4EF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9771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D022D93-607A-ED85-2983-D50821599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  <a:cs typeface="Calibri Light"/>
              </a:rPr>
              <a:t>ABOUT ME</a:t>
            </a:r>
            <a:endParaRPr lang="en-US" sz="48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F330EA-98E6-BE44-E844-201138EF84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0013437"/>
              </p:ext>
            </p:extLst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7978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741CD1-04E0-FF2A-E054-DA489EDD9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000">
                <a:cs typeface="Calibri Light"/>
              </a:rPr>
              <a:t>PROBLEM STATEMENT</a:t>
            </a:r>
            <a:endParaRPr lang="en-US" sz="50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97654B-6852-030B-12C3-C68909B0DD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1133615"/>
              </p:ext>
            </p:extLst>
          </p:nvPr>
        </p:nvGraphicFramePr>
        <p:xfrm>
          <a:off x="4436351" y="513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6716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D0A81E-DB13-AC85-414B-5EEE9BC28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>
                <a:cs typeface="Calibri Light"/>
              </a:rPr>
              <a:t>LIBRARIES USED</a:t>
            </a:r>
            <a:endParaRPr lang="en-US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A644C5-EFB0-6EBA-EF75-2447A627A3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0530338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3286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6DC1FD3-819D-A936-EB54-BAB8557AF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73" y="349543"/>
            <a:ext cx="11211057" cy="620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28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BD1B0-1A12-6DE9-D50C-54D84CDFA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 dirty="0">
                <a:latin typeface="+mj-lt"/>
                <a:ea typeface="+mj-ea"/>
                <a:cs typeface="+mj-cs"/>
              </a:rPr>
              <a:t>Dataset from </a:t>
            </a:r>
            <a:r>
              <a:rPr lang="en-US" sz="5600" dirty="0"/>
              <a:t>Telecommunication</a:t>
            </a:r>
            <a:r>
              <a:rPr lang="en-US" sz="5600" kern="1200" dirty="0">
                <a:latin typeface="+mj-lt"/>
                <a:ea typeface="+mj-ea"/>
                <a:cs typeface="+mj-cs"/>
              </a:rPr>
              <a:t> 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90C97567-BCFD-E437-279F-F33A9F31F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766498"/>
            <a:ext cx="11548872" cy="332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0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D2B34A5-A5D1-B599-7376-828E21950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20833"/>
            <a:ext cx="10905066" cy="5016332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08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16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18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13A2BB-CED0-82BC-099D-883B5FDE3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cs typeface="Calibri Light"/>
              </a:rPr>
              <a:t>Data Cleaning Process: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7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9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A029-4A84-62A6-A36E-EEE4FA2F0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arenR"/>
            </a:pPr>
            <a:r>
              <a:rPr lang="en-US" sz="2600" dirty="0">
                <a:solidFill>
                  <a:schemeClr val="bg1"/>
                </a:solidFill>
                <a:cs typeface="Calibri"/>
              </a:rPr>
              <a:t>Checked for missing values?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cs typeface="Calibri"/>
              </a:rPr>
              <a:t>A)   Yes, There are missing values in the given Data Frame</a:t>
            </a:r>
          </a:p>
          <a:p>
            <a:pPr marL="0" indent="0">
              <a:buNone/>
            </a:pPr>
            <a:endParaRPr lang="en-US" sz="2600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cs typeface="Calibri"/>
              </a:rPr>
              <a:t>2)   What is the shape of the data frame?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cs typeface="Calibri"/>
              </a:rPr>
              <a:t>A)    (7043,21)-&gt; 7043 rows, 21 columns</a:t>
            </a:r>
            <a:endParaRPr lang="en-US" sz="2600" dirty="0">
              <a:solidFill>
                <a:schemeClr val="bg1"/>
              </a:solidFill>
              <a:latin typeface="Consolas"/>
              <a:cs typeface="Calibri"/>
            </a:endParaRPr>
          </a:p>
          <a:p>
            <a:pPr marL="0" indent="0">
              <a:buNone/>
            </a:pPr>
            <a:endParaRPr lang="en-US" sz="26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latin typeface="Calibri"/>
                <a:cs typeface="Calibri"/>
              </a:rPr>
              <a:t>3)    Fix the Columns and Datatypes?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latin typeface="Calibri"/>
                <a:cs typeface="Calibri"/>
              </a:rPr>
              <a:t>A)    Yes everything is in proper order</a:t>
            </a:r>
          </a:p>
          <a:p>
            <a:pPr marL="0" indent="0">
              <a:buNone/>
            </a:pPr>
            <a:endParaRPr lang="en-US" sz="26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600">
                <a:solidFill>
                  <a:schemeClr val="bg1"/>
                </a:solidFill>
                <a:latin typeface="Calibri"/>
                <a:cs typeface="Calibri"/>
              </a:rPr>
              <a:t>4)How did you filed missing values?</a:t>
            </a:r>
            <a:endParaRPr lang="en-US" sz="26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latin typeface="Calibri"/>
                <a:cs typeface="Calibri"/>
              </a:rPr>
              <a:t>A)Filled with median values</a:t>
            </a:r>
          </a:p>
        </p:txBody>
      </p:sp>
      <p:grpSp>
        <p:nvGrpSpPr>
          <p:cNvPr id="35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9378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766F5DE-43FD-C86C-FAA6-82850DF6E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97" y="354613"/>
            <a:ext cx="11157395" cy="599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958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ABOUT ME</vt:lpstr>
      <vt:lpstr>PROBLEM STATEMENT</vt:lpstr>
      <vt:lpstr>LIBRARIES USED</vt:lpstr>
      <vt:lpstr>PowerPoint Presentation</vt:lpstr>
      <vt:lpstr>Dataset from Telecommunication </vt:lpstr>
      <vt:lpstr>PowerPoint Presentation</vt:lpstr>
      <vt:lpstr>Data Cleaning Process:</vt:lpstr>
      <vt:lpstr>PowerPoint Presentation</vt:lpstr>
      <vt:lpstr>UNIVARIATE ANALYSIS</vt:lpstr>
      <vt:lpstr>Observations</vt:lpstr>
      <vt:lpstr>Univariate Analysis on gender column</vt:lpstr>
      <vt:lpstr>Analysis on Dependent Column</vt:lpstr>
      <vt:lpstr>BIVARIATE ANALYSIS</vt:lpstr>
      <vt:lpstr>Partner vs MonthlyCharges</vt:lpstr>
      <vt:lpstr>Churn vs MonthlyCharges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404</cp:revision>
  <dcterms:created xsi:type="dcterms:W3CDTF">2013-07-15T20:26:40Z</dcterms:created>
  <dcterms:modified xsi:type="dcterms:W3CDTF">2023-05-31T07:37:45Z</dcterms:modified>
</cp:coreProperties>
</file>