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57" r:id="rId5"/>
    <p:sldId id="278" r:id="rId6"/>
    <p:sldId id="259" r:id="rId7"/>
    <p:sldId id="258" r:id="rId8"/>
    <p:sldId id="260" r:id="rId9"/>
    <p:sldId id="268" r:id="rId10"/>
    <p:sldId id="269" r:id="rId11"/>
    <p:sldId id="270" r:id="rId12"/>
    <p:sldId id="271" r:id="rId13"/>
    <p:sldId id="261" r:id="rId14"/>
    <p:sldId id="272" r:id="rId15"/>
    <p:sldId id="273" r:id="rId16"/>
    <p:sldId id="274" r:id="rId17"/>
    <p:sldId id="275" r:id="rId18"/>
    <p:sldId id="262" r:id="rId19"/>
    <p:sldId id="263" r:id="rId20"/>
    <p:sldId id="264"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9:32:28.960"/>
    </inkml:context>
    <inkml:brush xml:id="br0">
      <inkml:brushProperty name="width" value="0.05" units="cm"/>
      <inkml:brushProperty name="height" value="0.05" units="cm"/>
    </inkml:brush>
  </inkml:definitions>
  <inkml:trace contextRef="#ctx0" brushRef="#br0">1 0 2545,'0'0'0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0:04:21.902"/>
    </inkml:context>
    <inkml:brush xml:id="br0">
      <inkml:brushProperty name="width" value="0.05" units="cm"/>
      <inkml:brushProperty name="height" value="0.05" units="cm"/>
    </inkml:brush>
  </inkml:definitions>
  <inkml:trace contextRef="#ctx0" brushRef="#br0">1 0 7347,'0'0'0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0:04:26.843"/>
    </inkml:context>
    <inkml:brush xml:id="br0">
      <inkml:brushProperty name="width" value="0.05" units="cm"/>
      <inkml:brushProperty name="height" value="0.05" units="cm"/>
    </inkml:brush>
  </inkml:definitions>
  <inkml:trace contextRef="#ctx0" brushRef="#br0">1 0 11813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0:15:02.046"/>
    </inkml:context>
    <inkml:brush xml:id="br0">
      <inkml:brushProperty name="width" value="0.05" units="cm"/>
      <inkml:brushProperty name="height" value="0.05" units="cm"/>
    </inkml:brush>
  </inkml:definitions>
  <inkml:trace contextRef="#ctx0" brushRef="#br0">6 1 3698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0:18:09.068"/>
    </inkml:context>
    <inkml:brush xml:id="br0">
      <inkml:brushProperty name="width" value="0.05" units="cm"/>
      <inkml:brushProperty name="height" value="0.05" units="cm"/>
    </inkml:brush>
  </inkml:definitions>
  <inkml:trace contextRef="#ctx0" brushRef="#br0">2 22 7668,'0'0'5778,"0"-3"-7071,0-13 10786,-1 14-10191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10:27:28.845"/>
    </inkml:context>
    <inkml:brush xml:id="br0">
      <inkml:brushProperty name="width" value="0.05" units="cm"/>
      <inkml:brushProperty name="height" value="0.05" units="cm"/>
    </inkml:brush>
  </inkml:definitions>
  <inkml:trace contextRef="#ctx0" brushRef="#br0">0 1 9668,'0'0'2337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E06A-00B1-1D3F-42F9-4790ADF0D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BD6BD-57D0-6928-E7DA-1934B4089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D69CE-A23C-C065-2A71-F74E9B0E7BF7}"/>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5" name="Footer Placeholder 4">
            <a:extLst>
              <a:ext uri="{FF2B5EF4-FFF2-40B4-BE49-F238E27FC236}">
                <a16:creationId xmlns:a16="http://schemas.microsoft.com/office/drawing/2014/main" id="{5EC94423-C4D4-494A-F9C6-9D6EA0C82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D0095-A0A9-1D7D-DC84-CA3AAB561743}"/>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26235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E1B5-4E6A-22E7-FC49-9E64850782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9A5A6-B071-019D-C862-7698D8A24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0F9C7-3287-841E-8C89-E320E0CC03CB}"/>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5" name="Footer Placeholder 4">
            <a:extLst>
              <a:ext uri="{FF2B5EF4-FFF2-40B4-BE49-F238E27FC236}">
                <a16:creationId xmlns:a16="http://schemas.microsoft.com/office/drawing/2014/main" id="{2E1D7579-58BC-68FD-D82A-27CFA07D4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F6C14-1A81-A08C-96F2-621A68F1036D}"/>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421888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B0F73-BA54-1133-E3D0-4288EEBB2E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245943-553C-81AA-FD3C-B5D617F9C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52977-F94B-0C88-A299-9FB80B87E515}"/>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5" name="Footer Placeholder 4">
            <a:extLst>
              <a:ext uri="{FF2B5EF4-FFF2-40B4-BE49-F238E27FC236}">
                <a16:creationId xmlns:a16="http://schemas.microsoft.com/office/drawing/2014/main" id="{DFB1EEBA-2749-EB21-E06F-43B969E4A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FC497-BC8F-56F1-5119-90C179D344F2}"/>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60532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C49D-F557-08ED-32D9-C48FDDFD9D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EA03B-442C-6D34-B4F8-0D685B0FA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4FF57-2E4F-5C3C-6E52-495F331A5F65}"/>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5" name="Footer Placeholder 4">
            <a:extLst>
              <a:ext uri="{FF2B5EF4-FFF2-40B4-BE49-F238E27FC236}">
                <a16:creationId xmlns:a16="http://schemas.microsoft.com/office/drawing/2014/main" id="{3CC9176E-5CFA-8D4C-44A6-969BD219C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E36AD-25D3-C72A-8B1F-B03768D91F46}"/>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69888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2CE8-4586-28D9-DB5A-F417C2A6C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25C82-71F5-0A00-04F8-A36420B12B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51EE8-70E8-7C71-B792-B77E0CB55939}"/>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5" name="Footer Placeholder 4">
            <a:extLst>
              <a:ext uri="{FF2B5EF4-FFF2-40B4-BE49-F238E27FC236}">
                <a16:creationId xmlns:a16="http://schemas.microsoft.com/office/drawing/2014/main" id="{1EEE1B9E-A3CD-4E27-7CDF-AA9CF14A2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61064-3625-F0BD-458C-D399475B5524}"/>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4201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B9F2-C239-178F-C256-2875F3E38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98D06-1141-2099-9AC8-7AE446BA6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14602-FFCB-CF6C-54C0-B828AAC521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6E6C58-762C-263F-AC2F-BE67424AA023}"/>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6" name="Footer Placeholder 5">
            <a:extLst>
              <a:ext uri="{FF2B5EF4-FFF2-40B4-BE49-F238E27FC236}">
                <a16:creationId xmlns:a16="http://schemas.microsoft.com/office/drawing/2014/main" id="{541A3216-7CBB-FCA1-374D-314F78F23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61B7B-8F54-472D-E724-BCF0B916647F}"/>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29084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6824-9814-0EB2-69BA-2F981AB43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28D84-54E2-2F61-80E0-BDF4E983B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B64E1-E57C-2E97-72C8-7575D3A40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CD7D1-1FF2-ABD2-DB22-7BBF55608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9EB51-EFBF-3386-A4D7-0AD731DD3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99803-94EF-83B5-C399-726F69682A3C}"/>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8" name="Footer Placeholder 7">
            <a:extLst>
              <a:ext uri="{FF2B5EF4-FFF2-40B4-BE49-F238E27FC236}">
                <a16:creationId xmlns:a16="http://schemas.microsoft.com/office/drawing/2014/main" id="{1DA79B85-0273-A01E-C083-15B0E8841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57B43-F309-3198-63FF-2A1D36F0F073}"/>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426956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3141-E1ED-569B-BC6F-F5EFFA12A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C20ECF-1EBF-5DAD-66C0-48099095E85F}"/>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4" name="Footer Placeholder 3">
            <a:extLst>
              <a:ext uri="{FF2B5EF4-FFF2-40B4-BE49-F238E27FC236}">
                <a16:creationId xmlns:a16="http://schemas.microsoft.com/office/drawing/2014/main" id="{1E697E93-4202-0449-BFCA-94C297CD8C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34278A-3F34-B303-6D9A-E1BAD5015ED0}"/>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1139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A51C5-08AA-87B3-1400-FBC876E3DF85}"/>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3" name="Footer Placeholder 2">
            <a:extLst>
              <a:ext uri="{FF2B5EF4-FFF2-40B4-BE49-F238E27FC236}">
                <a16:creationId xmlns:a16="http://schemas.microsoft.com/office/drawing/2014/main" id="{54CD509D-333D-3FE7-11D9-2ADAF01164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7E390-41F2-D911-D022-1BB65CAD1EBB}"/>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36689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D177-211A-E7BC-A772-40D20B1BF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01C195-9B48-572C-C534-A44E61240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1BB18D-29A1-905F-9D06-08258023E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E1407-5270-D37E-AC1E-D0AC4EF40174}"/>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6" name="Footer Placeholder 5">
            <a:extLst>
              <a:ext uri="{FF2B5EF4-FFF2-40B4-BE49-F238E27FC236}">
                <a16:creationId xmlns:a16="http://schemas.microsoft.com/office/drawing/2014/main" id="{B7452F41-4DBA-F32E-0683-F07AD1A5E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2BF32-4344-DC0A-4E7B-B6445C2E63E6}"/>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125266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70EB-8324-26B6-1AF2-CCEE60218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45FAA8-243D-9246-F77D-8AD3DB451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A9F707-DBBD-913F-48C9-F52843B18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45CEB-6975-4731-A029-D2DC45609341}"/>
              </a:ext>
            </a:extLst>
          </p:cNvPr>
          <p:cNvSpPr>
            <a:spLocks noGrp="1"/>
          </p:cNvSpPr>
          <p:nvPr>
            <p:ph type="dt" sz="half" idx="10"/>
          </p:nvPr>
        </p:nvSpPr>
        <p:spPr/>
        <p:txBody>
          <a:bodyPr/>
          <a:lstStyle/>
          <a:p>
            <a:fld id="{C29A6F8E-8FF3-4C8A-957A-0521CD6426FD}" type="datetimeFigureOut">
              <a:rPr lang="en-US" smtClean="0"/>
              <a:t>3/27/2023</a:t>
            </a:fld>
            <a:endParaRPr lang="en-US"/>
          </a:p>
        </p:txBody>
      </p:sp>
      <p:sp>
        <p:nvSpPr>
          <p:cNvPr id="6" name="Footer Placeholder 5">
            <a:extLst>
              <a:ext uri="{FF2B5EF4-FFF2-40B4-BE49-F238E27FC236}">
                <a16:creationId xmlns:a16="http://schemas.microsoft.com/office/drawing/2014/main" id="{D6DA4517-2AB2-8A52-7F5A-39699A89A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1AB98-B5F4-4805-7941-816B04372DD6}"/>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57067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B9A8D-9275-DCBC-7338-BE9CE0999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4FD5A6-8E28-ED7E-573B-9C429324B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AD186-7216-5898-1640-408D2BC8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A6F8E-8FF3-4C8A-957A-0521CD6426FD}" type="datetimeFigureOut">
              <a:rPr lang="en-US" smtClean="0"/>
              <a:t>3/27/2023</a:t>
            </a:fld>
            <a:endParaRPr lang="en-US"/>
          </a:p>
        </p:txBody>
      </p:sp>
      <p:sp>
        <p:nvSpPr>
          <p:cNvPr id="5" name="Footer Placeholder 4">
            <a:extLst>
              <a:ext uri="{FF2B5EF4-FFF2-40B4-BE49-F238E27FC236}">
                <a16:creationId xmlns:a16="http://schemas.microsoft.com/office/drawing/2014/main" id="{7A0A9482-FEA7-80DB-64E2-D8BAE500D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191FC2-80A2-A3DA-A197-05B048C3C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D5A69-080F-48E8-808A-8819C1363C6C}" type="slidenum">
              <a:rPr lang="en-US" smtClean="0"/>
              <a:t>‹#›</a:t>
            </a:fld>
            <a:endParaRPr lang="en-US"/>
          </a:p>
        </p:txBody>
      </p:sp>
    </p:spTree>
    <p:extLst>
      <p:ext uri="{BB962C8B-B14F-4D97-AF65-F5344CB8AC3E}">
        <p14:creationId xmlns:p14="http://schemas.microsoft.com/office/powerpoint/2010/main" val="2640491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customXml" Target="../ink/ink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5.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5AF6-C072-8C62-0A66-92D4AE5F307D}"/>
              </a:ext>
            </a:extLst>
          </p:cNvPr>
          <p:cNvSpPr>
            <a:spLocks noGrp="1"/>
          </p:cNvSpPr>
          <p:nvPr>
            <p:ph type="ctrTitle"/>
          </p:nvPr>
        </p:nvSpPr>
        <p:spPr/>
        <p:txBody>
          <a:bodyPr/>
          <a:lstStyle/>
          <a:p>
            <a:r>
              <a:rPr lang="en-US" dirty="0"/>
              <a:t>SQL</a:t>
            </a:r>
          </a:p>
        </p:txBody>
      </p:sp>
      <p:sp>
        <p:nvSpPr>
          <p:cNvPr id="3" name="Subtitle 2">
            <a:extLst>
              <a:ext uri="{FF2B5EF4-FFF2-40B4-BE49-F238E27FC236}">
                <a16:creationId xmlns:a16="http://schemas.microsoft.com/office/drawing/2014/main" id="{1B36F2BB-8B8E-8766-AD68-77A1C8E24EA5}"/>
              </a:ext>
            </a:extLst>
          </p:cNvPr>
          <p:cNvSpPr>
            <a:spLocks noGrp="1"/>
          </p:cNvSpPr>
          <p:nvPr>
            <p:ph type="subTitle" idx="1"/>
          </p:nvPr>
        </p:nvSpPr>
        <p:spPr/>
        <p:txBody>
          <a:bodyPr/>
          <a:lstStyle/>
          <a:p>
            <a:r>
              <a:rPr lang="en-US" dirty="0"/>
              <a:t>Structured Query Language</a:t>
            </a:r>
          </a:p>
        </p:txBody>
      </p:sp>
    </p:spTree>
    <p:extLst>
      <p:ext uri="{BB962C8B-B14F-4D97-AF65-F5344CB8AC3E}">
        <p14:creationId xmlns:p14="http://schemas.microsoft.com/office/powerpoint/2010/main" val="375225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35AA-B3FE-0652-5C50-907459A4801C}"/>
              </a:ext>
            </a:extLst>
          </p:cNvPr>
          <p:cNvSpPr>
            <a:spLocks noGrp="1"/>
          </p:cNvSpPr>
          <p:nvPr>
            <p:ph type="title"/>
          </p:nvPr>
        </p:nvSpPr>
        <p:spPr/>
        <p:txBody>
          <a:bodyPr/>
          <a:lstStyle/>
          <a:p>
            <a:r>
              <a:rPr lang="en-US" dirty="0"/>
              <a:t>Candidate Key</a:t>
            </a:r>
          </a:p>
        </p:txBody>
      </p:sp>
      <p:sp>
        <p:nvSpPr>
          <p:cNvPr id="3" name="Content Placeholder 2">
            <a:extLst>
              <a:ext uri="{FF2B5EF4-FFF2-40B4-BE49-F238E27FC236}">
                <a16:creationId xmlns:a16="http://schemas.microsoft.com/office/drawing/2014/main" id="{DD69C339-2F97-549F-D6D8-95656B973A8C}"/>
              </a:ext>
            </a:extLst>
          </p:cNvPr>
          <p:cNvSpPr>
            <a:spLocks noGrp="1"/>
          </p:cNvSpPr>
          <p:nvPr>
            <p:ph idx="1"/>
          </p:nvPr>
        </p:nvSpPr>
        <p:spPr/>
        <p:txBody>
          <a:bodyPr/>
          <a:lstStyle/>
          <a:p>
            <a:r>
              <a:rPr lang="en-US" dirty="0"/>
              <a:t>Candidate key is a single key or a group of multiple keys that uniquely identify rows in a table.</a:t>
            </a:r>
          </a:p>
          <a:p>
            <a:endParaRPr lang="en-US" dirty="0"/>
          </a:p>
          <a:p>
            <a:r>
              <a:rPr lang="en-US" dirty="0"/>
              <a:t>A Candidate key is a subset of Super keys and is devoid of any unnecessary attributes that are not important for uniquely identifying tuples.</a:t>
            </a:r>
          </a:p>
        </p:txBody>
      </p:sp>
    </p:spTree>
    <p:extLst>
      <p:ext uri="{BB962C8B-B14F-4D97-AF65-F5344CB8AC3E}">
        <p14:creationId xmlns:p14="http://schemas.microsoft.com/office/powerpoint/2010/main" val="126557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7E10-2E10-B1DE-7AC8-E4AA6E2FF5B5}"/>
              </a:ext>
            </a:extLst>
          </p:cNvPr>
          <p:cNvSpPr>
            <a:spLocks noGrp="1"/>
          </p:cNvSpPr>
          <p:nvPr>
            <p:ph type="title"/>
          </p:nvPr>
        </p:nvSpPr>
        <p:spPr>
          <a:xfrm>
            <a:off x="838200" y="242597"/>
            <a:ext cx="10515600" cy="1764004"/>
          </a:xfrm>
        </p:spPr>
        <p:txBody>
          <a:bodyPr>
            <a:normAutofit fontScale="90000"/>
          </a:bodyPr>
          <a:lstStyle/>
          <a:p>
            <a:r>
              <a:rPr lang="en-US" dirty="0"/>
              <a:t>Primary Key : </a:t>
            </a:r>
            <a:r>
              <a:rPr lang="en-US" sz="2700" dirty="0">
                <a:latin typeface="+mn-lt"/>
                <a:ea typeface="+mn-ea"/>
                <a:cs typeface="+mn-cs"/>
              </a:rPr>
              <a:t>A primary key is a column or a set of columns that uniquely identifies each row in the table.  The primary key follows these rules:</a:t>
            </a:r>
            <a:br>
              <a:rPr lang="en-US" sz="2700" dirty="0">
                <a:latin typeface="+mn-lt"/>
                <a:ea typeface="+mn-ea"/>
                <a:cs typeface="+mn-cs"/>
              </a:rPr>
            </a:br>
            <a:endParaRPr lang="en-US" sz="2700" dirty="0">
              <a:latin typeface="+mn-lt"/>
              <a:ea typeface="+mn-ea"/>
              <a:cs typeface="+mn-cs"/>
            </a:endParaRPr>
          </a:p>
        </p:txBody>
      </p:sp>
      <p:sp>
        <p:nvSpPr>
          <p:cNvPr id="3" name="Content Placeholder 2">
            <a:extLst>
              <a:ext uri="{FF2B5EF4-FFF2-40B4-BE49-F238E27FC236}">
                <a16:creationId xmlns:a16="http://schemas.microsoft.com/office/drawing/2014/main" id="{6F3AF2B0-767B-7D46-46F2-5CC1D3AAFA70}"/>
              </a:ext>
            </a:extLst>
          </p:cNvPr>
          <p:cNvSpPr>
            <a:spLocks noGrp="1"/>
          </p:cNvSpPr>
          <p:nvPr>
            <p:ph idx="1"/>
          </p:nvPr>
        </p:nvSpPr>
        <p:spPr/>
        <p:txBody>
          <a:bodyPr>
            <a:normAutofit/>
          </a:bodyPr>
          <a:lstStyle/>
          <a:p>
            <a:r>
              <a:rPr lang="en-US" dirty="0"/>
              <a:t>A primary key must contain unique values. If the primary key consists of multiple columns, the combination of values in these columns must be unique.</a:t>
            </a:r>
          </a:p>
          <a:p>
            <a:r>
              <a:rPr lang="en-US" dirty="0"/>
              <a:t>A primary key column cannot have NULL values. Any attempt to insert or update NULL to primary key columns will result in an error. </a:t>
            </a:r>
          </a:p>
          <a:p>
            <a:r>
              <a:rPr lang="en-US" dirty="0"/>
              <a:t>A table can have one an only one primary key.</a:t>
            </a:r>
          </a:p>
        </p:txBody>
      </p:sp>
    </p:spTree>
    <p:extLst>
      <p:ext uri="{BB962C8B-B14F-4D97-AF65-F5344CB8AC3E}">
        <p14:creationId xmlns:p14="http://schemas.microsoft.com/office/powerpoint/2010/main" val="14463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6FF0-4A34-F011-7EA0-85D092A89553}"/>
              </a:ext>
            </a:extLst>
          </p:cNvPr>
          <p:cNvSpPr>
            <a:spLocks noGrp="1"/>
          </p:cNvSpPr>
          <p:nvPr>
            <p:ph type="title"/>
          </p:nvPr>
        </p:nvSpPr>
        <p:spPr/>
        <p:txBody>
          <a:bodyPr/>
          <a:lstStyle/>
          <a:p>
            <a:r>
              <a:rPr lang="en-US" dirty="0"/>
              <a:t>Foreign Key</a:t>
            </a:r>
          </a:p>
        </p:txBody>
      </p:sp>
      <p:sp>
        <p:nvSpPr>
          <p:cNvPr id="3" name="Content Placeholder 2">
            <a:extLst>
              <a:ext uri="{FF2B5EF4-FFF2-40B4-BE49-F238E27FC236}">
                <a16:creationId xmlns:a16="http://schemas.microsoft.com/office/drawing/2014/main" id="{C4661948-0403-52FB-A47F-D09A8737731E}"/>
              </a:ext>
            </a:extLst>
          </p:cNvPr>
          <p:cNvSpPr>
            <a:spLocks noGrp="1"/>
          </p:cNvSpPr>
          <p:nvPr>
            <p:ph idx="1"/>
          </p:nvPr>
        </p:nvSpPr>
        <p:spPr/>
        <p:txBody>
          <a:bodyPr/>
          <a:lstStyle/>
          <a:p>
            <a:r>
              <a:rPr lang="en-US" dirty="0"/>
              <a:t>A foreign key is a column or group of columns in a table that links to a column or group of columns in another table. </a:t>
            </a:r>
          </a:p>
          <a:p>
            <a:r>
              <a:rPr lang="en-US" dirty="0"/>
              <a:t>The foreign key places constraints on data in the related tables, which allows MySQL to maintain "referential integrity".</a:t>
            </a:r>
          </a:p>
          <a:p>
            <a:endParaRPr lang="en-US" dirty="0"/>
          </a:p>
        </p:txBody>
      </p:sp>
    </p:spTree>
    <p:extLst>
      <p:ext uri="{BB962C8B-B14F-4D97-AF65-F5344CB8AC3E}">
        <p14:creationId xmlns:p14="http://schemas.microsoft.com/office/powerpoint/2010/main" val="146931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8329-0849-2814-044E-8526903F6A44}"/>
              </a:ext>
            </a:extLst>
          </p:cNvPr>
          <p:cNvSpPr>
            <a:spLocks noGrp="1"/>
          </p:cNvSpPr>
          <p:nvPr>
            <p:ph type="title"/>
          </p:nvPr>
        </p:nvSpPr>
        <p:spPr/>
        <p:txBody>
          <a:bodyPr/>
          <a:lstStyle/>
          <a:p>
            <a:r>
              <a:rPr lang="en-US" dirty="0"/>
              <a:t>ACID Properties</a:t>
            </a:r>
          </a:p>
        </p:txBody>
      </p:sp>
      <p:sp>
        <p:nvSpPr>
          <p:cNvPr id="3" name="Content Placeholder 2">
            <a:extLst>
              <a:ext uri="{FF2B5EF4-FFF2-40B4-BE49-F238E27FC236}">
                <a16:creationId xmlns:a16="http://schemas.microsoft.com/office/drawing/2014/main" id="{C882C972-3704-9770-23C4-6714224DD63D}"/>
              </a:ext>
            </a:extLst>
          </p:cNvPr>
          <p:cNvSpPr>
            <a:spLocks noGrp="1"/>
          </p:cNvSpPr>
          <p:nvPr>
            <p:ph idx="1"/>
          </p:nvPr>
        </p:nvSpPr>
        <p:spPr/>
        <p:txBody>
          <a:bodyPr/>
          <a:lstStyle/>
          <a:p>
            <a:r>
              <a:rPr lang="en-US" dirty="0" err="1"/>
              <a:t>Atomocity</a:t>
            </a:r>
            <a:endParaRPr lang="en-US" dirty="0"/>
          </a:p>
          <a:p>
            <a:r>
              <a:rPr lang="en-US" dirty="0"/>
              <a:t>Consistency</a:t>
            </a:r>
          </a:p>
          <a:p>
            <a:r>
              <a:rPr lang="en-US" dirty="0"/>
              <a:t>Isolation</a:t>
            </a:r>
          </a:p>
          <a:p>
            <a:r>
              <a:rPr lang="en-US" dirty="0"/>
              <a:t>Durability</a:t>
            </a:r>
          </a:p>
          <a:p>
            <a:endParaRPr lang="en-US" dirty="0"/>
          </a:p>
        </p:txBody>
      </p:sp>
    </p:spTree>
    <p:extLst>
      <p:ext uri="{BB962C8B-B14F-4D97-AF65-F5344CB8AC3E}">
        <p14:creationId xmlns:p14="http://schemas.microsoft.com/office/powerpoint/2010/main" val="139377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00FD-3768-4795-D86A-4CF9BFD7E746}"/>
              </a:ext>
            </a:extLst>
          </p:cNvPr>
          <p:cNvSpPr>
            <a:spLocks noGrp="1"/>
          </p:cNvSpPr>
          <p:nvPr>
            <p:ph type="title"/>
          </p:nvPr>
        </p:nvSpPr>
        <p:spPr/>
        <p:txBody>
          <a:bodyPr/>
          <a:lstStyle/>
          <a:p>
            <a:r>
              <a:rPr lang="en-US" dirty="0" err="1"/>
              <a:t>Atomocity</a:t>
            </a:r>
            <a:endParaRPr lang="en-US" dirty="0"/>
          </a:p>
        </p:txBody>
      </p:sp>
      <p:sp>
        <p:nvSpPr>
          <p:cNvPr id="3" name="Content Placeholder 2">
            <a:extLst>
              <a:ext uri="{FF2B5EF4-FFF2-40B4-BE49-F238E27FC236}">
                <a16:creationId xmlns:a16="http://schemas.microsoft.com/office/drawing/2014/main" id="{F1223720-D48E-D6A8-A95E-A5F380D20348}"/>
              </a:ext>
            </a:extLst>
          </p:cNvPr>
          <p:cNvSpPr>
            <a:spLocks noGrp="1"/>
          </p:cNvSpPr>
          <p:nvPr>
            <p:ph idx="1"/>
          </p:nvPr>
        </p:nvSpPr>
        <p:spPr/>
        <p:txBody>
          <a:bodyPr/>
          <a:lstStyle/>
          <a:p>
            <a:r>
              <a:rPr lang="en-US" b="0" i="0" dirty="0">
                <a:solidFill>
                  <a:srgbClr val="333333"/>
                </a:solidFill>
                <a:effectLst/>
                <a:latin typeface="inter-regular"/>
              </a:rPr>
              <a:t>It means if any operation is performed on the data, either it should be performed or executed completely or should not be executed at all.</a:t>
            </a:r>
          </a:p>
          <a:p>
            <a:endParaRPr lang="en-US" dirty="0">
              <a:solidFill>
                <a:srgbClr val="333333"/>
              </a:solidFill>
              <a:latin typeface="inter-regular"/>
            </a:endParaRPr>
          </a:p>
          <a:p>
            <a:r>
              <a:rPr lang="en-US" b="0" i="0" dirty="0">
                <a:solidFill>
                  <a:srgbClr val="333333"/>
                </a:solidFill>
                <a:effectLst/>
                <a:latin typeface="inter-regular"/>
              </a:rPr>
              <a:t>In the case of executing operations on the transaction, the operation should be completely executed and not partially.</a:t>
            </a:r>
          </a:p>
          <a:p>
            <a:endParaRPr lang="en-US" dirty="0">
              <a:solidFill>
                <a:srgbClr val="333333"/>
              </a:solidFill>
              <a:latin typeface="inter-regular"/>
            </a:endParaRPr>
          </a:p>
          <a:p>
            <a:r>
              <a:rPr lang="en-US" dirty="0">
                <a:solidFill>
                  <a:srgbClr val="333333"/>
                </a:solidFill>
                <a:latin typeface="inter-regular"/>
              </a:rPr>
              <a:t>Example: debit and credit amount.</a:t>
            </a:r>
            <a:endParaRPr lang="en-US" dirty="0"/>
          </a:p>
        </p:txBody>
      </p:sp>
    </p:spTree>
    <p:extLst>
      <p:ext uri="{BB962C8B-B14F-4D97-AF65-F5344CB8AC3E}">
        <p14:creationId xmlns:p14="http://schemas.microsoft.com/office/powerpoint/2010/main" val="41590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D4E6-7C8F-7A02-E646-386ADE8F5CEA}"/>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4C81CD26-77C1-015F-0FD6-BFD76EFE8BEE}"/>
              </a:ext>
            </a:extLst>
          </p:cNvPr>
          <p:cNvSpPr>
            <a:spLocks noGrp="1"/>
          </p:cNvSpPr>
          <p:nvPr>
            <p:ph idx="1"/>
          </p:nvPr>
        </p:nvSpPr>
        <p:spPr/>
        <p:txBody>
          <a:bodyPr/>
          <a:lstStyle/>
          <a:p>
            <a:r>
              <a:rPr lang="en-US" dirty="0"/>
              <a:t>The word consistency means that the value should remain preserved always.</a:t>
            </a:r>
          </a:p>
          <a:p>
            <a:r>
              <a:rPr lang="en-US" dirty="0"/>
              <a:t>In the case of transactions, the integrity of the data is very essential so that the database remains consistent before and after the transaction. The data should always be correct.</a:t>
            </a:r>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D47B2F91-4DEC-3C30-2068-2F7A6E9EACBD}"/>
                  </a:ext>
                </a:extLst>
              </p14:cNvPr>
              <p14:cNvContentPartPr/>
              <p14:nvPr/>
            </p14:nvContentPartPr>
            <p14:xfrm>
              <a:off x="4476766" y="3856763"/>
              <a:ext cx="360" cy="360"/>
            </p14:xfrm>
          </p:contentPart>
        </mc:Choice>
        <mc:Fallback xmlns="">
          <p:pic>
            <p:nvPicPr>
              <p:cNvPr id="34" name="Ink 33">
                <a:extLst>
                  <a:ext uri="{FF2B5EF4-FFF2-40B4-BE49-F238E27FC236}">
                    <a16:creationId xmlns:a16="http://schemas.microsoft.com/office/drawing/2014/main" id="{D47B2F91-4DEC-3C30-2068-2F7A6E9EACBD}"/>
                  </a:ext>
                </a:extLst>
              </p:cNvPr>
              <p:cNvPicPr/>
              <p:nvPr/>
            </p:nvPicPr>
            <p:blipFill>
              <a:blip r:embed="rId3"/>
              <a:stretch>
                <a:fillRect/>
              </a:stretch>
            </p:blipFill>
            <p:spPr>
              <a:xfrm>
                <a:off x="4468126" y="3847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346E6C92-D111-DC6E-076C-79CAE4A0542B}"/>
                  </a:ext>
                </a:extLst>
              </p14:cNvPr>
              <p14:cNvContentPartPr/>
              <p14:nvPr/>
            </p14:nvContentPartPr>
            <p14:xfrm>
              <a:off x="10434766" y="5036123"/>
              <a:ext cx="360" cy="360"/>
            </p14:xfrm>
          </p:contentPart>
        </mc:Choice>
        <mc:Fallback xmlns="">
          <p:pic>
            <p:nvPicPr>
              <p:cNvPr id="39" name="Ink 38">
                <a:extLst>
                  <a:ext uri="{FF2B5EF4-FFF2-40B4-BE49-F238E27FC236}">
                    <a16:creationId xmlns:a16="http://schemas.microsoft.com/office/drawing/2014/main" id="{346E6C92-D111-DC6E-076C-79CAE4A0542B}"/>
                  </a:ext>
                </a:extLst>
              </p:cNvPr>
              <p:cNvPicPr/>
              <p:nvPr/>
            </p:nvPicPr>
            <p:blipFill>
              <a:blip r:embed="rId3"/>
              <a:stretch>
                <a:fillRect/>
              </a:stretch>
            </p:blipFill>
            <p:spPr>
              <a:xfrm>
                <a:off x="10426126" y="5027123"/>
                <a:ext cx="18000" cy="18000"/>
              </a:xfrm>
              <a:prstGeom prst="rect">
                <a:avLst/>
              </a:prstGeom>
            </p:spPr>
          </p:pic>
        </mc:Fallback>
      </mc:AlternateContent>
    </p:spTree>
    <p:extLst>
      <p:ext uri="{BB962C8B-B14F-4D97-AF65-F5344CB8AC3E}">
        <p14:creationId xmlns:p14="http://schemas.microsoft.com/office/powerpoint/2010/main" val="253947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7732-E062-809D-5CDE-6EF99267D4F1}"/>
              </a:ext>
            </a:extLst>
          </p:cNvPr>
          <p:cNvSpPr>
            <a:spLocks noGrp="1"/>
          </p:cNvSpPr>
          <p:nvPr>
            <p:ph type="title"/>
          </p:nvPr>
        </p:nvSpPr>
        <p:spPr/>
        <p:txBody>
          <a:bodyPr/>
          <a:lstStyle/>
          <a:p>
            <a:r>
              <a:rPr lang="en-US" dirty="0"/>
              <a:t>ISOLATION</a:t>
            </a:r>
          </a:p>
        </p:txBody>
      </p:sp>
      <p:sp>
        <p:nvSpPr>
          <p:cNvPr id="3" name="Content Placeholder 2">
            <a:extLst>
              <a:ext uri="{FF2B5EF4-FFF2-40B4-BE49-F238E27FC236}">
                <a16:creationId xmlns:a16="http://schemas.microsoft.com/office/drawing/2014/main" id="{B16211EE-AD30-D6C4-85B1-72509C051A7F}"/>
              </a:ext>
            </a:extLst>
          </p:cNvPr>
          <p:cNvSpPr>
            <a:spLocks noGrp="1"/>
          </p:cNvSpPr>
          <p:nvPr>
            <p:ph idx="1"/>
          </p:nvPr>
        </p:nvSpPr>
        <p:spPr/>
        <p:txBody>
          <a:bodyPr/>
          <a:lstStyle/>
          <a:p>
            <a:r>
              <a:rPr lang="en-US" dirty="0"/>
              <a:t>The term 'isolation' means separation.</a:t>
            </a:r>
          </a:p>
          <a:p>
            <a:r>
              <a:rPr lang="en-US" b="0" i="0" dirty="0">
                <a:solidFill>
                  <a:srgbClr val="333333"/>
                </a:solidFill>
                <a:effectLst/>
                <a:latin typeface="inter-regular"/>
              </a:rPr>
              <a:t> In DBMS, Isolation is the property of a database where no data should affect the other one and may occur concurrently.</a:t>
            </a:r>
          </a:p>
          <a:p>
            <a:r>
              <a:rPr lang="en-US" b="0" i="0" dirty="0">
                <a:solidFill>
                  <a:srgbClr val="333333"/>
                </a:solidFill>
                <a:effectLst/>
                <a:latin typeface="inter-regular"/>
              </a:rPr>
              <a:t>In the case of transactions, when two or more transactions occur simultaneously, the consistency should remain maintained. Any changes that occur in any particular transaction will not be seen by other transactions until the change is not committed in the memory.</a:t>
            </a:r>
          </a:p>
          <a:p>
            <a:endParaRPr lang="en-US" dirty="0"/>
          </a:p>
        </p:txBody>
      </p:sp>
    </p:spTree>
    <p:extLst>
      <p:ext uri="{BB962C8B-B14F-4D97-AF65-F5344CB8AC3E}">
        <p14:creationId xmlns:p14="http://schemas.microsoft.com/office/powerpoint/2010/main" val="20979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08DF-E5D3-2665-9E1A-3ECC87FE2F0C}"/>
              </a:ext>
            </a:extLst>
          </p:cNvPr>
          <p:cNvSpPr>
            <a:spLocks noGrp="1"/>
          </p:cNvSpPr>
          <p:nvPr>
            <p:ph type="title"/>
          </p:nvPr>
        </p:nvSpPr>
        <p:spPr/>
        <p:txBody>
          <a:bodyPr/>
          <a:lstStyle/>
          <a:p>
            <a:r>
              <a:rPr lang="en-US" dirty="0"/>
              <a:t>Durability</a:t>
            </a:r>
          </a:p>
        </p:txBody>
      </p:sp>
      <p:sp>
        <p:nvSpPr>
          <p:cNvPr id="3" name="Content Placeholder 2">
            <a:extLst>
              <a:ext uri="{FF2B5EF4-FFF2-40B4-BE49-F238E27FC236}">
                <a16:creationId xmlns:a16="http://schemas.microsoft.com/office/drawing/2014/main" id="{6680069E-ED6A-92FA-B60F-AB4B9A5F0DDD}"/>
              </a:ext>
            </a:extLst>
          </p:cNvPr>
          <p:cNvSpPr>
            <a:spLocks noGrp="1"/>
          </p:cNvSpPr>
          <p:nvPr>
            <p:ph idx="1"/>
          </p:nvPr>
        </p:nvSpPr>
        <p:spPr/>
        <p:txBody>
          <a:bodyPr/>
          <a:lstStyle/>
          <a:p>
            <a:r>
              <a:rPr lang="en-US" b="0" i="0" dirty="0">
                <a:solidFill>
                  <a:srgbClr val="333333"/>
                </a:solidFill>
                <a:effectLst/>
                <a:latin typeface="inter-regular"/>
              </a:rPr>
              <a:t>Durability ensures the permanency of something.</a:t>
            </a:r>
          </a:p>
          <a:p>
            <a:r>
              <a:rPr lang="en-US" dirty="0"/>
              <a:t>In DBMS, the term durability ensures that the data after the successful execution of the operation becomes permanent in the database. The durability of the data should be so perfect that even if the system fails or leads to a crash, the database still survives. </a:t>
            </a:r>
          </a:p>
        </p:txBody>
      </p:sp>
    </p:spTree>
    <p:extLst>
      <p:ext uri="{BB962C8B-B14F-4D97-AF65-F5344CB8AC3E}">
        <p14:creationId xmlns:p14="http://schemas.microsoft.com/office/powerpoint/2010/main" val="1591830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6B73-1A2D-E102-4E58-66BB0B475654}"/>
              </a:ext>
            </a:extLst>
          </p:cNvPr>
          <p:cNvSpPr>
            <a:spLocks noGrp="1"/>
          </p:cNvSpPr>
          <p:nvPr>
            <p:ph type="title"/>
          </p:nvPr>
        </p:nvSpPr>
        <p:spPr>
          <a:xfrm>
            <a:off x="565639" y="242033"/>
            <a:ext cx="9457592" cy="883383"/>
          </a:xfrm>
        </p:spPr>
        <p:txBody>
          <a:bodyPr/>
          <a:lstStyle/>
          <a:p>
            <a:r>
              <a:rPr lang="en-US" dirty="0"/>
              <a:t>RDBMS Language</a:t>
            </a:r>
          </a:p>
        </p:txBody>
      </p:sp>
      <p:sp>
        <p:nvSpPr>
          <p:cNvPr id="3" name="Content Placeholder 2">
            <a:extLst>
              <a:ext uri="{FF2B5EF4-FFF2-40B4-BE49-F238E27FC236}">
                <a16:creationId xmlns:a16="http://schemas.microsoft.com/office/drawing/2014/main" id="{4E873567-C9BA-2402-F758-DFE79A2DD0F2}"/>
              </a:ext>
            </a:extLst>
          </p:cNvPr>
          <p:cNvSpPr>
            <a:spLocks noGrp="1"/>
          </p:cNvSpPr>
          <p:nvPr>
            <p:ph idx="1"/>
          </p:nvPr>
        </p:nvSpPr>
        <p:spPr>
          <a:xfrm>
            <a:off x="565639" y="1125416"/>
            <a:ext cx="6696808" cy="2157290"/>
          </a:xfrm>
        </p:spPr>
        <p:txBody>
          <a:bodyPr>
            <a:normAutofit/>
          </a:bodyPr>
          <a:lstStyle/>
          <a:p>
            <a:r>
              <a:rPr lang="en-US" sz="1800" dirty="0"/>
              <a:t>DDL – Data definition Language</a:t>
            </a:r>
          </a:p>
          <a:p>
            <a:r>
              <a:rPr lang="en-US" sz="1800" dirty="0"/>
              <a:t>DML – Data Manipulation Language</a:t>
            </a:r>
          </a:p>
          <a:p>
            <a:r>
              <a:rPr lang="en-US" sz="1800" dirty="0"/>
              <a:t>DCL – Data Control Language</a:t>
            </a:r>
          </a:p>
          <a:p>
            <a:r>
              <a:rPr lang="en-US" sz="1800" dirty="0"/>
              <a:t>TCL – transaction Control Language</a:t>
            </a:r>
          </a:p>
        </p:txBody>
      </p:sp>
      <p:pic>
        <p:nvPicPr>
          <p:cNvPr id="9" name="Picture 8">
            <a:extLst>
              <a:ext uri="{FF2B5EF4-FFF2-40B4-BE49-F238E27FC236}">
                <a16:creationId xmlns:a16="http://schemas.microsoft.com/office/drawing/2014/main" id="{C8CA6E14-7A16-3FD0-C620-BA16654EB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105" y="1436282"/>
            <a:ext cx="7249123" cy="4955726"/>
          </a:xfrm>
          <a:prstGeom prst="rect">
            <a:avLst/>
          </a:prstGeom>
        </p:spPr>
      </p:pic>
      <p:sp>
        <p:nvSpPr>
          <p:cNvPr id="4" name="TextBox 3">
            <a:extLst>
              <a:ext uri="{FF2B5EF4-FFF2-40B4-BE49-F238E27FC236}">
                <a16:creationId xmlns:a16="http://schemas.microsoft.com/office/drawing/2014/main" id="{0A838388-007C-1F54-527F-B1E5DD12375A}"/>
              </a:ext>
            </a:extLst>
          </p:cNvPr>
          <p:cNvSpPr txBox="1"/>
          <p:nvPr/>
        </p:nvSpPr>
        <p:spPr>
          <a:xfrm>
            <a:off x="297181" y="6431301"/>
            <a:ext cx="3430757" cy="369332"/>
          </a:xfrm>
          <a:prstGeom prst="rect">
            <a:avLst/>
          </a:prstGeom>
          <a:noFill/>
        </p:spPr>
        <p:txBody>
          <a:bodyPr wrap="square" rtlCol="0">
            <a:spAutoFit/>
          </a:bodyPr>
          <a:lstStyle/>
          <a:p>
            <a:r>
              <a:rPr lang="en-US" b="1" i="0" dirty="0">
                <a:solidFill>
                  <a:srgbClr val="BDC1C6"/>
                </a:solidFill>
                <a:effectLst/>
                <a:latin typeface="arial" panose="020B0604020202020204" pitchFamily="34" charset="0"/>
              </a:rPr>
              <a:t>SET </a:t>
            </a:r>
            <a:r>
              <a:rPr lang="en-US" b="1" i="0" dirty="0" err="1">
                <a:solidFill>
                  <a:srgbClr val="BDC1C6"/>
                </a:solidFill>
                <a:effectLst/>
                <a:latin typeface="arial" panose="020B0604020202020204" pitchFamily="34" charset="0"/>
              </a:rPr>
              <a:t>autocommit</a:t>
            </a:r>
            <a:r>
              <a:rPr lang="en-US" b="1" i="0" dirty="0">
                <a:solidFill>
                  <a:srgbClr val="BDC1C6"/>
                </a:solidFill>
                <a:effectLst/>
                <a:latin typeface="arial" panose="020B0604020202020204" pitchFamily="34" charset="0"/>
              </a:rPr>
              <a:t>=0;</a:t>
            </a:r>
            <a:endParaRPr lang="en-US" dirty="0"/>
          </a:p>
        </p:txBody>
      </p:sp>
      <mc:AlternateContent xmlns:mc="http://schemas.openxmlformats.org/markup-compatibility/2006" xmlns:p14="http://schemas.microsoft.com/office/powerpoint/2010/main">
        <mc:Choice Requires="p14">
          <p:contentPart p14:bwMode="auto" r:id="rId3">
            <p14:nvContentPartPr>
              <p14:cNvPr id="216" name="Ink 215">
                <a:extLst>
                  <a:ext uri="{FF2B5EF4-FFF2-40B4-BE49-F238E27FC236}">
                    <a16:creationId xmlns:a16="http://schemas.microsoft.com/office/drawing/2014/main" id="{62778E73-8AAF-7C33-8E21-325A76BE6F3D}"/>
                  </a:ext>
                </a:extLst>
              </p14:cNvPr>
              <p14:cNvContentPartPr/>
              <p14:nvPr/>
            </p14:nvContentPartPr>
            <p14:xfrm>
              <a:off x="1545729" y="2500283"/>
              <a:ext cx="360" cy="360"/>
            </p14:xfrm>
          </p:contentPart>
        </mc:Choice>
        <mc:Fallback xmlns="">
          <p:pic>
            <p:nvPicPr>
              <p:cNvPr id="216" name="Ink 215">
                <a:extLst>
                  <a:ext uri="{FF2B5EF4-FFF2-40B4-BE49-F238E27FC236}">
                    <a16:creationId xmlns:a16="http://schemas.microsoft.com/office/drawing/2014/main" id="{62778E73-8AAF-7C33-8E21-325A76BE6F3D}"/>
                  </a:ext>
                </a:extLst>
              </p:cNvPr>
              <p:cNvPicPr/>
              <p:nvPr/>
            </p:nvPicPr>
            <p:blipFill>
              <a:blip r:embed="rId4"/>
              <a:stretch>
                <a:fillRect/>
              </a:stretch>
            </p:blipFill>
            <p:spPr>
              <a:xfrm>
                <a:off x="1537089" y="2491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5" name="Ink 334">
                <a:extLst>
                  <a:ext uri="{FF2B5EF4-FFF2-40B4-BE49-F238E27FC236}">
                    <a16:creationId xmlns:a16="http://schemas.microsoft.com/office/drawing/2014/main" id="{CC6330B6-6EBF-891A-CFE1-D7173FC38F67}"/>
                  </a:ext>
                </a:extLst>
              </p14:cNvPr>
              <p14:cNvContentPartPr/>
              <p14:nvPr/>
            </p14:nvContentPartPr>
            <p14:xfrm>
              <a:off x="10128849" y="1605420"/>
              <a:ext cx="720" cy="7920"/>
            </p14:xfrm>
          </p:contentPart>
        </mc:Choice>
        <mc:Fallback xmlns="">
          <p:pic>
            <p:nvPicPr>
              <p:cNvPr id="335" name="Ink 334">
                <a:extLst>
                  <a:ext uri="{FF2B5EF4-FFF2-40B4-BE49-F238E27FC236}">
                    <a16:creationId xmlns:a16="http://schemas.microsoft.com/office/drawing/2014/main" id="{CC6330B6-6EBF-891A-CFE1-D7173FC38F67}"/>
                  </a:ext>
                </a:extLst>
              </p:cNvPr>
              <p:cNvPicPr/>
              <p:nvPr/>
            </p:nvPicPr>
            <p:blipFill>
              <a:blip r:embed="rId6"/>
              <a:stretch>
                <a:fillRect/>
              </a:stretch>
            </p:blipFill>
            <p:spPr>
              <a:xfrm>
                <a:off x="10120209" y="1596780"/>
                <a:ext cx="183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85" name="Ink 684">
                <a:extLst>
                  <a:ext uri="{FF2B5EF4-FFF2-40B4-BE49-F238E27FC236}">
                    <a16:creationId xmlns:a16="http://schemas.microsoft.com/office/drawing/2014/main" id="{8F7D8848-102C-2F3D-0465-09A6A9622627}"/>
                  </a:ext>
                </a:extLst>
              </p14:cNvPr>
              <p14:cNvContentPartPr/>
              <p14:nvPr/>
            </p14:nvContentPartPr>
            <p14:xfrm>
              <a:off x="7295289" y="214643"/>
              <a:ext cx="360" cy="360"/>
            </p14:xfrm>
          </p:contentPart>
        </mc:Choice>
        <mc:Fallback xmlns="">
          <p:pic>
            <p:nvPicPr>
              <p:cNvPr id="685" name="Ink 684">
                <a:extLst>
                  <a:ext uri="{FF2B5EF4-FFF2-40B4-BE49-F238E27FC236}">
                    <a16:creationId xmlns:a16="http://schemas.microsoft.com/office/drawing/2014/main" id="{8F7D8848-102C-2F3D-0465-09A6A9622627}"/>
                  </a:ext>
                </a:extLst>
              </p:cNvPr>
              <p:cNvPicPr/>
              <p:nvPr/>
            </p:nvPicPr>
            <p:blipFill>
              <a:blip r:embed="rId4"/>
              <a:stretch>
                <a:fillRect/>
              </a:stretch>
            </p:blipFill>
            <p:spPr>
              <a:xfrm>
                <a:off x="7286289" y="206003"/>
                <a:ext cx="18000" cy="18000"/>
              </a:xfrm>
              <a:prstGeom prst="rect">
                <a:avLst/>
              </a:prstGeom>
            </p:spPr>
          </p:pic>
        </mc:Fallback>
      </mc:AlternateContent>
    </p:spTree>
    <p:extLst>
      <p:ext uri="{BB962C8B-B14F-4D97-AF65-F5344CB8AC3E}">
        <p14:creationId xmlns:p14="http://schemas.microsoft.com/office/powerpoint/2010/main" val="20846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FCEE-DDF9-6316-3812-6761E6E1915B}"/>
              </a:ext>
            </a:extLst>
          </p:cNvPr>
          <p:cNvSpPr>
            <a:spLocks noGrp="1"/>
          </p:cNvSpPr>
          <p:nvPr>
            <p:ph type="title"/>
          </p:nvPr>
        </p:nvSpPr>
        <p:spPr/>
        <p:txBody>
          <a:bodyPr>
            <a:normAutofit fontScale="90000"/>
          </a:bodyPr>
          <a:lstStyle/>
          <a:p>
            <a:r>
              <a:rPr lang="en-US" sz="6600" b="1" dirty="0">
                <a:solidFill>
                  <a:srgbClr val="504B3A"/>
                </a:solidFill>
                <a:latin typeface="Quicksand"/>
                <a:ea typeface="+mn-ea"/>
                <a:cs typeface="+mn-cs"/>
              </a:rPr>
              <a:t>DDL - </a:t>
            </a:r>
            <a:r>
              <a:rPr lang="en-US" sz="2000" b="0" i="0" dirty="0">
                <a:solidFill>
                  <a:srgbClr val="666666"/>
                </a:solidFill>
                <a:effectLst/>
                <a:latin typeface="Quicksand"/>
              </a:rPr>
              <a:t>DDL changes the structure of the table like creating a table, deleting a table, altering a table, etc. All the command of DDL are auto-committed that means it permanently save all the changes in the database.</a:t>
            </a:r>
            <a:endParaRPr lang="en-US" sz="6600" b="1" dirty="0">
              <a:solidFill>
                <a:srgbClr val="504B3A"/>
              </a:solidFill>
              <a:latin typeface="Quicksand"/>
              <a:ea typeface="+mn-ea"/>
              <a:cs typeface="+mn-cs"/>
            </a:endParaRPr>
          </a:p>
        </p:txBody>
      </p:sp>
      <p:sp>
        <p:nvSpPr>
          <p:cNvPr id="3" name="Content Placeholder 2">
            <a:extLst>
              <a:ext uri="{FF2B5EF4-FFF2-40B4-BE49-F238E27FC236}">
                <a16:creationId xmlns:a16="http://schemas.microsoft.com/office/drawing/2014/main" id="{3E04FAE7-4CC8-E01C-BA7F-74EFDF908AA7}"/>
              </a:ext>
            </a:extLst>
          </p:cNvPr>
          <p:cNvSpPr>
            <a:spLocks noGrp="1"/>
          </p:cNvSpPr>
          <p:nvPr>
            <p:ph idx="1"/>
          </p:nvPr>
        </p:nvSpPr>
        <p:spPr/>
        <p:txBody>
          <a:bodyPr>
            <a:normAutofit fontScale="92500"/>
          </a:bodyPr>
          <a:lstStyle/>
          <a:p>
            <a:pPr algn="l">
              <a:buFont typeface="Arial" panose="020B0604020202020204" pitchFamily="34" charset="0"/>
              <a:buChar char="•"/>
            </a:pPr>
            <a:r>
              <a:rPr lang="en-US" b="1" i="0" dirty="0">
                <a:solidFill>
                  <a:srgbClr val="504B3A"/>
                </a:solidFill>
                <a:effectLst/>
                <a:latin typeface="Quicksand"/>
              </a:rPr>
              <a:t>Create: </a:t>
            </a:r>
            <a:r>
              <a:rPr lang="en-US" b="0" i="0" dirty="0">
                <a:solidFill>
                  <a:srgbClr val="666666"/>
                </a:solidFill>
                <a:effectLst/>
                <a:latin typeface="Quicksand"/>
              </a:rPr>
              <a:t>This command is used to create a new table or a new database.</a:t>
            </a:r>
          </a:p>
          <a:p>
            <a:pPr algn="l">
              <a:buFont typeface="Arial" panose="020B0604020202020204" pitchFamily="34" charset="0"/>
              <a:buChar char="•"/>
            </a:pPr>
            <a:r>
              <a:rPr lang="en-US" b="1" i="0" dirty="0">
                <a:solidFill>
                  <a:srgbClr val="504B3A"/>
                </a:solidFill>
                <a:effectLst/>
                <a:latin typeface="Quicksand"/>
              </a:rPr>
              <a:t>Alter: </a:t>
            </a:r>
            <a:r>
              <a:rPr lang="en-US" b="0" i="0" dirty="0">
                <a:solidFill>
                  <a:srgbClr val="666666"/>
                </a:solidFill>
                <a:effectLst/>
                <a:latin typeface="Quicksand"/>
              </a:rPr>
              <a:t>This command is used to alter or change the structure of the database table.</a:t>
            </a:r>
          </a:p>
          <a:p>
            <a:pPr algn="l">
              <a:buFont typeface="Arial" panose="020B0604020202020204" pitchFamily="34" charset="0"/>
              <a:buChar char="•"/>
            </a:pPr>
            <a:r>
              <a:rPr lang="en-US" b="1" i="0" dirty="0">
                <a:solidFill>
                  <a:srgbClr val="504B3A"/>
                </a:solidFill>
                <a:effectLst/>
                <a:latin typeface="Quicksand"/>
              </a:rPr>
              <a:t>Drop: </a:t>
            </a:r>
            <a:r>
              <a:rPr lang="en-US" b="0" i="0" dirty="0">
                <a:solidFill>
                  <a:srgbClr val="666666"/>
                </a:solidFill>
                <a:effectLst/>
                <a:latin typeface="Quicksand"/>
              </a:rPr>
              <a:t>This command is used to delete a table, index, or views from the database.</a:t>
            </a:r>
          </a:p>
          <a:p>
            <a:pPr algn="l">
              <a:buFont typeface="Arial" panose="020B0604020202020204" pitchFamily="34" charset="0"/>
              <a:buChar char="•"/>
            </a:pPr>
            <a:r>
              <a:rPr lang="en-US" b="1" i="0" dirty="0">
                <a:solidFill>
                  <a:srgbClr val="504B3A"/>
                </a:solidFill>
                <a:effectLst/>
                <a:latin typeface="Quicksand"/>
              </a:rPr>
              <a:t>Truncate: </a:t>
            </a:r>
            <a:r>
              <a:rPr lang="en-US" b="0" i="0" dirty="0">
                <a:solidFill>
                  <a:srgbClr val="666666"/>
                </a:solidFill>
                <a:effectLst/>
                <a:latin typeface="Quicksand"/>
              </a:rPr>
              <a:t>This command is used to delete the records or data from the table, but its structure remains as it is.</a:t>
            </a:r>
          </a:p>
          <a:p>
            <a:pPr algn="l">
              <a:buFont typeface="Arial" panose="020B0604020202020204" pitchFamily="34" charset="0"/>
              <a:buChar char="•"/>
            </a:pPr>
            <a:r>
              <a:rPr lang="en-US" b="1" i="0" dirty="0">
                <a:solidFill>
                  <a:srgbClr val="504B3A"/>
                </a:solidFill>
                <a:effectLst/>
                <a:latin typeface="Quicksand"/>
              </a:rPr>
              <a:t>Rename: </a:t>
            </a:r>
            <a:r>
              <a:rPr lang="en-US" b="0" i="0" dirty="0">
                <a:solidFill>
                  <a:srgbClr val="666666"/>
                </a:solidFill>
                <a:effectLst/>
                <a:latin typeface="Quicksand"/>
              </a:rPr>
              <a:t>This command is used to rename an object from the database.</a:t>
            </a:r>
          </a:p>
          <a:p>
            <a:pPr algn="l">
              <a:buFont typeface="Arial" panose="020B0604020202020204" pitchFamily="34" charset="0"/>
              <a:buChar char="•"/>
            </a:pPr>
            <a:r>
              <a:rPr lang="en-US" b="1" i="0" dirty="0">
                <a:solidFill>
                  <a:srgbClr val="504B3A"/>
                </a:solidFill>
                <a:effectLst/>
                <a:latin typeface="Quicksand"/>
              </a:rPr>
              <a:t>Comment: </a:t>
            </a:r>
            <a:r>
              <a:rPr lang="en-US" b="0" i="0" dirty="0">
                <a:solidFill>
                  <a:srgbClr val="666666"/>
                </a:solidFill>
                <a:effectLst/>
                <a:latin typeface="Quicksand"/>
              </a:rPr>
              <a:t>This command is used for adding comments to our table.</a:t>
            </a:r>
          </a:p>
          <a:p>
            <a:endParaRPr lang="en-US" dirty="0"/>
          </a:p>
        </p:txBody>
      </p:sp>
    </p:spTree>
    <p:extLst>
      <p:ext uri="{BB962C8B-B14F-4D97-AF65-F5344CB8AC3E}">
        <p14:creationId xmlns:p14="http://schemas.microsoft.com/office/powerpoint/2010/main" val="12060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8658-01C4-FAE6-0E28-B40F6C3DE0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2FE2A6-157C-1839-050F-CEE4D4D60E1D}"/>
              </a:ext>
            </a:extLst>
          </p:cNvPr>
          <p:cNvSpPr>
            <a:spLocks noGrp="1"/>
          </p:cNvSpPr>
          <p:nvPr>
            <p:ph idx="1"/>
          </p:nvPr>
        </p:nvSpPr>
        <p:spPr/>
        <p:txBody>
          <a:bodyPr/>
          <a:lstStyle/>
          <a:p>
            <a:r>
              <a:rPr lang="en-US" dirty="0"/>
              <a:t>What and why is </a:t>
            </a:r>
            <a:r>
              <a:rPr lang="en-US" dirty="0" err="1"/>
              <a:t>sql</a:t>
            </a:r>
            <a:r>
              <a:rPr lang="en-US" dirty="0"/>
              <a:t>?</a:t>
            </a:r>
          </a:p>
          <a:p>
            <a:r>
              <a:rPr lang="en-US" dirty="0"/>
              <a:t>What and types of databases?</a:t>
            </a:r>
          </a:p>
          <a:p>
            <a:r>
              <a:rPr lang="en-US" dirty="0"/>
              <a:t>What is </a:t>
            </a:r>
            <a:r>
              <a:rPr lang="en-US" dirty="0" err="1"/>
              <a:t>rdmbs</a:t>
            </a:r>
            <a:r>
              <a:rPr lang="en-US" dirty="0"/>
              <a:t> and diff. between </a:t>
            </a:r>
            <a:r>
              <a:rPr lang="en-US" dirty="0" err="1"/>
              <a:t>dbms</a:t>
            </a:r>
            <a:r>
              <a:rPr lang="en-US" dirty="0"/>
              <a:t> and </a:t>
            </a:r>
            <a:r>
              <a:rPr lang="en-US" dirty="0" err="1"/>
              <a:t>rdbms</a:t>
            </a:r>
            <a:r>
              <a:rPr lang="en-US" dirty="0"/>
              <a:t>?</a:t>
            </a:r>
          </a:p>
          <a:p>
            <a:r>
              <a:rPr lang="en-US" dirty="0"/>
              <a:t>What are the properties of </a:t>
            </a:r>
            <a:r>
              <a:rPr lang="en-US" dirty="0" err="1"/>
              <a:t>rdbms</a:t>
            </a:r>
            <a:r>
              <a:rPr lang="en-US" dirty="0"/>
              <a:t>?</a:t>
            </a:r>
          </a:p>
          <a:p>
            <a:r>
              <a:rPr lang="en-US" dirty="0"/>
              <a:t>Keys and constraints </a:t>
            </a:r>
          </a:p>
          <a:p>
            <a:r>
              <a:rPr lang="en-US" dirty="0"/>
              <a:t>ACID properties</a:t>
            </a:r>
          </a:p>
          <a:p>
            <a:r>
              <a:rPr lang="en-US" dirty="0"/>
              <a:t>RDBMS Language</a:t>
            </a:r>
          </a:p>
          <a:p>
            <a:endParaRPr lang="en-US" dirty="0"/>
          </a:p>
          <a:p>
            <a:endParaRPr lang="en-US" dirty="0"/>
          </a:p>
          <a:p>
            <a:endParaRPr lang="en-US" dirty="0"/>
          </a:p>
        </p:txBody>
      </p:sp>
    </p:spTree>
    <p:extLst>
      <p:ext uri="{BB962C8B-B14F-4D97-AF65-F5344CB8AC3E}">
        <p14:creationId xmlns:p14="http://schemas.microsoft.com/office/powerpoint/2010/main" val="237621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5C72-5792-979B-5574-6C1F1137E648}"/>
              </a:ext>
            </a:extLst>
          </p:cNvPr>
          <p:cNvSpPr>
            <a:spLocks noGrp="1"/>
          </p:cNvSpPr>
          <p:nvPr>
            <p:ph type="title"/>
          </p:nvPr>
        </p:nvSpPr>
        <p:spPr/>
        <p:txBody>
          <a:bodyPr>
            <a:normAutofit/>
          </a:bodyPr>
          <a:lstStyle/>
          <a:p>
            <a:r>
              <a:rPr lang="en-US" b="1" i="0" dirty="0">
                <a:solidFill>
                  <a:srgbClr val="333333"/>
                </a:solidFill>
                <a:effectLst/>
                <a:latin typeface="Quicksand"/>
              </a:rPr>
              <a:t>DML - </a:t>
            </a:r>
            <a:r>
              <a:rPr lang="en-US" sz="2200" b="0" i="0" dirty="0">
                <a:solidFill>
                  <a:srgbClr val="666666"/>
                </a:solidFill>
                <a:effectLst/>
                <a:latin typeface="Quicksand"/>
              </a:rPr>
              <a:t>DML commands are used to modify the database. It is responsible for all form of changes in the database. The command of DML is not auto-committed that means it can't permanently save all the changes in the database. They can be rollback.</a:t>
            </a:r>
            <a:endParaRPr lang="en-US" sz="2200" dirty="0"/>
          </a:p>
        </p:txBody>
      </p:sp>
      <p:sp>
        <p:nvSpPr>
          <p:cNvPr id="3" name="Content Placeholder 2">
            <a:extLst>
              <a:ext uri="{FF2B5EF4-FFF2-40B4-BE49-F238E27FC236}">
                <a16:creationId xmlns:a16="http://schemas.microsoft.com/office/drawing/2014/main" id="{93302643-1686-C825-90AA-25947D9117CB}"/>
              </a:ext>
            </a:extLst>
          </p:cNvPr>
          <p:cNvSpPr>
            <a:spLocks noGrp="1"/>
          </p:cNvSpPr>
          <p:nvPr>
            <p:ph idx="1"/>
          </p:nvPr>
        </p:nvSpPr>
        <p:spPr/>
        <p:txBody>
          <a:bodyPr/>
          <a:lstStyle/>
          <a:p>
            <a:pPr algn="l">
              <a:buFont typeface="Arial" panose="020B0604020202020204" pitchFamily="34" charset="0"/>
              <a:buChar char="•"/>
            </a:pPr>
            <a:r>
              <a:rPr lang="en-US" b="1" i="0" dirty="0">
                <a:solidFill>
                  <a:srgbClr val="504B3A"/>
                </a:solidFill>
                <a:effectLst/>
                <a:latin typeface="Quicksand"/>
              </a:rPr>
              <a:t>Insert:</a:t>
            </a:r>
            <a:r>
              <a:rPr lang="en-US" b="0" i="0" dirty="0">
                <a:solidFill>
                  <a:srgbClr val="666666"/>
                </a:solidFill>
                <a:effectLst/>
                <a:latin typeface="Quicksand"/>
              </a:rPr>
              <a:t> This command is used to insert the records into the table.</a:t>
            </a:r>
          </a:p>
          <a:p>
            <a:pPr algn="l">
              <a:buFont typeface="Arial" panose="020B0604020202020204" pitchFamily="34" charset="0"/>
              <a:buChar char="•"/>
            </a:pPr>
            <a:r>
              <a:rPr lang="en-US" b="1" i="0" dirty="0">
                <a:solidFill>
                  <a:srgbClr val="504B3A"/>
                </a:solidFill>
                <a:effectLst/>
                <a:latin typeface="Quicksand"/>
              </a:rPr>
              <a:t>Update: </a:t>
            </a:r>
            <a:r>
              <a:rPr lang="en-US" b="0" i="0" dirty="0">
                <a:solidFill>
                  <a:srgbClr val="666666"/>
                </a:solidFill>
                <a:effectLst/>
                <a:latin typeface="Quicksand"/>
              </a:rPr>
              <a:t>This command is used to change/update the existing data in a table.</a:t>
            </a:r>
          </a:p>
          <a:p>
            <a:pPr algn="l">
              <a:buFont typeface="Arial" panose="020B0604020202020204" pitchFamily="34" charset="0"/>
              <a:buChar char="•"/>
            </a:pPr>
            <a:r>
              <a:rPr lang="en-US" b="1" i="0" dirty="0">
                <a:solidFill>
                  <a:srgbClr val="504B3A"/>
                </a:solidFill>
                <a:effectLst/>
                <a:latin typeface="Quicksand"/>
              </a:rPr>
              <a:t>Delete: </a:t>
            </a:r>
            <a:r>
              <a:rPr lang="en-US" b="0" i="0" dirty="0">
                <a:solidFill>
                  <a:srgbClr val="666666"/>
                </a:solidFill>
                <a:effectLst/>
                <a:latin typeface="Quicksand"/>
              </a:rPr>
              <a:t>This command is used to delete one or all the existing records from the table.</a:t>
            </a:r>
          </a:p>
          <a:p>
            <a:endParaRPr lang="en-US" dirty="0"/>
          </a:p>
        </p:txBody>
      </p:sp>
    </p:spTree>
    <p:extLst>
      <p:ext uri="{BB962C8B-B14F-4D97-AF65-F5344CB8AC3E}">
        <p14:creationId xmlns:p14="http://schemas.microsoft.com/office/powerpoint/2010/main" val="406341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41C7-DBC4-3759-7B6B-01DF8E110DBD}"/>
              </a:ext>
            </a:extLst>
          </p:cNvPr>
          <p:cNvSpPr>
            <a:spLocks noGrp="1"/>
          </p:cNvSpPr>
          <p:nvPr>
            <p:ph type="title"/>
          </p:nvPr>
        </p:nvSpPr>
        <p:spPr/>
        <p:txBody>
          <a:bodyPr>
            <a:normAutofit fontScale="90000"/>
          </a:bodyPr>
          <a:lstStyle/>
          <a:p>
            <a:pPr algn="just"/>
            <a:r>
              <a:rPr lang="en-US" b="1" i="0" dirty="0">
                <a:solidFill>
                  <a:srgbClr val="504B3A"/>
                </a:solidFill>
                <a:effectLst/>
                <a:latin typeface="Quicksand"/>
              </a:rPr>
              <a:t>DCL - </a:t>
            </a:r>
            <a:r>
              <a:rPr lang="en-US" sz="2200" b="1" i="0" dirty="0">
                <a:solidFill>
                  <a:srgbClr val="504B3A"/>
                </a:solidFill>
                <a:effectLst/>
                <a:latin typeface="Quicksand"/>
              </a:rPr>
              <a:t>DCL commands are used to grant and take back authority from any database user.</a:t>
            </a:r>
            <a:br>
              <a:rPr lang="en-US" sz="2200" b="1" i="0" dirty="0">
                <a:solidFill>
                  <a:srgbClr val="504B3A"/>
                </a:solidFill>
                <a:effectLst/>
                <a:latin typeface="Quicksand"/>
              </a:rPr>
            </a:br>
            <a:br>
              <a:rPr lang="en-US" sz="2200" b="1" i="0" dirty="0">
                <a:solidFill>
                  <a:srgbClr val="504B3A"/>
                </a:solidFill>
                <a:effectLst/>
                <a:latin typeface="Quicksand"/>
              </a:rPr>
            </a:br>
            <a:r>
              <a:rPr lang="en-US" sz="2200" b="1" i="0" dirty="0">
                <a:solidFill>
                  <a:srgbClr val="504B3A"/>
                </a:solidFill>
                <a:effectLst/>
                <a:latin typeface="Quicksand"/>
              </a:rPr>
              <a:t>Here are some commands that come under DCL:</a:t>
            </a:r>
            <a:endParaRPr lang="en-US" sz="2200" dirty="0"/>
          </a:p>
        </p:txBody>
      </p:sp>
      <p:sp>
        <p:nvSpPr>
          <p:cNvPr id="3" name="Content Placeholder 2">
            <a:extLst>
              <a:ext uri="{FF2B5EF4-FFF2-40B4-BE49-F238E27FC236}">
                <a16:creationId xmlns:a16="http://schemas.microsoft.com/office/drawing/2014/main" id="{0F3E1812-A3B1-6891-92E8-81927207A3CD}"/>
              </a:ext>
            </a:extLst>
          </p:cNvPr>
          <p:cNvSpPr>
            <a:spLocks noGrp="1"/>
          </p:cNvSpPr>
          <p:nvPr>
            <p:ph idx="1"/>
          </p:nvPr>
        </p:nvSpPr>
        <p:spPr>
          <a:xfrm>
            <a:off x="838200" y="2506662"/>
            <a:ext cx="10515600" cy="4351338"/>
          </a:xfrm>
        </p:spPr>
        <p:txBody>
          <a:bodyPr/>
          <a:lstStyle/>
          <a:p>
            <a:pPr algn="l">
              <a:buFont typeface="Arial" panose="020B0604020202020204" pitchFamily="34" charset="0"/>
              <a:buChar char="•"/>
            </a:pPr>
            <a:r>
              <a:rPr lang="en-US" b="1" i="0" dirty="0">
                <a:solidFill>
                  <a:srgbClr val="504B3A"/>
                </a:solidFill>
                <a:effectLst/>
                <a:latin typeface="Quicksand"/>
              </a:rPr>
              <a:t>Grant: </a:t>
            </a:r>
            <a:r>
              <a:rPr lang="en-US" b="0" i="0" dirty="0">
                <a:solidFill>
                  <a:srgbClr val="666666"/>
                </a:solidFill>
                <a:effectLst/>
                <a:latin typeface="Quicksand"/>
              </a:rPr>
              <a:t>This command allows user’s access privileges to the database.</a:t>
            </a:r>
          </a:p>
          <a:p>
            <a:pPr algn="l">
              <a:buFont typeface="Arial" panose="020B0604020202020204" pitchFamily="34" charset="0"/>
              <a:buChar char="•"/>
            </a:pPr>
            <a:r>
              <a:rPr lang="en-US" b="1" i="0" dirty="0">
                <a:solidFill>
                  <a:srgbClr val="504B3A"/>
                </a:solidFill>
                <a:effectLst/>
                <a:latin typeface="Quicksand"/>
              </a:rPr>
              <a:t>Revoke: </a:t>
            </a:r>
            <a:r>
              <a:rPr lang="en-US" b="0" i="0" dirty="0">
                <a:solidFill>
                  <a:srgbClr val="666666"/>
                </a:solidFill>
                <a:effectLst/>
                <a:latin typeface="Quicksand"/>
              </a:rPr>
              <a:t>This command removes the accessibility of users from the database objects.</a:t>
            </a:r>
          </a:p>
          <a:p>
            <a:endParaRPr lang="en-US" dirty="0"/>
          </a:p>
        </p:txBody>
      </p:sp>
    </p:spTree>
    <p:extLst>
      <p:ext uri="{BB962C8B-B14F-4D97-AF65-F5344CB8AC3E}">
        <p14:creationId xmlns:p14="http://schemas.microsoft.com/office/powerpoint/2010/main" val="226114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B081-5A54-27E9-1DE5-CA4E1631C4C2}"/>
              </a:ext>
            </a:extLst>
          </p:cNvPr>
          <p:cNvSpPr>
            <a:spLocks noGrp="1"/>
          </p:cNvSpPr>
          <p:nvPr>
            <p:ph type="title"/>
          </p:nvPr>
        </p:nvSpPr>
        <p:spPr/>
        <p:txBody>
          <a:bodyPr>
            <a:normAutofit/>
          </a:bodyPr>
          <a:lstStyle/>
          <a:p>
            <a:r>
              <a:rPr lang="en-US" b="1" i="0" dirty="0">
                <a:solidFill>
                  <a:srgbClr val="504B3A"/>
                </a:solidFill>
                <a:effectLst/>
                <a:latin typeface="Quicksand"/>
              </a:rPr>
              <a:t>TCL - </a:t>
            </a:r>
            <a:r>
              <a:rPr lang="en-US" sz="2200" b="1" i="0" dirty="0">
                <a:solidFill>
                  <a:srgbClr val="504B3A"/>
                </a:solidFill>
                <a:effectLst/>
                <a:latin typeface="Quicksand"/>
              </a:rPr>
              <a:t>TCL commands can only use with DML commands like INSERT, DELETE and UPDATE only. These operations are automatically committed in the database that's why they cannot be used while creating tables or dropping them.</a:t>
            </a:r>
            <a:endParaRPr lang="en-US" sz="2200" dirty="0"/>
          </a:p>
        </p:txBody>
      </p:sp>
      <p:sp>
        <p:nvSpPr>
          <p:cNvPr id="3" name="Content Placeholder 2">
            <a:extLst>
              <a:ext uri="{FF2B5EF4-FFF2-40B4-BE49-F238E27FC236}">
                <a16:creationId xmlns:a16="http://schemas.microsoft.com/office/drawing/2014/main" id="{EC8ACE6B-06B9-1841-D43F-B9AA51FFBDD8}"/>
              </a:ext>
            </a:extLst>
          </p:cNvPr>
          <p:cNvSpPr>
            <a:spLocks noGrp="1"/>
          </p:cNvSpPr>
          <p:nvPr>
            <p:ph idx="1"/>
          </p:nvPr>
        </p:nvSpPr>
        <p:spPr/>
        <p:txBody>
          <a:bodyPr/>
          <a:lstStyle/>
          <a:p>
            <a:pPr algn="l">
              <a:buFont typeface="Arial" panose="020B0604020202020204" pitchFamily="34" charset="0"/>
              <a:buChar char="•"/>
            </a:pPr>
            <a:r>
              <a:rPr lang="en-US" b="1" i="0" dirty="0">
                <a:solidFill>
                  <a:srgbClr val="504B3A"/>
                </a:solidFill>
                <a:effectLst/>
                <a:latin typeface="Quicksand"/>
              </a:rPr>
              <a:t>Commit: </a:t>
            </a:r>
            <a:r>
              <a:rPr lang="en-US" b="0" i="0" dirty="0">
                <a:solidFill>
                  <a:srgbClr val="666666"/>
                </a:solidFill>
                <a:effectLst/>
                <a:latin typeface="Quicksand"/>
              </a:rPr>
              <a:t>This command is used to save the transactions in the database.</a:t>
            </a:r>
          </a:p>
          <a:p>
            <a:pPr algn="l">
              <a:buFont typeface="Arial" panose="020B0604020202020204" pitchFamily="34" charset="0"/>
              <a:buChar char="•"/>
            </a:pPr>
            <a:r>
              <a:rPr lang="en-US" b="1" i="0" dirty="0">
                <a:solidFill>
                  <a:srgbClr val="504B3A"/>
                </a:solidFill>
                <a:effectLst/>
                <a:latin typeface="Quicksand"/>
              </a:rPr>
              <a:t>Rollback:</a:t>
            </a:r>
            <a:r>
              <a:rPr lang="en-US" b="0" i="0" dirty="0">
                <a:solidFill>
                  <a:srgbClr val="666666"/>
                </a:solidFill>
                <a:effectLst/>
                <a:latin typeface="Quicksand"/>
              </a:rPr>
              <a:t> This command is used to restore the database to that state which was last committed.</a:t>
            </a:r>
          </a:p>
        </p:txBody>
      </p:sp>
    </p:spTree>
    <p:extLst>
      <p:ext uri="{BB962C8B-B14F-4D97-AF65-F5344CB8AC3E}">
        <p14:creationId xmlns:p14="http://schemas.microsoft.com/office/powerpoint/2010/main" val="1356866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08A5-1B14-E65B-7832-39106F622A2C}"/>
              </a:ext>
            </a:extLst>
          </p:cNvPr>
          <p:cNvSpPr>
            <a:spLocks noGrp="1"/>
          </p:cNvSpPr>
          <p:nvPr>
            <p:ph type="title"/>
          </p:nvPr>
        </p:nvSpPr>
        <p:spPr/>
        <p:txBody>
          <a:bodyPr/>
          <a:lstStyle/>
          <a:p>
            <a:pPr marL="228600" indent="-228600">
              <a:spcBef>
                <a:spcPts val="1000"/>
              </a:spcBef>
              <a:buFont typeface="Arial" panose="020B0604020202020204" pitchFamily="34" charset="0"/>
              <a:buChar char="•"/>
            </a:pPr>
            <a:r>
              <a:rPr lang="en-US" sz="6000" b="1" dirty="0">
                <a:solidFill>
                  <a:srgbClr val="504B3A"/>
                </a:solidFill>
                <a:latin typeface="Quicksand"/>
                <a:ea typeface="+mn-ea"/>
                <a:cs typeface="+mn-cs"/>
              </a:rPr>
              <a:t>DQL</a:t>
            </a:r>
            <a:r>
              <a:rPr lang="en-US" sz="2800" b="1" dirty="0">
                <a:solidFill>
                  <a:srgbClr val="504B3A"/>
                </a:solidFill>
                <a:latin typeface="Quicksand"/>
                <a:ea typeface="+mn-ea"/>
                <a:cs typeface="+mn-cs"/>
              </a:rPr>
              <a:t> - DQL is used to fetch the data from the database.</a:t>
            </a:r>
          </a:p>
        </p:txBody>
      </p:sp>
      <p:sp>
        <p:nvSpPr>
          <p:cNvPr id="3" name="Content Placeholder 2">
            <a:extLst>
              <a:ext uri="{FF2B5EF4-FFF2-40B4-BE49-F238E27FC236}">
                <a16:creationId xmlns:a16="http://schemas.microsoft.com/office/drawing/2014/main" id="{94345B6E-D867-D63C-E10A-0AA38B978C7D}"/>
              </a:ext>
            </a:extLst>
          </p:cNvPr>
          <p:cNvSpPr>
            <a:spLocks noGrp="1"/>
          </p:cNvSpPr>
          <p:nvPr>
            <p:ph idx="1"/>
          </p:nvPr>
        </p:nvSpPr>
        <p:spPr/>
        <p:txBody>
          <a:bodyPr/>
          <a:lstStyle/>
          <a:p>
            <a:pPr algn="l">
              <a:buFont typeface="Arial" panose="020B0604020202020204" pitchFamily="34" charset="0"/>
              <a:buChar char="•"/>
            </a:pPr>
            <a:r>
              <a:rPr lang="en-US" b="1" i="0" dirty="0">
                <a:solidFill>
                  <a:srgbClr val="504B3A"/>
                </a:solidFill>
                <a:effectLst/>
                <a:latin typeface="Quicksand"/>
              </a:rPr>
              <a:t>Select: </a:t>
            </a:r>
            <a:r>
              <a:rPr lang="en-US" b="0" i="0" dirty="0">
                <a:solidFill>
                  <a:srgbClr val="666666"/>
                </a:solidFill>
                <a:effectLst/>
                <a:latin typeface="Quicksand"/>
              </a:rPr>
              <a:t>This command is used to retrieve or access the data from the database table.</a:t>
            </a:r>
          </a:p>
        </p:txBody>
      </p:sp>
    </p:spTree>
    <p:extLst>
      <p:ext uri="{BB962C8B-B14F-4D97-AF65-F5344CB8AC3E}">
        <p14:creationId xmlns:p14="http://schemas.microsoft.com/office/powerpoint/2010/main" val="207803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FD80D-5706-A629-3C39-E330E12D9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207" y="297351"/>
            <a:ext cx="7903215" cy="6263298"/>
          </a:xfrm>
        </p:spPr>
      </p:pic>
    </p:spTree>
    <p:extLst>
      <p:ext uri="{BB962C8B-B14F-4D97-AF65-F5344CB8AC3E}">
        <p14:creationId xmlns:p14="http://schemas.microsoft.com/office/powerpoint/2010/main" val="331226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0F21F-879B-5C51-FCB6-43A4ECC165CD}"/>
              </a:ext>
            </a:extLst>
          </p:cNvPr>
          <p:cNvSpPr>
            <a:spLocks noGrp="1"/>
          </p:cNvSpPr>
          <p:nvPr>
            <p:ph idx="1"/>
          </p:nvPr>
        </p:nvSpPr>
        <p:spPr>
          <a:xfrm>
            <a:off x="495300" y="133985"/>
            <a:ext cx="10515600" cy="3013075"/>
          </a:xfrm>
        </p:spPr>
        <p:txBody>
          <a:bodyPr/>
          <a:lstStyle/>
          <a:p>
            <a:r>
              <a:rPr lang="en-US" dirty="0"/>
              <a:t>Why </a:t>
            </a:r>
            <a:r>
              <a:rPr lang="en-US" dirty="0" err="1"/>
              <a:t>sql</a:t>
            </a:r>
            <a:r>
              <a:rPr lang="en-US" dirty="0"/>
              <a:t>?</a:t>
            </a:r>
          </a:p>
          <a:p>
            <a:r>
              <a:rPr lang="en-US" dirty="0"/>
              <a:t>What is database?</a:t>
            </a:r>
          </a:p>
          <a:p>
            <a:pPr marL="0" indent="0">
              <a:buNone/>
            </a:pPr>
            <a:r>
              <a:rPr lang="en-US" b="0" i="0" dirty="0">
                <a:solidFill>
                  <a:srgbClr val="333333"/>
                </a:solidFill>
                <a:effectLst/>
                <a:latin typeface="inter-regular"/>
              </a:rPr>
              <a:t>A </a:t>
            </a:r>
            <a:r>
              <a:rPr lang="en-US" b="1" i="0" dirty="0">
                <a:solidFill>
                  <a:srgbClr val="333333"/>
                </a:solidFill>
                <a:effectLst/>
                <a:latin typeface="inter-bold"/>
              </a:rPr>
              <a:t>database</a:t>
            </a:r>
            <a:r>
              <a:rPr lang="en-US" b="0" i="0" dirty="0">
                <a:solidFill>
                  <a:srgbClr val="333333"/>
                </a:solidFill>
                <a:effectLst/>
                <a:latin typeface="inter-regular"/>
              </a:rPr>
              <a:t> is an organized collection of data, so that it can be easily accessed and managed.</a:t>
            </a:r>
          </a:p>
          <a:p>
            <a:pPr marL="0" indent="0">
              <a:buNone/>
            </a:pPr>
            <a:r>
              <a:rPr lang="en-US" b="0" i="0" dirty="0">
                <a:solidFill>
                  <a:srgbClr val="333333"/>
                </a:solidFill>
                <a:effectLst/>
                <a:latin typeface="inter-regular"/>
              </a:rPr>
              <a:t>The </a:t>
            </a:r>
            <a:r>
              <a:rPr lang="en-US" b="1" i="0" dirty="0">
                <a:solidFill>
                  <a:srgbClr val="333333"/>
                </a:solidFill>
                <a:effectLst/>
                <a:latin typeface="inter-bold"/>
              </a:rPr>
              <a:t>main purpose</a:t>
            </a:r>
            <a:r>
              <a:rPr lang="en-US" b="0" i="0" dirty="0">
                <a:solidFill>
                  <a:srgbClr val="333333"/>
                </a:solidFill>
                <a:effectLst/>
                <a:latin typeface="inter-regular"/>
              </a:rPr>
              <a:t> of the database is to operate a large amount of information by storing, retrieving, and managing data.</a:t>
            </a:r>
            <a:endParaRPr lang="en-US" dirty="0"/>
          </a:p>
        </p:txBody>
      </p:sp>
      <p:pic>
        <p:nvPicPr>
          <p:cNvPr id="4" name="Graphic 3" descr="User">
            <a:extLst>
              <a:ext uri="{FF2B5EF4-FFF2-40B4-BE49-F238E27FC236}">
                <a16:creationId xmlns:a16="http://schemas.microsoft.com/office/drawing/2014/main" id="{7FC04BB2-2832-7651-F9D9-4F4A1C3A01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7861" y="3832860"/>
            <a:ext cx="914400" cy="914400"/>
          </a:xfrm>
          <a:prstGeom prst="rect">
            <a:avLst/>
          </a:prstGeom>
        </p:spPr>
      </p:pic>
      <p:sp>
        <p:nvSpPr>
          <p:cNvPr id="6" name="TextBox 5">
            <a:extLst>
              <a:ext uri="{FF2B5EF4-FFF2-40B4-BE49-F238E27FC236}">
                <a16:creationId xmlns:a16="http://schemas.microsoft.com/office/drawing/2014/main" id="{4CCD5838-A91B-E6C4-17CA-F2DC39AEEFAA}"/>
              </a:ext>
            </a:extLst>
          </p:cNvPr>
          <p:cNvSpPr txBox="1"/>
          <p:nvPr/>
        </p:nvSpPr>
        <p:spPr>
          <a:xfrm>
            <a:off x="9635491" y="4747260"/>
            <a:ext cx="739140" cy="369332"/>
          </a:xfrm>
          <a:prstGeom prst="rect">
            <a:avLst/>
          </a:prstGeom>
          <a:noFill/>
        </p:spPr>
        <p:txBody>
          <a:bodyPr wrap="square" rtlCol="0">
            <a:spAutoFit/>
          </a:bodyPr>
          <a:lstStyle/>
          <a:p>
            <a:r>
              <a:rPr lang="en-US" dirty="0"/>
              <a:t>client</a:t>
            </a:r>
          </a:p>
        </p:txBody>
      </p:sp>
      <p:pic>
        <p:nvPicPr>
          <p:cNvPr id="11" name="Graphic 10" descr="Database">
            <a:extLst>
              <a:ext uri="{FF2B5EF4-FFF2-40B4-BE49-F238E27FC236}">
                <a16:creationId xmlns:a16="http://schemas.microsoft.com/office/drawing/2014/main" id="{A143EE25-701D-4ED4-C005-8BA262D38D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45281" y="3398521"/>
            <a:ext cx="914400" cy="914400"/>
          </a:xfrm>
          <a:prstGeom prst="rect">
            <a:avLst/>
          </a:prstGeom>
        </p:spPr>
      </p:pic>
      <p:sp>
        <p:nvSpPr>
          <p:cNvPr id="12" name="TextBox 11">
            <a:extLst>
              <a:ext uri="{FF2B5EF4-FFF2-40B4-BE49-F238E27FC236}">
                <a16:creationId xmlns:a16="http://schemas.microsoft.com/office/drawing/2014/main" id="{D48CC675-AD83-57BD-8B6B-DC0CB2BCF43F}"/>
              </a:ext>
            </a:extLst>
          </p:cNvPr>
          <p:cNvSpPr txBox="1"/>
          <p:nvPr/>
        </p:nvSpPr>
        <p:spPr>
          <a:xfrm>
            <a:off x="4042411" y="4285595"/>
            <a:ext cx="1120140" cy="646331"/>
          </a:xfrm>
          <a:prstGeom prst="rect">
            <a:avLst/>
          </a:prstGeom>
          <a:noFill/>
        </p:spPr>
        <p:txBody>
          <a:bodyPr wrap="square" rtlCol="0">
            <a:spAutoFit/>
          </a:bodyPr>
          <a:lstStyle/>
          <a:p>
            <a:r>
              <a:rPr lang="en-US" dirty="0"/>
              <a:t>Data base server</a:t>
            </a:r>
          </a:p>
        </p:txBody>
      </p:sp>
      <p:sp>
        <p:nvSpPr>
          <p:cNvPr id="15" name="Arc 14">
            <a:extLst>
              <a:ext uri="{FF2B5EF4-FFF2-40B4-BE49-F238E27FC236}">
                <a16:creationId xmlns:a16="http://schemas.microsoft.com/office/drawing/2014/main" id="{CECAA70C-7C15-C8FC-2BF8-426C2CAACE62}"/>
              </a:ext>
            </a:extLst>
          </p:cNvPr>
          <p:cNvSpPr/>
          <p:nvPr/>
        </p:nvSpPr>
        <p:spPr>
          <a:xfrm rot="284470">
            <a:off x="4602481" y="3208021"/>
            <a:ext cx="5113020" cy="1295400"/>
          </a:xfrm>
          <a:prstGeom prst="arc">
            <a:avLst>
              <a:gd name="adj1" fmla="val 11427595"/>
              <a:gd name="adj2" fmla="val 21215201"/>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a:extLst>
              <a:ext uri="{FF2B5EF4-FFF2-40B4-BE49-F238E27FC236}">
                <a16:creationId xmlns:a16="http://schemas.microsoft.com/office/drawing/2014/main" id="{37D55391-6800-4B69-384F-ABEB03E01B62}"/>
              </a:ext>
            </a:extLst>
          </p:cNvPr>
          <p:cNvSpPr/>
          <p:nvPr/>
        </p:nvSpPr>
        <p:spPr>
          <a:xfrm rot="11049969">
            <a:off x="4798697" y="4016877"/>
            <a:ext cx="5113020" cy="1295400"/>
          </a:xfrm>
          <a:prstGeom prst="arc">
            <a:avLst>
              <a:gd name="adj1" fmla="val 11427595"/>
              <a:gd name="adj2" fmla="val 21215201"/>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a:extLst>
              <a:ext uri="{FF2B5EF4-FFF2-40B4-BE49-F238E27FC236}">
                <a16:creationId xmlns:a16="http://schemas.microsoft.com/office/drawing/2014/main" id="{3386FC30-802C-2129-6143-EBAE6189E52B}"/>
              </a:ext>
            </a:extLst>
          </p:cNvPr>
          <p:cNvSpPr txBox="1"/>
          <p:nvPr/>
        </p:nvSpPr>
        <p:spPr>
          <a:xfrm rot="330169">
            <a:off x="5584548" y="3847013"/>
            <a:ext cx="3284489" cy="646331"/>
          </a:xfrm>
          <a:prstGeom prst="rect">
            <a:avLst/>
          </a:prstGeom>
          <a:noFill/>
        </p:spPr>
        <p:txBody>
          <a:bodyPr wrap="none" rtlCol="0">
            <a:spAutoFit/>
          </a:bodyPr>
          <a:lstStyle/>
          <a:p>
            <a:r>
              <a:rPr lang="en-US" dirty="0"/>
              <a:t>We use structure query language</a:t>
            </a:r>
          </a:p>
          <a:p>
            <a:r>
              <a:rPr lang="en-US" dirty="0"/>
              <a:t>To communicate to databases</a:t>
            </a:r>
          </a:p>
        </p:txBody>
      </p:sp>
      <p:sp>
        <p:nvSpPr>
          <p:cNvPr id="22" name="TextBox 21">
            <a:extLst>
              <a:ext uri="{FF2B5EF4-FFF2-40B4-BE49-F238E27FC236}">
                <a16:creationId xmlns:a16="http://schemas.microsoft.com/office/drawing/2014/main" id="{74558D38-0F74-A0F0-616D-B0E0504FEDF7}"/>
              </a:ext>
            </a:extLst>
          </p:cNvPr>
          <p:cNvSpPr txBox="1"/>
          <p:nvPr/>
        </p:nvSpPr>
        <p:spPr>
          <a:xfrm>
            <a:off x="571500" y="5846814"/>
            <a:ext cx="10439400" cy="369332"/>
          </a:xfrm>
          <a:prstGeom prst="rect">
            <a:avLst/>
          </a:prstGeom>
          <a:noFill/>
        </p:spPr>
        <p:txBody>
          <a:bodyPr wrap="square" rtlCol="0">
            <a:spAutoFit/>
          </a:bodyPr>
          <a:lstStyle/>
          <a:p>
            <a:r>
              <a:rPr lang="en-US" b="1" i="0" dirty="0">
                <a:solidFill>
                  <a:srgbClr val="333333"/>
                </a:solidFill>
                <a:effectLst/>
                <a:latin typeface="inter-bold"/>
              </a:rPr>
              <a:t>SQL</a:t>
            </a:r>
            <a:r>
              <a:rPr lang="en-US" b="0" i="0" dirty="0">
                <a:solidFill>
                  <a:srgbClr val="333333"/>
                </a:solidFill>
                <a:effectLst/>
                <a:latin typeface="inter-regular"/>
              </a:rPr>
              <a:t> or Structured Query Language is used to operate on the data stored in a database. </a:t>
            </a:r>
            <a:endParaRPr lang="en-US" dirty="0"/>
          </a:p>
        </p:txBody>
      </p:sp>
      <p:sp>
        <p:nvSpPr>
          <p:cNvPr id="23" name="TextBox 22">
            <a:extLst>
              <a:ext uri="{FF2B5EF4-FFF2-40B4-BE49-F238E27FC236}">
                <a16:creationId xmlns:a16="http://schemas.microsoft.com/office/drawing/2014/main" id="{9229B832-5B49-194C-E6D4-85A3829CEC70}"/>
              </a:ext>
            </a:extLst>
          </p:cNvPr>
          <p:cNvSpPr txBox="1"/>
          <p:nvPr/>
        </p:nvSpPr>
        <p:spPr>
          <a:xfrm>
            <a:off x="2576434" y="3081814"/>
            <a:ext cx="1377119" cy="2462213"/>
          </a:xfrm>
          <a:prstGeom prst="rect">
            <a:avLst/>
          </a:prstGeom>
          <a:noFill/>
        </p:spPr>
        <p:txBody>
          <a:bodyPr wrap="square" rtlCol="0">
            <a:spAutoFit/>
          </a:bodyPr>
          <a:lstStyle/>
          <a:p>
            <a:pPr algn="ctr"/>
            <a:r>
              <a:rPr lang="en-US" sz="1400" b="0" i="0" dirty="0">
                <a:solidFill>
                  <a:srgbClr val="333333"/>
                </a:solidFill>
                <a:effectLst/>
                <a:latin typeface="inter-regular"/>
              </a:rPr>
              <a:t>There are many </a:t>
            </a:r>
            <a:r>
              <a:rPr lang="en-US" sz="1400" b="1" i="0" dirty="0">
                <a:solidFill>
                  <a:srgbClr val="333333"/>
                </a:solidFill>
                <a:effectLst/>
                <a:latin typeface="inter-bold"/>
              </a:rPr>
              <a:t>databases available</a:t>
            </a:r>
            <a:r>
              <a:rPr lang="en-US" sz="1400" b="0" i="0" dirty="0">
                <a:solidFill>
                  <a:srgbClr val="333333"/>
                </a:solidFill>
                <a:effectLst/>
                <a:latin typeface="inter-regular"/>
              </a:rPr>
              <a:t> like MySQL, Sybase, Oracle, MongoDB, Informix, PostgreSQL, SQL Server, etc.</a:t>
            </a:r>
          </a:p>
          <a:p>
            <a:pPr algn="ctr"/>
            <a:br>
              <a:rPr lang="en-US" sz="1400" dirty="0"/>
            </a:br>
            <a:endParaRPr lang="en-US" sz="1400" dirty="0"/>
          </a:p>
        </p:txBody>
      </p:sp>
    </p:spTree>
    <p:extLst>
      <p:ext uri="{BB962C8B-B14F-4D97-AF65-F5344CB8AC3E}">
        <p14:creationId xmlns:p14="http://schemas.microsoft.com/office/powerpoint/2010/main" val="59462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D81FA5-3F1F-83B6-764D-6267379CE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952" y="992971"/>
            <a:ext cx="9870775" cy="4363889"/>
          </a:xfrm>
          <a:prstGeom prst="rect">
            <a:avLst/>
          </a:prstGeom>
        </p:spPr>
      </p:pic>
    </p:spTree>
    <p:extLst>
      <p:ext uri="{BB962C8B-B14F-4D97-AF65-F5344CB8AC3E}">
        <p14:creationId xmlns:p14="http://schemas.microsoft.com/office/powerpoint/2010/main" val="155507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CC743E-AE04-6B31-9181-62BAC373039C}"/>
              </a:ext>
            </a:extLst>
          </p:cNvPr>
          <p:cNvSpPr>
            <a:spLocks noGrp="1"/>
          </p:cNvSpPr>
          <p:nvPr>
            <p:ph type="body" idx="1"/>
          </p:nvPr>
        </p:nvSpPr>
        <p:spPr/>
        <p:txBody>
          <a:bodyPr/>
          <a:lstStyle/>
          <a:p>
            <a:pPr algn="ctr"/>
            <a:r>
              <a:rPr lang="en-US" dirty="0"/>
              <a:t>DBMS</a:t>
            </a:r>
          </a:p>
        </p:txBody>
      </p:sp>
      <p:sp>
        <p:nvSpPr>
          <p:cNvPr id="4" name="Content Placeholder 3">
            <a:extLst>
              <a:ext uri="{FF2B5EF4-FFF2-40B4-BE49-F238E27FC236}">
                <a16:creationId xmlns:a16="http://schemas.microsoft.com/office/drawing/2014/main" id="{FC8DE218-05A4-01BE-EF32-2FA7D25E1B1E}"/>
              </a:ext>
            </a:extLst>
          </p:cNvPr>
          <p:cNvSpPr>
            <a:spLocks noGrp="1"/>
          </p:cNvSpPr>
          <p:nvPr>
            <p:ph sz="half" idx="2"/>
          </p:nvPr>
        </p:nvSpPr>
        <p:spPr/>
        <p:txBody>
          <a:bodyPr/>
          <a:lstStyle/>
          <a:p>
            <a:r>
              <a:rPr lang="en-US" dirty="0"/>
              <a:t>Files</a:t>
            </a:r>
          </a:p>
          <a:p>
            <a:r>
              <a:rPr lang="en-US" dirty="0"/>
              <a:t>No security in data manipulation</a:t>
            </a:r>
          </a:p>
          <a:p>
            <a:r>
              <a:rPr lang="en-US" dirty="0"/>
              <a:t>No Relationships</a:t>
            </a:r>
          </a:p>
          <a:p>
            <a:r>
              <a:rPr lang="en-US" dirty="0"/>
              <a:t>Small data</a:t>
            </a:r>
          </a:p>
          <a:p>
            <a:r>
              <a:rPr lang="en-US" dirty="0"/>
              <a:t>Files/xml/…</a:t>
            </a:r>
          </a:p>
        </p:txBody>
      </p:sp>
      <p:sp>
        <p:nvSpPr>
          <p:cNvPr id="5" name="Text Placeholder 4">
            <a:extLst>
              <a:ext uri="{FF2B5EF4-FFF2-40B4-BE49-F238E27FC236}">
                <a16:creationId xmlns:a16="http://schemas.microsoft.com/office/drawing/2014/main" id="{A3B2D6BA-CBF3-5CA6-FF78-62469D3A03C2}"/>
              </a:ext>
            </a:extLst>
          </p:cNvPr>
          <p:cNvSpPr>
            <a:spLocks noGrp="1"/>
          </p:cNvSpPr>
          <p:nvPr>
            <p:ph type="body" sz="quarter" idx="3"/>
          </p:nvPr>
        </p:nvSpPr>
        <p:spPr/>
        <p:txBody>
          <a:bodyPr/>
          <a:lstStyle/>
          <a:p>
            <a:pPr algn="ctr"/>
            <a:r>
              <a:rPr lang="en-US" dirty="0"/>
              <a:t>RDBMS</a:t>
            </a:r>
          </a:p>
        </p:txBody>
      </p:sp>
      <p:sp>
        <p:nvSpPr>
          <p:cNvPr id="6" name="Content Placeholder 5">
            <a:extLst>
              <a:ext uri="{FF2B5EF4-FFF2-40B4-BE49-F238E27FC236}">
                <a16:creationId xmlns:a16="http://schemas.microsoft.com/office/drawing/2014/main" id="{AF1F8001-753E-2F95-C1D9-05C97344B466}"/>
              </a:ext>
            </a:extLst>
          </p:cNvPr>
          <p:cNvSpPr>
            <a:spLocks noGrp="1"/>
          </p:cNvSpPr>
          <p:nvPr>
            <p:ph sz="quarter" idx="4"/>
          </p:nvPr>
        </p:nvSpPr>
        <p:spPr/>
        <p:txBody>
          <a:bodyPr/>
          <a:lstStyle/>
          <a:p>
            <a:r>
              <a:rPr lang="en-US" dirty="0"/>
              <a:t>Tables</a:t>
            </a:r>
          </a:p>
          <a:p>
            <a:r>
              <a:rPr lang="en-US" dirty="0"/>
              <a:t>ACID</a:t>
            </a:r>
          </a:p>
          <a:p>
            <a:r>
              <a:rPr lang="en-US" dirty="0"/>
              <a:t>Relationship exists</a:t>
            </a:r>
          </a:p>
          <a:p>
            <a:r>
              <a:rPr lang="en-US" dirty="0"/>
              <a:t>Large amount of data.</a:t>
            </a:r>
          </a:p>
          <a:p>
            <a:r>
              <a:rPr lang="en-US" dirty="0"/>
              <a:t>For org. </a:t>
            </a:r>
          </a:p>
          <a:p>
            <a:r>
              <a:rPr lang="en-US" dirty="0" err="1"/>
              <a:t>Mysql</a:t>
            </a:r>
            <a:r>
              <a:rPr lang="en-US" dirty="0"/>
              <a:t>, </a:t>
            </a:r>
            <a:r>
              <a:rPr lang="en-US" dirty="0" err="1"/>
              <a:t>sql</a:t>
            </a:r>
            <a:r>
              <a:rPr lang="en-US" dirty="0"/>
              <a:t> server –MS, oracle SQL </a:t>
            </a:r>
            <a:r>
              <a:rPr lang="en-US" dirty="0" err="1"/>
              <a:t>etc</a:t>
            </a:r>
            <a:endParaRPr lang="en-US" dirty="0"/>
          </a:p>
        </p:txBody>
      </p:sp>
    </p:spTree>
    <p:extLst>
      <p:ext uri="{BB962C8B-B14F-4D97-AF65-F5344CB8AC3E}">
        <p14:creationId xmlns:p14="http://schemas.microsoft.com/office/powerpoint/2010/main" val="256054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E0C1-219F-6BAE-814E-333CD79E20EE}"/>
              </a:ext>
            </a:extLst>
          </p:cNvPr>
          <p:cNvSpPr>
            <a:spLocks noGrp="1"/>
          </p:cNvSpPr>
          <p:nvPr>
            <p:ph type="title"/>
          </p:nvPr>
        </p:nvSpPr>
        <p:spPr>
          <a:xfrm>
            <a:off x="797169" y="237234"/>
            <a:ext cx="8631115" cy="852437"/>
          </a:xfrm>
        </p:spPr>
        <p:txBody>
          <a:bodyPr/>
          <a:lstStyle/>
          <a:p>
            <a:r>
              <a:rPr lang="en-US" dirty="0"/>
              <a:t>RDBMS</a:t>
            </a:r>
          </a:p>
        </p:txBody>
      </p:sp>
      <p:sp>
        <p:nvSpPr>
          <p:cNvPr id="3" name="Content Placeholder 2">
            <a:extLst>
              <a:ext uri="{FF2B5EF4-FFF2-40B4-BE49-F238E27FC236}">
                <a16:creationId xmlns:a16="http://schemas.microsoft.com/office/drawing/2014/main" id="{7FCF5767-ABE4-C2AF-571A-F953D33EBB57}"/>
              </a:ext>
            </a:extLst>
          </p:cNvPr>
          <p:cNvSpPr>
            <a:spLocks noGrp="1"/>
          </p:cNvSpPr>
          <p:nvPr>
            <p:ph idx="1"/>
          </p:nvPr>
        </p:nvSpPr>
        <p:spPr>
          <a:xfrm>
            <a:off x="797169" y="1166201"/>
            <a:ext cx="10515600" cy="4351338"/>
          </a:xfrm>
        </p:spPr>
        <p:txBody>
          <a:bodyPr/>
          <a:lstStyle/>
          <a:p>
            <a:r>
              <a:rPr lang="en-US" dirty="0"/>
              <a:t>Table</a:t>
            </a:r>
          </a:p>
          <a:p>
            <a:r>
              <a:rPr lang="en-US" dirty="0"/>
              <a:t>Record or tuple</a:t>
            </a:r>
          </a:p>
          <a:p>
            <a:r>
              <a:rPr lang="en-US" dirty="0"/>
              <a:t>Field /column/attribute</a:t>
            </a:r>
          </a:p>
          <a:p>
            <a:r>
              <a:rPr lang="en-US" dirty="0"/>
              <a:t>Domain</a:t>
            </a:r>
          </a:p>
          <a:p>
            <a:r>
              <a:rPr lang="en-US" dirty="0"/>
              <a:t>Instance</a:t>
            </a:r>
          </a:p>
          <a:p>
            <a:r>
              <a:rPr lang="en-US" dirty="0"/>
              <a:t>Schema</a:t>
            </a:r>
          </a:p>
          <a:p>
            <a:r>
              <a:rPr lang="en-US" dirty="0"/>
              <a:t>Keys</a:t>
            </a:r>
          </a:p>
          <a:p>
            <a:endParaRPr lang="en-US" dirty="0"/>
          </a:p>
          <a:p>
            <a:endParaRPr lang="en-US" dirty="0"/>
          </a:p>
        </p:txBody>
      </p:sp>
      <p:pic>
        <p:nvPicPr>
          <p:cNvPr id="5" name="Picture 4">
            <a:extLst>
              <a:ext uri="{FF2B5EF4-FFF2-40B4-BE49-F238E27FC236}">
                <a16:creationId xmlns:a16="http://schemas.microsoft.com/office/drawing/2014/main" id="{886D030B-6C35-6A1F-F522-3B7216C11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971" y="2883877"/>
            <a:ext cx="7818798" cy="3391194"/>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3B4E7E20-3290-4170-F259-B429F609044D}"/>
                  </a:ext>
                </a:extLst>
              </p14:cNvPr>
              <p14:cNvContentPartPr/>
              <p14:nvPr/>
            </p14:nvContentPartPr>
            <p14:xfrm>
              <a:off x="5371726" y="3102203"/>
              <a:ext cx="360" cy="360"/>
            </p14:xfrm>
          </p:contentPart>
        </mc:Choice>
        <mc:Fallback xmlns="">
          <p:pic>
            <p:nvPicPr>
              <p:cNvPr id="15" name="Ink 14">
                <a:extLst>
                  <a:ext uri="{FF2B5EF4-FFF2-40B4-BE49-F238E27FC236}">
                    <a16:creationId xmlns:a16="http://schemas.microsoft.com/office/drawing/2014/main" id="{3B4E7E20-3290-4170-F259-B429F609044D}"/>
                  </a:ext>
                </a:extLst>
              </p:cNvPr>
              <p:cNvPicPr/>
              <p:nvPr/>
            </p:nvPicPr>
            <p:blipFill>
              <a:blip r:embed="rId4"/>
              <a:stretch>
                <a:fillRect/>
              </a:stretch>
            </p:blipFill>
            <p:spPr>
              <a:xfrm>
                <a:off x="5363086" y="3093203"/>
                <a:ext cx="18000" cy="18000"/>
              </a:xfrm>
              <a:prstGeom prst="rect">
                <a:avLst/>
              </a:prstGeom>
            </p:spPr>
          </p:pic>
        </mc:Fallback>
      </mc:AlternateContent>
    </p:spTree>
    <p:extLst>
      <p:ext uri="{BB962C8B-B14F-4D97-AF65-F5344CB8AC3E}">
        <p14:creationId xmlns:p14="http://schemas.microsoft.com/office/powerpoint/2010/main" val="327195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2672-0A8E-77BC-9210-3ED43916CA75}"/>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366E0C57-070F-9CE6-831B-DC6D87A13BB4}"/>
              </a:ext>
            </a:extLst>
          </p:cNvPr>
          <p:cNvSpPr>
            <a:spLocks noGrp="1"/>
          </p:cNvSpPr>
          <p:nvPr>
            <p:ph idx="1"/>
          </p:nvPr>
        </p:nvSpPr>
        <p:spPr/>
        <p:txBody>
          <a:bodyPr/>
          <a:lstStyle/>
          <a:p>
            <a:r>
              <a:rPr lang="en-US" dirty="0"/>
              <a:t>Super Key</a:t>
            </a:r>
          </a:p>
          <a:p>
            <a:r>
              <a:rPr lang="en-US" dirty="0"/>
              <a:t>Candidate Key</a:t>
            </a:r>
          </a:p>
          <a:p>
            <a:r>
              <a:rPr lang="en-US" dirty="0"/>
              <a:t>Primary Key</a:t>
            </a:r>
          </a:p>
          <a:p>
            <a:r>
              <a:rPr lang="en-US" dirty="0"/>
              <a:t>Foreign key</a:t>
            </a:r>
          </a:p>
        </p:txBody>
      </p:sp>
    </p:spTree>
    <p:extLst>
      <p:ext uri="{BB962C8B-B14F-4D97-AF65-F5344CB8AC3E}">
        <p14:creationId xmlns:p14="http://schemas.microsoft.com/office/powerpoint/2010/main" val="58650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2718-A194-A36B-EA9C-7CE5586BD39C}"/>
              </a:ext>
            </a:extLst>
          </p:cNvPr>
          <p:cNvSpPr>
            <a:spLocks noGrp="1"/>
          </p:cNvSpPr>
          <p:nvPr>
            <p:ph type="title"/>
          </p:nvPr>
        </p:nvSpPr>
        <p:spPr/>
        <p:txBody>
          <a:bodyPr/>
          <a:lstStyle/>
          <a:p>
            <a:r>
              <a:rPr lang="en-US" dirty="0"/>
              <a:t>Super key </a:t>
            </a:r>
          </a:p>
        </p:txBody>
      </p:sp>
      <p:sp>
        <p:nvSpPr>
          <p:cNvPr id="3" name="Content Placeholder 2">
            <a:extLst>
              <a:ext uri="{FF2B5EF4-FFF2-40B4-BE49-F238E27FC236}">
                <a16:creationId xmlns:a16="http://schemas.microsoft.com/office/drawing/2014/main" id="{320C299A-68F1-A1C7-EA1B-19908EF4F6C9}"/>
              </a:ext>
            </a:extLst>
          </p:cNvPr>
          <p:cNvSpPr>
            <a:spLocks noGrp="1"/>
          </p:cNvSpPr>
          <p:nvPr>
            <p:ph idx="1"/>
          </p:nvPr>
        </p:nvSpPr>
        <p:spPr/>
        <p:txBody>
          <a:bodyPr/>
          <a:lstStyle/>
          <a:p>
            <a:r>
              <a:rPr lang="en-US" dirty="0"/>
              <a:t>Super key is a single key or a group of multiple keys that can uniquely identify tuples in a table.</a:t>
            </a:r>
          </a:p>
          <a:p>
            <a:endParaRPr lang="en-US" dirty="0"/>
          </a:p>
          <a:p>
            <a:r>
              <a:rPr lang="en-US" dirty="0"/>
              <a:t>Super Key can contain multiple attributes that might not be able to independently identify tuples in a table, but when grouped with certain keys, they can identify tuples uniquely.</a:t>
            </a:r>
          </a:p>
        </p:txBody>
      </p:sp>
    </p:spTree>
    <p:extLst>
      <p:ext uri="{BB962C8B-B14F-4D97-AF65-F5344CB8AC3E}">
        <p14:creationId xmlns:p14="http://schemas.microsoft.com/office/powerpoint/2010/main" val="249872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5141</TotalTime>
  <Words>1118</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vt:lpstr>
      <vt:lpstr>Calibri</vt:lpstr>
      <vt:lpstr>Calibri Light</vt:lpstr>
      <vt:lpstr>inter-bold</vt:lpstr>
      <vt:lpstr>inter-regular</vt:lpstr>
      <vt:lpstr>Quicksand</vt:lpstr>
      <vt:lpstr>Office Theme</vt:lpstr>
      <vt:lpstr>SQL</vt:lpstr>
      <vt:lpstr>PowerPoint Presentation</vt:lpstr>
      <vt:lpstr>PowerPoint Presentation</vt:lpstr>
      <vt:lpstr>PowerPoint Presentation</vt:lpstr>
      <vt:lpstr>PowerPoint Presentation</vt:lpstr>
      <vt:lpstr>PowerPoint Presentation</vt:lpstr>
      <vt:lpstr>RDBMS</vt:lpstr>
      <vt:lpstr>Keys</vt:lpstr>
      <vt:lpstr>Super key </vt:lpstr>
      <vt:lpstr>Candidate Key</vt:lpstr>
      <vt:lpstr>Primary Key : A primary key is a column or a set of columns that uniquely identifies each row in the table.  The primary key follows these rules: </vt:lpstr>
      <vt:lpstr>Foreign Key</vt:lpstr>
      <vt:lpstr>ACID Properties</vt:lpstr>
      <vt:lpstr>Atomocity</vt:lpstr>
      <vt:lpstr>Consistency</vt:lpstr>
      <vt:lpstr>ISOLATION</vt:lpstr>
      <vt:lpstr>Durability</vt:lpstr>
      <vt:lpstr>RDBMS Language</vt:lpstr>
      <vt:lpstr>DDL - DDL changes the structure of the table like creating a table, deleting a table, altering a table, etc. All the command of DDL are auto-committed that means it permanently save all the changes in the database.</vt:lpstr>
      <vt:lpstr>DML - DML commands are used to modify the database. It is responsible for all form of changes in the database. The command of DML is not auto-committed that means it can't permanently save all the changes in the database. They can be rollback.</vt:lpstr>
      <vt:lpstr>DCL - DCL commands are used to grant and take back authority from any database user.  Here are some commands that come under DCL:</vt:lpstr>
      <vt:lpstr>TCL - TCL commands can only use with DML commands like INSERT, DELETE and UPDATE only. These operations are automatically committed in the database that's why they cannot be used while creating tables or dropping them.</vt:lpstr>
      <vt:lpstr>DQL - DQL is used to fetch the data from the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HP</dc:creator>
  <cp:lastModifiedBy>HP</cp:lastModifiedBy>
  <cp:revision>8</cp:revision>
  <dcterms:created xsi:type="dcterms:W3CDTF">2023-01-13T06:51:25Z</dcterms:created>
  <dcterms:modified xsi:type="dcterms:W3CDTF">2023-03-29T07:40:08Z</dcterms:modified>
</cp:coreProperties>
</file>