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Tw Cen MT Condensed" panose="020B0606020104020203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5IiVG62QoqGviBt7Yg/EZFdkK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IN" b="1"/>
              <a:t>Continuous</a:t>
            </a:r>
            <a:r>
              <a:rPr lang="en-IN"/>
              <a:t>: Can take any value within a range (e.g., temperature, height)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IN" b="1"/>
              <a:t>Discrete</a:t>
            </a:r>
            <a:r>
              <a:rPr lang="en-IN"/>
              <a:t>: Countable values (e.g., number of people, number of items)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IN" b="1"/>
              <a:t>Interval</a:t>
            </a:r>
            <a:r>
              <a:rPr lang="en-IN"/>
              <a:t>: The difference between values is meaningful, but no true zero (e.g., temperature in Celsius or Fahrenheit)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IN" b="1"/>
              <a:t>Ratio</a:t>
            </a:r>
            <a:r>
              <a:rPr lang="en-IN"/>
              <a:t>: Similar to interval, but with a true zero point (e.g., weight, age)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I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Variables Classification</a:t>
            </a:r>
            <a:r>
              <a:rPr lang="en-I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I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Nominal: Categories without order (e.g., Colors)</a:t>
            </a:r>
            <a:endParaRPr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I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Ordinal: Categories with an order (e.g., Ratings)</a:t>
            </a:r>
            <a:endParaRPr/>
          </a:p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I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Cardinal: Numerical values (e.g., Age, Height)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IN" sz="1600" b="1">
                <a:latin typeface="Arial"/>
                <a:ea typeface="Arial"/>
                <a:cs typeface="Arial"/>
                <a:sym typeface="Arial"/>
              </a:rPr>
              <a:t>Finance - </a:t>
            </a:r>
            <a:r>
              <a:rPr lang="en-IN" sz="1600">
                <a:latin typeface="Arial"/>
                <a:ea typeface="Arial"/>
                <a:cs typeface="Arial"/>
                <a:sym typeface="Arial"/>
              </a:rPr>
              <a:t>Fraud detection, stock price forecasting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IN" sz="1600" b="1">
                <a:latin typeface="Arial"/>
                <a:ea typeface="Arial"/>
                <a:cs typeface="Arial"/>
                <a:sym typeface="Arial"/>
              </a:rPr>
              <a:t>Healthcare - </a:t>
            </a:r>
            <a:r>
              <a:rPr lang="en-IN" sz="1600">
                <a:latin typeface="Arial"/>
                <a:ea typeface="Arial"/>
                <a:cs typeface="Arial"/>
                <a:sym typeface="Arial"/>
              </a:rPr>
              <a:t>Disease diagnosis, personalized medicine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IN" sz="1600" b="1">
                <a:latin typeface="Arial"/>
                <a:ea typeface="Arial"/>
                <a:cs typeface="Arial"/>
                <a:sym typeface="Arial"/>
              </a:rPr>
              <a:t>Manufacturing - </a:t>
            </a:r>
            <a:r>
              <a:rPr lang="en-IN" sz="1600">
                <a:latin typeface="Arial"/>
                <a:ea typeface="Arial"/>
                <a:cs typeface="Arial"/>
                <a:sym typeface="Arial"/>
              </a:rPr>
              <a:t>Predictive maintenance, quality control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IN" sz="1600" b="1">
                <a:latin typeface="Arial"/>
                <a:ea typeface="Arial"/>
                <a:cs typeface="Arial"/>
                <a:sym typeface="Arial"/>
              </a:rPr>
              <a:t>Retail - </a:t>
            </a:r>
            <a:r>
              <a:rPr lang="en-IN" sz="1600">
                <a:latin typeface="Arial"/>
                <a:ea typeface="Arial"/>
                <a:cs typeface="Arial"/>
                <a:sym typeface="Arial"/>
              </a:rPr>
              <a:t>Customer segmentation, demand forecasting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IN" sz="1600" b="1">
                <a:latin typeface="Arial"/>
                <a:ea typeface="Arial"/>
                <a:cs typeface="Arial"/>
                <a:sym typeface="Arial"/>
              </a:rPr>
              <a:t>Transportation - </a:t>
            </a:r>
            <a:r>
              <a:rPr lang="en-IN" sz="1600">
                <a:latin typeface="Arial"/>
                <a:ea typeface="Arial"/>
                <a:cs typeface="Arial"/>
                <a:sym typeface="Arial"/>
              </a:rPr>
              <a:t>Autonomous vehicles, traffic prediction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400" b="0" i="0" u="none" strike="noStrike" cap="none">
                <a:solidFill>
                  <a:srgbClr val="0C0C0C"/>
                </a:solidFill>
              </a:rPr>
              <a:t>Accuracy: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IN" sz="1400" b="0" i="0" u="none" strike="noStrike" cap="none">
                <a:solidFill>
                  <a:srgbClr val="0C0C0C"/>
                </a:solidFill>
              </a:rPr>
              <a:t>Percentage of correct predictions.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IN" sz="1400" b="0" i="0" u="none" strike="noStrike" cap="none">
                <a:solidFill>
                  <a:srgbClr val="0C0C0C"/>
                </a:solidFill>
              </a:rPr>
              <a:t>Formula: (True Positives + True Negatives) / Total Predictions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400" b="0" i="0" u="none" strike="noStrike" cap="none">
                <a:solidFill>
                  <a:srgbClr val="0C0C0C"/>
                </a:solidFill>
              </a:rPr>
              <a:t>Precision: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IN" sz="1400" b="0" i="0" u="none" strike="noStrike" cap="none">
                <a:solidFill>
                  <a:srgbClr val="0C0C0C"/>
                </a:solidFill>
              </a:rPr>
              <a:t>Ratio of true positives to total predicted positives.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IN" sz="1400" b="0" i="0" u="none" strike="noStrike" cap="none">
                <a:solidFill>
                  <a:srgbClr val="0C0C0C"/>
                </a:solidFill>
              </a:rPr>
              <a:t>Formula: True Positives / (True Positives + False Positives)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400" b="0" i="0" u="none" strike="noStrike" cap="none">
                <a:solidFill>
                  <a:srgbClr val="0C0C0C"/>
                </a:solidFill>
              </a:rPr>
              <a:t>Recall: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IN" sz="1400" b="0" i="0" u="none" strike="noStrike" cap="none">
                <a:solidFill>
                  <a:srgbClr val="0C0C0C"/>
                </a:solidFill>
              </a:rPr>
              <a:t>Ratio of true positives to actual positives.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IN" sz="1400" b="0" i="0" u="none" strike="noStrike" cap="none">
                <a:solidFill>
                  <a:srgbClr val="0C0C0C"/>
                </a:solidFill>
              </a:rPr>
              <a:t>Formula: True Positives / (True Positives + False Negatives)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400" b="0" i="0" u="none" strike="noStrike" cap="none">
                <a:solidFill>
                  <a:srgbClr val="0C0C0C"/>
                </a:solidFill>
              </a:rPr>
              <a:t>Bias: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IN" sz="1400" b="0" i="0" u="none" strike="noStrike" cap="none">
                <a:solidFill>
                  <a:srgbClr val="0C0C0C"/>
                </a:solidFill>
              </a:rPr>
              <a:t>Error due to simplifying assumptions.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400" b="0" i="0" u="none" strike="noStrike" cap="none">
                <a:solidFill>
                  <a:srgbClr val="0C0C0C"/>
                </a:solidFill>
              </a:rPr>
              <a:t>Variance: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IN" sz="1400" b="0" i="0" u="none" strike="noStrike" cap="none">
                <a:solidFill>
                  <a:srgbClr val="0C0C0C"/>
                </a:solidFill>
              </a:rPr>
              <a:t>Error due to model sensitivity to small changes in data.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C0C0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0" name="Google Shape;20;p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8" name="Google Shape;88;p15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0" name="Google Shape;40;p7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5" name="Google Shape;75;p1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1" name="Google Shape;11;p4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MACHINE LEARNING</a:t>
            </a:r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Introduction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IN"/>
              <a:t>27 Dec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r>
              <a:rPr lang="en-IN">
                <a:solidFill>
                  <a:srgbClr val="FF0000"/>
                </a:solidFill>
              </a:rPr>
              <a:t>Quiz-1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r>
              <a:rPr lang="en-IN"/>
              <a:t>Data Pre-Processing</a:t>
            </a:r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1"/>
          </p:nvPr>
        </p:nvSpPr>
        <p:spPr>
          <a:xfrm>
            <a:off x="1024128" y="2084832"/>
            <a:ext cx="9386019" cy="1965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IN"/>
              <a:t>Preparing raw data for analysis and machine learning.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pSp>
        <p:nvGrpSpPr>
          <p:cNvPr id="247" name="Google Shape;247;p33"/>
          <p:cNvGrpSpPr/>
          <p:nvPr/>
        </p:nvGrpSpPr>
        <p:grpSpPr>
          <a:xfrm>
            <a:off x="6366275" y="2169564"/>
            <a:ext cx="4457200" cy="4422099"/>
            <a:chOff x="482111" y="-105803"/>
            <a:chExt cx="4457200" cy="4422099"/>
          </a:xfrm>
        </p:grpSpPr>
        <p:sp>
          <p:nvSpPr>
            <p:cNvPr id="248" name="Google Shape;248;p33"/>
            <p:cNvSpPr/>
            <p:nvPr/>
          </p:nvSpPr>
          <p:spPr>
            <a:xfrm>
              <a:off x="1114500" y="458805"/>
              <a:ext cx="3240959" cy="3240959"/>
            </a:xfrm>
            <a:prstGeom prst="blockArc">
              <a:avLst>
                <a:gd name="adj1" fmla="val 10800000"/>
                <a:gd name="adj2" fmla="val 16200000"/>
                <a:gd name="adj3" fmla="val 4635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1114500" y="458805"/>
              <a:ext cx="3240959" cy="3240959"/>
            </a:xfrm>
            <a:prstGeom prst="blockArc">
              <a:avLst>
                <a:gd name="adj1" fmla="val 5400000"/>
                <a:gd name="adj2" fmla="val 10800000"/>
                <a:gd name="adj3" fmla="val 4635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1114500" y="458805"/>
              <a:ext cx="3240959" cy="3240959"/>
            </a:xfrm>
            <a:prstGeom prst="blockArc">
              <a:avLst>
                <a:gd name="adj1" fmla="val 0"/>
                <a:gd name="adj2" fmla="val 5400000"/>
                <a:gd name="adj3" fmla="val 4635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1114500" y="458805"/>
              <a:ext cx="3240959" cy="3240959"/>
            </a:xfrm>
            <a:prstGeom prst="blockArc">
              <a:avLst>
                <a:gd name="adj1" fmla="val 16200000"/>
                <a:gd name="adj2" fmla="val 0"/>
                <a:gd name="adj3" fmla="val 4635"/>
              </a:avLst>
            </a:prstGeom>
            <a:solidFill>
              <a:srgbClr val="A7D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2118372" y="1464056"/>
              <a:ext cx="1233214" cy="1230457"/>
            </a:xfrm>
            <a:prstGeom prst="ellipse">
              <a:avLst/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3"/>
            <p:cNvSpPr txBox="1"/>
            <p:nvPr/>
          </p:nvSpPr>
          <p:spPr>
            <a:xfrm>
              <a:off x="2298972" y="1644252"/>
              <a:ext cx="872014" cy="870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IN" sz="1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Pre-Processing</a:t>
              </a: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2151066" y="-105803"/>
              <a:ext cx="1167828" cy="1204331"/>
            </a:xfrm>
            <a:prstGeom prst="ellipse">
              <a:avLst/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3"/>
            <p:cNvSpPr txBox="1"/>
            <p:nvPr/>
          </p:nvSpPr>
          <p:spPr>
            <a:xfrm>
              <a:off x="2322090" y="70567"/>
              <a:ext cx="825780" cy="851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IN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Integration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3696494" y="1471986"/>
              <a:ext cx="1242817" cy="1214597"/>
            </a:xfrm>
            <a:prstGeom prst="ellipse">
              <a:avLst/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3"/>
            <p:cNvSpPr txBox="1"/>
            <p:nvPr/>
          </p:nvSpPr>
          <p:spPr>
            <a:xfrm>
              <a:off x="3878500" y="1649860"/>
              <a:ext cx="878805" cy="8588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IN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Transformation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2101355" y="3008119"/>
              <a:ext cx="1267250" cy="1308177"/>
            </a:xfrm>
            <a:prstGeom prst="ellipse">
              <a:avLst/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3"/>
            <p:cNvSpPr txBox="1"/>
            <p:nvPr/>
          </p:nvSpPr>
          <p:spPr>
            <a:xfrm>
              <a:off x="2286939" y="3199697"/>
              <a:ext cx="896082" cy="925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IN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Reduction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482111" y="1438263"/>
              <a:ext cx="1339891" cy="1282043"/>
            </a:xfrm>
            <a:prstGeom prst="ellipse">
              <a:avLst/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 txBox="1"/>
            <p:nvPr/>
          </p:nvSpPr>
          <p:spPr>
            <a:xfrm>
              <a:off x="678333" y="1626014"/>
              <a:ext cx="947447" cy="906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IN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Cleaning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b="1"/>
              <a:t>Types of Measurements</a:t>
            </a:r>
            <a:r>
              <a:rPr lang="en-IN"/>
              <a:t>:</a:t>
            </a:r>
            <a:endParaRPr/>
          </a:p>
        </p:txBody>
      </p:sp>
      <p:pic>
        <p:nvPicPr>
          <p:cNvPr id="268" name="Google Shape;268;p34" descr="temperatures - temperature stock pictures, royalty-free photos &amp; imag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1410" y="3536632"/>
            <a:ext cx="1344575" cy="13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 descr="Student school classroom learning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9983" y="3536632"/>
            <a:ext cx="1784384" cy="1189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 descr="radial gauge scale witl labels low medium vecto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04966" y="3682920"/>
            <a:ext cx="1715804" cy="1053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endParaRPr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1024128" y="3420517"/>
            <a:ext cx="516359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Variables Classification</a:t>
            </a: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Nominal: Categories without order (e.g., Colors)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Ordinal: Categories with an order (e.g., Ratings)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Cardinal: Numerical values (e.g., Age, Height)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r>
              <a:rPr lang="en-IN" b="1"/>
              <a:t>Concept of Correlation</a:t>
            </a:r>
            <a:endParaRPr/>
          </a:p>
        </p:txBody>
      </p:sp>
      <p:sp>
        <p:nvSpPr>
          <p:cNvPr id="282" name="Google Shape;282;p3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b="1"/>
              <a:t>Definition</a:t>
            </a:r>
            <a:r>
              <a:rPr lang="en-IN"/>
              <a:t>: Measures the relationship between variables.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b="1"/>
              <a:t>Types of Correlation</a:t>
            </a:r>
            <a:r>
              <a:rPr lang="en-IN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/>
              <a:t>Positive Correlation: Both variables increase together.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/>
              <a:t>Negative Correlation: One variable increases while the other decreases.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b="1"/>
              <a:t>Examples</a:t>
            </a:r>
            <a:r>
              <a:rPr lang="en-IN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/>
              <a:t>Positive: Temperature and ice cream sales.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/>
              <a:t>Negative: Distance traveled and fuel efficiency.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r>
              <a:rPr lang="en-IN" b="1"/>
              <a:t>Exploratory Data Analysis (EDA)</a:t>
            </a:r>
            <a:endParaRPr/>
          </a:p>
        </p:txBody>
      </p:sp>
      <p:sp>
        <p:nvSpPr>
          <p:cNvPr id="288" name="Google Shape;288;p3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b="1"/>
              <a:t>Definition</a:t>
            </a:r>
            <a:r>
              <a:rPr lang="en-IN"/>
              <a:t>: Analyzing data sets to summarize main characteristics.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b="1"/>
              <a:t>Techniques</a:t>
            </a:r>
            <a:r>
              <a:rPr lang="en-IN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/>
              <a:t>Pie Charts: Visualize proportions.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/>
              <a:t>Bar Charts: Compare categorical data.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/>
              <a:t>Histograms: Show data distribution.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r>
              <a:rPr lang="en-IN"/>
              <a:t>Feature Engineering</a:t>
            </a:r>
            <a:endParaRPr/>
          </a:p>
        </p:txBody>
      </p:sp>
      <p:sp>
        <p:nvSpPr>
          <p:cNvPr id="294" name="Google Shape;294;p3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IN" b="1"/>
              <a:t>Feature Engineering Basics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b="1"/>
              <a:t>Data Issues</a:t>
            </a:r>
            <a:r>
              <a:rPr lang="en-IN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/>
              <a:t>Missing Data: Handling missing values (e.g., imputation, removal).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/>
              <a:t>Data Bias: Identifying and mitigating biases in data.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b="1"/>
              <a:t>Feature Selection</a:t>
            </a:r>
            <a:r>
              <a:rPr lang="en-IN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/>
              <a:t>Sampling: Choosing representative subsets of data.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/>
              <a:t>Statistical Tests: ANOVA, Chi-Square test.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/>
              <a:t>Visualization: Feature importance charts.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792228" y="26496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What is DS/ML/AI ?</a:t>
            </a:r>
            <a:endParaRPr/>
          </a:p>
        </p:txBody>
      </p:sp>
      <p:pic>
        <p:nvPicPr>
          <p:cNvPr id="100" name="Google Shape;10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638" y="1802300"/>
            <a:ext cx="4101175" cy="50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975715" y="335191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Types of MAchine Learning</a:t>
            </a:r>
            <a:endParaRPr/>
          </a:p>
        </p:txBody>
      </p:sp>
      <p:sp>
        <p:nvSpPr>
          <p:cNvPr id="106" name="Google Shape;106;p25"/>
          <p:cNvSpPr/>
          <p:nvPr/>
        </p:nvSpPr>
        <p:spPr>
          <a:xfrm>
            <a:off x="4356216" y="2279742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0942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4356224" y="3399231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/>
          <p:nvPr/>
        </p:nvSpPr>
        <p:spPr>
          <a:xfrm>
            <a:off x="891821" y="3399343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Supervised </a:t>
            </a:r>
            <a:endParaRPr sz="13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Learning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5"/>
          <p:cNvSpPr/>
          <p:nvPr/>
        </p:nvSpPr>
        <p:spPr>
          <a:xfrm>
            <a:off x="188250" y="4780100"/>
            <a:ext cx="1564200" cy="5295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5"/>
          <p:cNvSpPr/>
          <p:nvPr/>
        </p:nvSpPr>
        <p:spPr>
          <a:xfrm>
            <a:off x="1917150" y="4780100"/>
            <a:ext cx="1564200" cy="5295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3765213" y="4779850"/>
            <a:ext cx="1564200" cy="5901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/>
          <p:nvPr/>
        </p:nvSpPr>
        <p:spPr>
          <a:xfrm>
            <a:off x="5364900" y="4779875"/>
            <a:ext cx="1564200" cy="5901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Dimensional Reduction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5"/>
          <p:cNvCxnSpPr>
            <a:stCxn id="106" idx="2"/>
            <a:endCxn id="107" idx="0"/>
          </p:cNvCxnSpPr>
          <p:nvPr/>
        </p:nvCxnSpPr>
        <p:spPr>
          <a:xfrm rot="-5400000" flipH="1">
            <a:off x="5117166" y="3134292"/>
            <a:ext cx="5295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25"/>
          <p:cNvCxnSpPr>
            <a:stCxn id="108" idx="0"/>
            <a:endCxn id="106" idx="2"/>
          </p:cNvCxnSpPr>
          <p:nvPr/>
        </p:nvCxnSpPr>
        <p:spPr>
          <a:xfrm rot="-5400000">
            <a:off x="3384671" y="1402393"/>
            <a:ext cx="529500" cy="346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25"/>
          <p:cNvCxnSpPr>
            <a:stCxn id="108" idx="2"/>
            <a:endCxn id="110" idx="0"/>
          </p:cNvCxnSpPr>
          <p:nvPr/>
        </p:nvCxnSpPr>
        <p:spPr>
          <a:xfrm rot="-5400000" flipH="1">
            <a:off x="1912871" y="3993793"/>
            <a:ext cx="790800" cy="7821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25"/>
          <p:cNvCxnSpPr>
            <a:stCxn id="109" idx="0"/>
            <a:endCxn id="108" idx="2"/>
          </p:cNvCxnSpPr>
          <p:nvPr/>
        </p:nvCxnSpPr>
        <p:spPr>
          <a:xfrm rot="-5400000">
            <a:off x="1048350" y="3911300"/>
            <a:ext cx="790800" cy="9468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25"/>
          <p:cNvCxnSpPr>
            <a:stCxn id="107" idx="2"/>
            <a:endCxn id="112" idx="0"/>
          </p:cNvCxnSpPr>
          <p:nvPr/>
        </p:nvCxnSpPr>
        <p:spPr>
          <a:xfrm rot="-5400000" flipH="1">
            <a:off x="5369024" y="4001931"/>
            <a:ext cx="790500" cy="7653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25"/>
          <p:cNvCxnSpPr>
            <a:stCxn id="111" idx="0"/>
            <a:endCxn id="107" idx="2"/>
          </p:cNvCxnSpPr>
          <p:nvPr/>
        </p:nvCxnSpPr>
        <p:spPr>
          <a:xfrm rot="-5400000">
            <a:off x="4569213" y="3967450"/>
            <a:ext cx="790500" cy="834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5"/>
          <p:cNvSpPr/>
          <p:nvPr/>
        </p:nvSpPr>
        <p:spPr>
          <a:xfrm>
            <a:off x="8133474" y="3437681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25"/>
          <p:cNvCxnSpPr>
            <a:stCxn id="106" idx="2"/>
            <a:endCxn id="119" idx="0"/>
          </p:cNvCxnSpPr>
          <p:nvPr/>
        </p:nvCxnSpPr>
        <p:spPr>
          <a:xfrm rot="-5400000" flipH="1">
            <a:off x="6986316" y="1265142"/>
            <a:ext cx="567900" cy="3777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25"/>
          <p:cNvCxnSpPr>
            <a:stCxn id="119" idx="2"/>
            <a:endCxn id="122" idx="0"/>
          </p:cNvCxnSpPr>
          <p:nvPr/>
        </p:nvCxnSpPr>
        <p:spPr>
          <a:xfrm rot="5400000">
            <a:off x="8312124" y="4009931"/>
            <a:ext cx="828900" cy="864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25"/>
          <p:cNvSpPr/>
          <p:nvPr/>
        </p:nvSpPr>
        <p:spPr>
          <a:xfrm>
            <a:off x="7512275" y="4856750"/>
            <a:ext cx="1564200" cy="5295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Model-Free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9218400" y="4856750"/>
            <a:ext cx="1564200" cy="5295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Model-Based</a:t>
            </a:r>
            <a:endParaRPr sz="1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5"/>
          <p:cNvCxnSpPr>
            <a:stCxn id="119" idx="2"/>
            <a:endCxn id="123" idx="0"/>
          </p:cNvCxnSpPr>
          <p:nvPr/>
        </p:nvCxnSpPr>
        <p:spPr>
          <a:xfrm rot="-5400000" flipH="1">
            <a:off x="9165174" y="4021481"/>
            <a:ext cx="828900" cy="8415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/>
        </p:nvSpPr>
        <p:spPr>
          <a:xfrm>
            <a:off x="1024127" y="299466"/>
            <a:ext cx="3154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6" descr="Unsupervised-learning"/>
          <p:cNvPicPr preferRelativeResize="0"/>
          <p:nvPr/>
        </p:nvPicPr>
        <p:blipFill rotWithShape="1">
          <a:blip r:embed="rId3">
            <a:alphaModFix/>
          </a:blip>
          <a:srcRect t="22267" b="9710"/>
          <a:stretch/>
        </p:blipFill>
        <p:spPr>
          <a:xfrm>
            <a:off x="4669022" y="4200914"/>
            <a:ext cx="7111852" cy="207334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/>
        </p:nvSpPr>
        <p:spPr>
          <a:xfrm>
            <a:off x="5023883" y="3542051"/>
            <a:ext cx="26156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Unsupervised learning</a:t>
            </a:r>
            <a:endParaRPr/>
          </a:p>
        </p:txBody>
      </p:sp>
      <p:pic>
        <p:nvPicPr>
          <p:cNvPr id="132" name="Google Shape;132;p26" descr="Supervised-learning"/>
          <p:cNvPicPr preferRelativeResize="0"/>
          <p:nvPr/>
        </p:nvPicPr>
        <p:blipFill rotWithShape="1">
          <a:blip r:embed="rId4">
            <a:alphaModFix/>
          </a:blip>
          <a:srcRect t="14410" b="7730"/>
          <a:stretch/>
        </p:blipFill>
        <p:spPr>
          <a:xfrm>
            <a:off x="898451" y="668798"/>
            <a:ext cx="5433237" cy="255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latin typeface="Tw Cen MT Condensed" panose="020B0606020104020203" pitchFamily="34" charset="0"/>
              </a:rPr>
              <a:t>Classification vs Regression</a:t>
            </a:r>
            <a:endParaRPr dirty="0">
              <a:latin typeface="Tw Cen MT Condensed" panose="020B0606020104020203" pitchFamily="34" charset="0"/>
            </a:endParaRPr>
          </a:p>
        </p:txBody>
      </p:sp>
      <p:grpSp>
        <p:nvGrpSpPr>
          <p:cNvPr id="138" name="Google Shape;138;p27"/>
          <p:cNvGrpSpPr/>
          <p:nvPr/>
        </p:nvGrpSpPr>
        <p:grpSpPr>
          <a:xfrm>
            <a:off x="6204691" y="2305878"/>
            <a:ext cx="5336162" cy="3685016"/>
            <a:chOff x="2673" y="0"/>
            <a:chExt cx="5336162" cy="3685016"/>
          </a:xfrm>
        </p:grpSpPr>
        <p:sp>
          <p:nvSpPr>
            <p:cNvPr id="139" name="Google Shape;139;p27"/>
            <p:cNvSpPr/>
            <p:nvPr/>
          </p:nvSpPr>
          <p:spPr>
            <a:xfrm>
              <a:off x="2673" y="0"/>
              <a:ext cx="2571644" cy="3685016"/>
            </a:xfrm>
            <a:prstGeom prst="roundRect">
              <a:avLst>
                <a:gd name="adj" fmla="val 10000"/>
              </a:avLst>
            </a:prstGeom>
            <a:solidFill>
              <a:srgbClr val="CBE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7"/>
            <p:cNvSpPr txBox="1"/>
            <p:nvPr/>
          </p:nvSpPr>
          <p:spPr>
            <a:xfrm>
              <a:off x="2673" y="0"/>
              <a:ext cx="2571644" cy="110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lang="en-IN" sz="3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Classification</a:t>
              </a:r>
              <a:endPara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259837" y="1105819"/>
              <a:ext cx="2057315" cy="723958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 txBox="1"/>
            <p:nvPr/>
          </p:nvSpPr>
          <p:spPr>
            <a:xfrm>
              <a:off x="281041" y="1127023"/>
              <a:ext cx="2014907" cy="681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8575" rIns="38100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N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Discrete outputs </a:t>
              </a:r>
              <a:endParaRPr sz="15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259837" y="1941155"/>
              <a:ext cx="2057315" cy="723958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 txBox="1"/>
            <p:nvPr/>
          </p:nvSpPr>
          <p:spPr>
            <a:xfrm>
              <a:off x="281041" y="1962359"/>
              <a:ext cx="2014907" cy="681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8575" rIns="38100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N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e.g., cat or dog</a:t>
              </a: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259837" y="2776492"/>
              <a:ext cx="2057315" cy="723958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 txBox="1"/>
            <p:nvPr/>
          </p:nvSpPr>
          <p:spPr>
            <a:xfrm>
              <a:off x="281041" y="2797696"/>
              <a:ext cx="2014907" cy="681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8575" rIns="38100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N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Algorithms: Logistic Regression, Decision Trees</a:t>
              </a: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767191" y="0"/>
              <a:ext cx="2571644" cy="3685016"/>
            </a:xfrm>
            <a:prstGeom prst="roundRect">
              <a:avLst>
                <a:gd name="adj" fmla="val 10000"/>
              </a:avLst>
            </a:prstGeom>
            <a:solidFill>
              <a:srgbClr val="CBE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 txBox="1"/>
            <p:nvPr/>
          </p:nvSpPr>
          <p:spPr>
            <a:xfrm>
              <a:off x="2767191" y="0"/>
              <a:ext cx="2571644" cy="110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lang="en-IN" sz="3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Regression</a:t>
              </a:r>
              <a:endPara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24356" y="1105819"/>
              <a:ext cx="2057315" cy="723958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 txBox="1"/>
            <p:nvPr/>
          </p:nvSpPr>
          <p:spPr>
            <a:xfrm>
              <a:off x="3045560" y="1127023"/>
              <a:ext cx="2014907" cy="681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8575" rIns="38100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N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Continuous Outputs</a:t>
              </a: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3024356" y="1941155"/>
              <a:ext cx="2057315" cy="723958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7"/>
            <p:cNvSpPr txBox="1"/>
            <p:nvPr/>
          </p:nvSpPr>
          <p:spPr>
            <a:xfrm>
              <a:off x="3045560" y="1962359"/>
              <a:ext cx="2014907" cy="681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8575" rIns="38100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N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e.g., Predicting house price</a:t>
              </a: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3024356" y="2776492"/>
              <a:ext cx="2057315" cy="723958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 txBox="1"/>
            <p:nvPr/>
          </p:nvSpPr>
          <p:spPr>
            <a:xfrm>
              <a:off x="3045560" y="2797696"/>
              <a:ext cx="2014907" cy="681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8575" rIns="38100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N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Algorithms: Linear Regression, Random forest regressor</a:t>
              </a: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5" name="Google Shape;155;p27" descr="A comparison of weather forecasts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t="52985"/>
          <a:stretch/>
        </p:blipFill>
        <p:spPr>
          <a:xfrm>
            <a:off x="648472" y="2305878"/>
            <a:ext cx="4485198" cy="1700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 descr="A comparison of weather forecasts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b="50000"/>
          <a:stretch/>
        </p:blipFill>
        <p:spPr>
          <a:xfrm>
            <a:off x="648472" y="4227437"/>
            <a:ext cx="4569419" cy="184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Machine Learning Applications</a:t>
            </a:r>
            <a:endParaRPr/>
          </a:p>
        </p:txBody>
      </p:sp>
      <p:grpSp>
        <p:nvGrpSpPr>
          <p:cNvPr id="162" name="Google Shape;162;p28"/>
          <p:cNvGrpSpPr/>
          <p:nvPr/>
        </p:nvGrpSpPr>
        <p:grpSpPr>
          <a:xfrm>
            <a:off x="3639215" y="1819639"/>
            <a:ext cx="4472000" cy="4316131"/>
            <a:chOff x="1607215" y="2562"/>
            <a:chExt cx="4472000" cy="4316131"/>
          </a:xfrm>
        </p:grpSpPr>
        <p:sp>
          <p:nvSpPr>
            <p:cNvPr id="163" name="Google Shape;163;p28"/>
            <p:cNvSpPr/>
            <p:nvPr/>
          </p:nvSpPr>
          <p:spPr>
            <a:xfrm>
              <a:off x="3199551" y="1676844"/>
              <a:ext cx="1287327" cy="1287327"/>
            </a:xfrm>
            <a:prstGeom prst="ellipse">
              <a:avLst/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 txBox="1"/>
            <p:nvPr/>
          </p:nvSpPr>
          <p:spPr>
            <a:xfrm>
              <a:off x="3388076" y="1865369"/>
              <a:ext cx="910277" cy="910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IN" sz="1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Applications</a:t>
              </a: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 rot="-5400000">
              <a:off x="3649738" y="1468293"/>
              <a:ext cx="386954" cy="301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1488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 txBox="1"/>
            <p:nvPr/>
          </p:nvSpPr>
          <p:spPr>
            <a:xfrm rot="-5400000">
              <a:off x="3833541" y="1473693"/>
              <a:ext cx="19347" cy="19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3199551" y="2562"/>
              <a:ext cx="1287327" cy="1287327"/>
            </a:xfrm>
            <a:prstGeom prst="ellipse">
              <a:avLst/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 txBox="1"/>
            <p:nvPr/>
          </p:nvSpPr>
          <p:spPr>
            <a:xfrm>
              <a:off x="3388076" y="191087"/>
              <a:ext cx="910277" cy="910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IN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Healthcare</a:t>
              </a: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8"/>
            <p:cNvSpPr/>
            <p:nvPr/>
          </p:nvSpPr>
          <p:spPr>
            <a:xfrm rot="-1080000">
              <a:off x="4445906" y="2046743"/>
              <a:ext cx="386954" cy="301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1488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 txBox="1"/>
            <p:nvPr/>
          </p:nvSpPr>
          <p:spPr>
            <a:xfrm rot="-1080000">
              <a:off x="4629709" y="2052143"/>
              <a:ext cx="19347" cy="19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4791888" y="1159462"/>
              <a:ext cx="1287327" cy="1287327"/>
            </a:xfrm>
            <a:prstGeom prst="ellipse">
              <a:avLst/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 txBox="1"/>
            <p:nvPr/>
          </p:nvSpPr>
          <p:spPr>
            <a:xfrm>
              <a:off x="4980413" y="1347987"/>
              <a:ext cx="910277" cy="910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IN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Manufacturing</a:t>
              </a: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 rot="3240000">
              <a:off x="4141797" y="2982695"/>
              <a:ext cx="386954" cy="301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1488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 txBox="1"/>
            <p:nvPr/>
          </p:nvSpPr>
          <p:spPr>
            <a:xfrm rot="3240000">
              <a:off x="4325600" y="2988094"/>
              <a:ext cx="19347" cy="19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4183669" y="3031366"/>
              <a:ext cx="1287327" cy="1287327"/>
            </a:xfrm>
            <a:prstGeom prst="ellipse">
              <a:avLst/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 txBox="1"/>
            <p:nvPr/>
          </p:nvSpPr>
          <p:spPr>
            <a:xfrm>
              <a:off x="4372194" y="3219891"/>
              <a:ext cx="910277" cy="910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IN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Transportation</a:t>
              </a: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8"/>
            <p:cNvSpPr/>
            <p:nvPr/>
          </p:nvSpPr>
          <p:spPr>
            <a:xfrm rot="7560000">
              <a:off x="3157679" y="2982695"/>
              <a:ext cx="386954" cy="301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1488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 txBox="1"/>
            <p:nvPr/>
          </p:nvSpPr>
          <p:spPr>
            <a:xfrm rot="-3240000">
              <a:off x="3341482" y="2988094"/>
              <a:ext cx="19347" cy="19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2215434" y="3031366"/>
              <a:ext cx="1287327" cy="1287327"/>
            </a:xfrm>
            <a:prstGeom prst="ellipse">
              <a:avLst/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 txBox="1"/>
            <p:nvPr/>
          </p:nvSpPr>
          <p:spPr>
            <a:xfrm>
              <a:off x="2403959" y="3219891"/>
              <a:ext cx="910277" cy="910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IN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Finance</a:t>
              </a: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 rot="-9720000">
              <a:off x="2853570" y="2046743"/>
              <a:ext cx="386954" cy="301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1488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 txBox="1"/>
            <p:nvPr/>
          </p:nvSpPr>
          <p:spPr>
            <a:xfrm rot="1080000">
              <a:off x="3037373" y="2052143"/>
              <a:ext cx="19347" cy="19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1607215" y="1159462"/>
              <a:ext cx="1287327" cy="1287327"/>
            </a:xfrm>
            <a:prstGeom prst="ellipse">
              <a:avLst/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 txBox="1"/>
            <p:nvPr/>
          </p:nvSpPr>
          <p:spPr>
            <a:xfrm>
              <a:off x="1795740" y="1347987"/>
              <a:ext cx="910277" cy="910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IN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Retail</a:t>
              </a: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400"/>
              </a:spcBef>
              <a:spcAft>
                <a:spcPts val="400"/>
              </a:spcAft>
              <a:buSzPts val="1800"/>
              <a:buNone/>
            </a:pPr>
            <a:r>
              <a:rPr lang="en-IN"/>
              <a:t>Evaluation Metrics</a:t>
            </a:r>
            <a:endParaRPr/>
          </a:p>
        </p:txBody>
      </p:sp>
      <p:pic>
        <p:nvPicPr>
          <p:cNvPr id="190" name="Google Shape;190;p29" descr="Comparison of bias variance tradeoffs"/>
          <p:cNvPicPr preferRelativeResize="0"/>
          <p:nvPr/>
        </p:nvPicPr>
        <p:blipFill rotWithShape="1">
          <a:blip r:embed="rId3">
            <a:alphaModFix/>
          </a:blip>
          <a:srcRect l="3714" b="-1"/>
          <a:stretch/>
        </p:blipFill>
        <p:spPr>
          <a:xfrm>
            <a:off x="1024128" y="2275332"/>
            <a:ext cx="4669536" cy="435254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91" name="Google Shape;191;p29"/>
          <p:cNvSpPr txBox="1">
            <a:spLocks noGrp="1"/>
          </p:cNvSpPr>
          <p:nvPr>
            <p:ph type="body" idx="4294967295"/>
          </p:nvPr>
        </p:nvSpPr>
        <p:spPr>
          <a:xfrm>
            <a:off x="6074664" y="2275332"/>
            <a:ext cx="4669536" cy="43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b="0" i="0" u="none" strike="noStrike" cap="none">
                <a:solidFill>
                  <a:srgbClr val="0C0C0C"/>
                </a:solidFill>
              </a:rPr>
              <a:t>Bias:</a:t>
            </a:r>
            <a:endParaRPr/>
          </a:p>
          <a:p>
            <a:pPr marL="914400" lvl="1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IN" sz="2200" b="0" i="0" u="none" strike="noStrike" cap="none">
                <a:solidFill>
                  <a:srgbClr val="0C0C0C"/>
                </a:solidFill>
              </a:rPr>
              <a:t>Error due to simplifying assumptions.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b="0" i="0" u="none" strike="noStrike" cap="none">
                <a:solidFill>
                  <a:srgbClr val="0C0C0C"/>
                </a:solidFill>
              </a:rPr>
              <a:t>Variance:</a:t>
            </a:r>
            <a:endParaRPr/>
          </a:p>
          <a:p>
            <a:pPr marL="914400" lvl="1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IN" sz="2200" b="0" i="0" u="none" strike="noStrike" cap="none">
                <a:solidFill>
                  <a:srgbClr val="0C0C0C"/>
                </a:solidFill>
              </a:rPr>
              <a:t>Error due to model sensitivity to small changes in data.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200"/>
              <a:buFont typeface="Arial"/>
              <a:buNone/>
            </a:pPr>
            <a:endParaRPr b="0" i="0" u="none" strike="noStrike" cap="none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r>
              <a:rPr lang="en-IN"/>
              <a:t>Types of Evaluation Metrics</a:t>
            </a:r>
            <a:endParaRPr/>
          </a:p>
        </p:txBody>
      </p:sp>
      <p:grpSp>
        <p:nvGrpSpPr>
          <p:cNvPr id="197" name="Google Shape;197;p30"/>
          <p:cNvGrpSpPr/>
          <p:nvPr/>
        </p:nvGrpSpPr>
        <p:grpSpPr>
          <a:xfrm>
            <a:off x="2711732" y="1893085"/>
            <a:ext cx="5710006" cy="4074636"/>
            <a:chOff x="456447" y="490"/>
            <a:chExt cx="5710006" cy="4074636"/>
          </a:xfrm>
        </p:grpSpPr>
        <p:sp>
          <p:nvSpPr>
            <p:cNvPr id="198" name="Google Shape;198;p30"/>
            <p:cNvSpPr/>
            <p:nvPr/>
          </p:nvSpPr>
          <p:spPr>
            <a:xfrm>
              <a:off x="456447" y="490"/>
              <a:ext cx="2169431" cy="679106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0"/>
            <p:cNvSpPr txBox="1"/>
            <p:nvPr/>
          </p:nvSpPr>
          <p:spPr>
            <a:xfrm>
              <a:off x="476337" y="20380"/>
              <a:ext cx="2129651" cy="639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27925" rIns="41900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IN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Classification Metrics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673391" y="679596"/>
              <a:ext cx="216943" cy="5093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1488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890334" y="849372"/>
              <a:ext cx="1086569" cy="67910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19AC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 txBox="1"/>
            <p:nvPr/>
          </p:nvSpPr>
          <p:spPr>
            <a:xfrm>
              <a:off x="910224" y="869262"/>
              <a:ext cx="1046789" cy="639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22850" rIns="34275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Accuracy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673391" y="679596"/>
              <a:ext cx="216943" cy="13582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1488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890334" y="1698255"/>
              <a:ext cx="1086569" cy="67910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19AC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 txBox="1"/>
            <p:nvPr/>
          </p:nvSpPr>
          <p:spPr>
            <a:xfrm>
              <a:off x="910224" y="1718145"/>
              <a:ext cx="1046789" cy="639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22850" rIns="34275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Precision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673391" y="679596"/>
              <a:ext cx="216943" cy="22070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1488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890334" y="2547138"/>
              <a:ext cx="1086569" cy="67910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19AC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 txBox="1"/>
            <p:nvPr/>
          </p:nvSpPr>
          <p:spPr>
            <a:xfrm>
              <a:off x="910224" y="2567028"/>
              <a:ext cx="1046789" cy="639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22850" rIns="34275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Recall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673391" y="679596"/>
              <a:ext cx="216943" cy="30559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1488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890334" y="3396020"/>
              <a:ext cx="1086569" cy="67910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19AC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 txBox="1"/>
            <p:nvPr/>
          </p:nvSpPr>
          <p:spPr>
            <a:xfrm>
              <a:off x="910224" y="3415910"/>
              <a:ext cx="1046789" cy="639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22850" rIns="34275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F1 Score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2965432" y="490"/>
              <a:ext cx="2263854" cy="679106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 txBox="1"/>
            <p:nvPr/>
          </p:nvSpPr>
          <p:spPr>
            <a:xfrm>
              <a:off x="2985322" y="20380"/>
              <a:ext cx="2224074" cy="639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27925" rIns="41900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IN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Regression Metrics</a:t>
              </a: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3191818" y="679596"/>
              <a:ext cx="226385" cy="5093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1488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3418203" y="849372"/>
              <a:ext cx="2704222" cy="67910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19AC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 txBox="1"/>
            <p:nvPr/>
          </p:nvSpPr>
          <p:spPr>
            <a:xfrm>
              <a:off x="3438093" y="869262"/>
              <a:ext cx="2664442" cy="639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22850" rIns="34275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Mean Absolute Error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3191818" y="679596"/>
              <a:ext cx="226385" cy="13582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1488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3418203" y="1698255"/>
              <a:ext cx="2725486" cy="67910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19AC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 txBox="1"/>
            <p:nvPr/>
          </p:nvSpPr>
          <p:spPr>
            <a:xfrm>
              <a:off x="3438093" y="1718145"/>
              <a:ext cx="2685706" cy="639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22850" rIns="34275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Mean Squared Error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3191818" y="679596"/>
              <a:ext cx="226385" cy="22070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1488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3418203" y="2547138"/>
              <a:ext cx="2748250" cy="67910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19AC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 txBox="1"/>
            <p:nvPr/>
          </p:nvSpPr>
          <p:spPr>
            <a:xfrm>
              <a:off x="3438093" y="2567028"/>
              <a:ext cx="2708470" cy="639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22850" rIns="34275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Root Mean Squared Error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3191818" y="679596"/>
              <a:ext cx="215747" cy="30559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1488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3407566" y="3396020"/>
              <a:ext cx="1086569" cy="67910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19AC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 txBox="1"/>
            <p:nvPr/>
          </p:nvSpPr>
          <p:spPr>
            <a:xfrm>
              <a:off x="3461815" y="3415905"/>
              <a:ext cx="1446900" cy="6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22850" rIns="34275" bIns="2285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800"/>
                <a:t>R squared</a:t>
              </a:r>
              <a:endParaRPr sz="18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</a:pPr>
            <a:r>
              <a:rPr lang="en-IN"/>
              <a:t>Classification Metrics</a:t>
            </a:r>
            <a:endParaRPr/>
          </a:p>
        </p:txBody>
      </p:sp>
      <p:pic>
        <p:nvPicPr>
          <p:cNvPr id="231" name="Google Shape;231;p31" descr="Evaluation Metrics For Classification Model confusion matr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9455" y="1511099"/>
            <a:ext cx="3820835" cy="275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 descr="precision recall equati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7605" y="2094614"/>
            <a:ext cx="3228310" cy="1982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 descr="f1 score equation precision recall"/>
          <p:cNvPicPr preferRelativeResize="0"/>
          <p:nvPr/>
        </p:nvPicPr>
        <p:blipFill rotWithShape="1">
          <a:blip r:embed="rId5">
            <a:alphaModFix/>
          </a:blip>
          <a:srcRect t="53536"/>
          <a:stretch/>
        </p:blipFill>
        <p:spPr>
          <a:xfrm>
            <a:off x="1763980" y="4263343"/>
            <a:ext cx="4332020" cy="74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 descr="f1 score equation precision recall"/>
          <p:cNvPicPr preferRelativeResize="0"/>
          <p:nvPr/>
        </p:nvPicPr>
        <p:blipFill rotWithShape="1">
          <a:blip r:embed="rId5">
            <a:alphaModFix/>
          </a:blip>
          <a:srcRect t="11892" r="73061" b="67343"/>
          <a:stretch/>
        </p:blipFill>
        <p:spPr>
          <a:xfrm>
            <a:off x="1657654" y="4464731"/>
            <a:ext cx="1198157" cy="341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Widescreen</PresentationFormat>
  <Paragraphs>115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Tw Cen MT Condensed</vt:lpstr>
      <vt:lpstr>Roboto</vt:lpstr>
      <vt:lpstr>Twentieth Century</vt:lpstr>
      <vt:lpstr>Arial</vt:lpstr>
      <vt:lpstr>Integral</vt:lpstr>
      <vt:lpstr>MACHINE LEARNING</vt:lpstr>
      <vt:lpstr>What is DS/ML/AI ?</vt:lpstr>
      <vt:lpstr>Types of MAchine Learning</vt:lpstr>
      <vt:lpstr>PowerPoint Presentation</vt:lpstr>
      <vt:lpstr>Classification vs Regression</vt:lpstr>
      <vt:lpstr>Machine Learning Applications</vt:lpstr>
      <vt:lpstr>Evaluation Metrics</vt:lpstr>
      <vt:lpstr>Types of Evaluation Metrics</vt:lpstr>
      <vt:lpstr>Classification Metrics</vt:lpstr>
      <vt:lpstr>Quiz-1</vt:lpstr>
      <vt:lpstr>Data Pre-Processing</vt:lpstr>
      <vt:lpstr>PowerPoint Presentation</vt:lpstr>
      <vt:lpstr>PowerPoint Presentation</vt:lpstr>
      <vt:lpstr>Concept of Correlation</vt:lpstr>
      <vt:lpstr>Exploratory Data Analysis (EDA)</vt:lpstr>
      <vt:lpstr>Feature Engineering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shravan anand</dc:creator>
  <cp:lastModifiedBy>Nithin Sambaraju</cp:lastModifiedBy>
  <cp:revision>1</cp:revision>
  <dcterms:created xsi:type="dcterms:W3CDTF">2024-12-23T09:04:41Z</dcterms:created>
  <dcterms:modified xsi:type="dcterms:W3CDTF">2024-12-25T10:08:46Z</dcterms:modified>
</cp:coreProperties>
</file>