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66" r:id="rId4"/>
    <p:sldId id="259" r:id="rId5"/>
    <p:sldId id="267" r:id="rId6"/>
    <p:sldId id="260" r:id="rId7"/>
    <p:sldId id="257" r:id="rId8"/>
    <p:sldId id="261" r:id="rId9"/>
    <p:sldId id="262" r:id="rId10"/>
    <p:sldId id="268" r:id="rId11"/>
    <p:sldId id="269" r:id="rId12"/>
    <p:sldId id="265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27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43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77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67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88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45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05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93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87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1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4DD786C-8105-4E68-B31D-0EB186EDB2D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49059E5-D294-4C12-9ADC-9FE3DEB2DF0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66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F60C-80A8-5DFC-8578-4FFE8B730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DS Careers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EC39D-52CD-8117-2E31-FD2ED07E0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6226" y="4877010"/>
            <a:ext cx="3200400" cy="1463040"/>
          </a:xfrm>
        </p:spPr>
        <p:txBody>
          <a:bodyPr/>
          <a:lstStyle/>
          <a:p>
            <a:r>
              <a:rPr lang="en-US" dirty="0"/>
              <a:t>Section 6</a:t>
            </a:r>
          </a:p>
          <a:p>
            <a:r>
              <a:rPr lang="en-US" dirty="0"/>
              <a:t>Careers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004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D07C5-7C28-642A-B507-A0C83479C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5417-2F71-0AEB-45ED-5201AD57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IN" dirty="0" err="1"/>
              <a:t>rofile</a:t>
            </a:r>
            <a:r>
              <a:rPr lang="en-IN" dirty="0"/>
              <a:t> building</a:t>
            </a:r>
            <a:br>
              <a:rPr lang="en-IN" dirty="0"/>
            </a:br>
            <a:r>
              <a:rPr lang="en-IN" sz="2400" dirty="0"/>
              <a:t>skills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6097B-83DA-8757-133B-B850873EEA30}"/>
              </a:ext>
            </a:extLst>
          </p:cNvPr>
          <p:cNvSpPr txBox="1"/>
          <p:nvPr/>
        </p:nvSpPr>
        <p:spPr>
          <a:xfrm>
            <a:off x="909589" y="2351919"/>
            <a:ext cx="10372840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CONCEPTS</a:t>
            </a:r>
          </a:p>
          <a:p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Python                :</a:t>
            </a:r>
            <a:r>
              <a:rPr lang="en-US" sz="2000" dirty="0"/>
              <a:t> Data types, loops, OOPS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ML                      : </a:t>
            </a:r>
            <a:r>
              <a:rPr lang="en-US" sz="2000" dirty="0"/>
              <a:t>Feature Engineering, Model Selection,  Training Strategies, Evaluation Methods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Computer Vision :</a:t>
            </a:r>
            <a:r>
              <a:rPr lang="en-US" sz="2000" dirty="0"/>
              <a:t> Awareness of algorithms (Classical Image Processing, Deep Learning)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AI                       : </a:t>
            </a:r>
            <a:r>
              <a:rPr lang="en-US" sz="2000" dirty="0" err="1"/>
              <a:t>PyTorch</a:t>
            </a:r>
            <a:r>
              <a:rPr lang="en-US" sz="2000" dirty="0"/>
              <a:t> (Data Generators, Training Pipelines, Hyper-</a:t>
            </a:r>
            <a:r>
              <a:rPr lang="en-US" sz="2000" dirty="0" err="1"/>
              <a:t>paramters</a:t>
            </a:r>
            <a:r>
              <a:rPr lang="en-US" sz="2000" dirty="0"/>
              <a:t>, Deployments)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Gen AI                : </a:t>
            </a:r>
            <a:r>
              <a:rPr lang="en-US" sz="2000" dirty="0"/>
              <a:t>Open LLM’s API Calling, LLM Selection, Fine-Tuning, Integrations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Cloud</a:t>
            </a:r>
            <a:r>
              <a:rPr lang="en-US" sz="2000" dirty="0"/>
              <a:t>                 </a:t>
            </a:r>
            <a:r>
              <a:rPr lang="en-US" sz="2000" b="1" dirty="0"/>
              <a:t>:</a:t>
            </a:r>
            <a:r>
              <a:rPr lang="en-US" sz="2000" dirty="0"/>
              <a:t>  Cloud Storage, Cloud Compute</a:t>
            </a:r>
          </a:p>
          <a:p>
            <a:r>
              <a:rPr lang="en-US" sz="2000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0542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1B0F4-AE16-0FDE-8161-92DED5D83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D4CE-DF87-2154-C3F7-2B0DB080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expectations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8B57A-F13D-8FA9-933C-8584233B0BA6}"/>
              </a:ext>
            </a:extLst>
          </p:cNvPr>
          <p:cNvSpPr txBox="1"/>
          <p:nvPr/>
        </p:nvSpPr>
        <p:spPr>
          <a:xfrm>
            <a:off x="1168233" y="2620736"/>
            <a:ext cx="62286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Project execution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Understanding of requirements and objectives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Following Best practices, Problem handling … </a:t>
            </a:r>
            <a:r>
              <a:rPr lang="en-US" sz="2000" dirty="0" err="1"/>
              <a:t>etc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Cross-domain projects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Team work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Skill demonstrations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Basic Coding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Awareness of tools and frameworks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1171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7BAEB-8F6D-A65C-AAAB-07E8EBA4A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7B22-5C20-2E64-2CAB-881DF4B5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IN" dirty="0" err="1"/>
              <a:t>rofile</a:t>
            </a:r>
            <a:r>
              <a:rPr lang="en-IN" dirty="0"/>
              <a:t> building</a:t>
            </a:r>
            <a:br>
              <a:rPr lang="en-IN" dirty="0"/>
            </a:br>
            <a:r>
              <a:rPr lang="en-IN" sz="2400" dirty="0"/>
              <a:t>demonstration projects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B3A69-221E-9186-8B83-77F12FF213A6}"/>
              </a:ext>
            </a:extLst>
          </p:cNvPr>
          <p:cNvSpPr txBox="1"/>
          <p:nvPr/>
        </p:nvSpPr>
        <p:spPr>
          <a:xfrm>
            <a:off x="903813" y="1735918"/>
            <a:ext cx="11167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Project on Data Structures &amp;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ML </a:t>
            </a:r>
            <a:r>
              <a:rPr lang="en-US" dirty="0"/>
              <a:t>(Unsupervised, supervised, reinforcement, time series)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Used </a:t>
            </a:r>
            <a:r>
              <a:rPr lang="en-US" dirty="0">
                <a:solidFill>
                  <a:srgbClr val="FF0000"/>
                </a:solidFill>
              </a:rPr>
              <a:t>xx</a:t>
            </a:r>
            <a:r>
              <a:rPr lang="en-US" dirty="0"/>
              <a:t> dataset trained on </a:t>
            </a:r>
            <a:r>
              <a:rPr lang="en-US" dirty="0">
                <a:solidFill>
                  <a:srgbClr val="FF0000"/>
                </a:solidFill>
              </a:rPr>
              <a:t>xx</a:t>
            </a:r>
            <a:r>
              <a:rPr lang="en-US" dirty="0"/>
              <a:t> ML models, compared and achieved </a:t>
            </a:r>
            <a:r>
              <a:rPr lang="en-US" dirty="0">
                <a:solidFill>
                  <a:srgbClr val="FF0000"/>
                </a:solidFill>
              </a:rPr>
              <a:t>xx</a:t>
            </a:r>
            <a:r>
              <a:rPr lang="en-US" dirty="0"/>
              <a:t> percent improvement compared to benchmark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Collected data</a:t>
            </a:r>
            <a:r>
              <a:rPr lang="en-US" dirty="0"/>
              <a:t> of </a:t>
            </a:r>
            <a:r>
              <a:rPr lang="en-US" dirty="0">
                <a:solidFill>
                  <a:srgbClr val="FF0000"/>
                </a:solidFill>
              </a:rPr>
              <a:t>xx</a:t>
            </a:r>
            <a:r>
              <a:rPr lang="en-US" dirty="0"/>
              <a:t>(real-life/ retail ) trained and </a:t>
            </a:r>
            <a:r>
              <a:rPr lang="en-US" b="1" dirty="0"/>
              <a:t>deployed</a:t>
            </a:r>
            <a:r>
              <a:rPr lang="en-US" dirty="0"/>
              <a:t> in xx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Retail Project (Actionable Insights, Customer segmentation/ lead scoring/ Propensity/ Recommendation  …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AI</a:t>
            </a:r>
            <a:r>
              <a:rPr lang="en-US" dirty="0"/>
              <a:t> / </a:t>
            </a:r>
            <a:r>
              <a:rPr lang="en-US" dirty="0">
                <a:solidFill>
                  <a:srgbClr val="00B050"/>
                </a:solidFill>
              </a:rPr>
              <a:t>Computer Vision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Worked with large </a:t>
            </a:r>
            <a:r>
              <a:rPr lang="en-US" dirty="0">
                <a:solidFill>
                  <a:srgbClr val="FF0000"/>
                </a:solidFill>
              </a:rPr>
              <a:t>xx</a:t>
            </a:r>
            <a:r>
              <a:rPr lang="en-US" dirty="0"/>
              <a:t> </a:t>
            </a:r>
            <a:r>
              <a:rPr lang="en-US" b="1" dirty="0"/>
              <a:t>tabular</a:t>
            </a:r>
            <a:r>
              <a:rPr lang="en-US" dirty="0"/>
              <a:t> dataset trained </a:t>
            </a:r>
            <a:r>
              <a:rPr lang="en-US" dirty="0">
                <a:solidFill>
                  <a:srgbClr val="FF0000"/>
                </a:solidFill>
              </a:rPr>
              <a:t>xx</a:t>
            </a:r>
            <a:r>
              <a:rPr lang="en-US" dirty="0"/>
              <a:t> MLP/1D Models, achieved </a:t>
            </a:r>
            <a:r>
              <a:rPr lang="en-US" dirty="0">
                <a:solidFill>
                  <a:srgbClr val="FF0000"/>
                </a:solidFill>
              </a:rPr>
              <a:t>xx</a:t>
            </a:r>
            <a:r>
              <a:rPr lang="en-US" dirty="0"/>
              <a:t> </a:t>
            </a:r>
            <a:r>
              <a:rPr lang="en-US" b="1" dirty="0"/>
              <a:t>compared</a:t>
            </a:r>
            <a:r>
              <a:rPr lang="en-US" dirty="0"/>
              <a:t> to ML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Forecasted xx(sales/  inventory/ price) using RNN/LSTM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Trained </a:t>
            </a:r>
            <a:r>
              <a:rPr lang="en-US" dirty="0">
                <a:solidFill>
                  <a:srgbClr val="FF0000"/>
                </a:solidFill>
              </a:rPr>
              <a:t>xx</a:t>
            </a:r>
            <a:r>
              <a:rPr lang="en-US" dirty="0"/>
              <a:t>(Object detector / segmentation model) on </a:t>
            </a:r>
            <a:r>
              <a:rPr lang="en-US" b="1" dirty="0"/>
              <a:t>real world images </a:t>
            </a:r>
            <a:r>
              <a:rPr lang="en-US" dirty="0"/>
              <a:t>and deployed in </a:t>
            </a:r>
            <a:r>
              <a:rPr lang="en-US" dirty="0">
                <a:solidFill>
                  <a:srgbClr val="FF0000"/>
                </a:solidFill>
              </a:rPr>
              <a:t>xx</a:t>
            </a:r>
            <a:r>
              <a:rPr lang="en-US" dirty="0"/>
              <a:t>. With xx </a:t>
            </a:r>
            <a:r>
              <a:rPr lang="en-US" b="1" dirty="0"/>
              <a:t>GPU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Identified defects with </a:t>
            </a:r>
            <a:r>
              <a:rPr lang="en-US" dirty="0">
                <a:solidFill>
                  <a:srgbClr val="FF0000"/>
                </a:solidFill>
              </a:rPr>
              <a:t>xx</a:t>
            </a:r>
            <a:r>
              <a:rPr lang="en-US" dirty="0"/>
              <a:t> % (recall/ precision) for xx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Gen-AI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BERT performed comment analysis / text segmentation …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Built a chat bot using </a:t>
            </a:r>
            <a:r>
              <a:rPr lang="en-US" dirty="0">
                <a:solidFill>
                  <a:srgbClr val="FF0000"/>
                </a:solidFill>
              </a:rPr>
              <a:t>xx</a:t>
            </a:r>
            <a:r>
              <a:rPr lang="en-US" dirty="0"/>
              <a:t> Open LLM API, </a:t>
            </a:r>
            <a:r>
              <a:rPr lang="en-US" dirty="0">
                <a:solidFill>
                  <a:srgbClr val="FF0000"/>
                </a:solidFill>
              </a:rPr>
              <a:t>xx</a:t>
            </a:r>
            <a:r>
              <a:rPr lang="en-US" dirty="0"/>
              <a:t>  </a:t>
            </a:r>
            <a:r>
              <a:rPr lang="en-US" b="1" dirty="0"/>
              <a:t>vector</a:t>
            </a:r>
            <a:r>
              <a:rPr lang="en-US" dirty="0"/>
              <a:t> </a:t>
            </a:r>
            <a:r>
              <a:rPr lang="en-US" b="1" dirty="0"/>
              <a:t>database</a:t>
            </a:r>
            <a:r>
              <a:rPr lang="en-US" dirty="0"/>
              <a:t> and </a:t>
            </a:r>
            <a:r>
              <a:rPr lang="en-US" b="1" dirty="0"/>
              <a:t>optimized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xx</a:t>
            </a:r>
            <a:r>
              <a:rPr lang="en-US" dirty="0"/>
              <a:t> routine process with </a:t>
            </a:r>
            <a:r>
              <a:rPr lang="en-US" dirty="0">
                <a:solidFill>
                  <a:srgbClr val="FF0000"/>
                </a:solidFill>
              </a:rPr>
              <a:t>xx</a:t>
            </a:r>
            <a:r>
              <a:rPr lang="en-US" dirty="0"/>
              <a:t> accuracy.  (Ex. Learning &amp; Development bots for core subjects , based on textbook content)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Collected </a:t>
            </a:r>
            <a:r>
              <a:rPr lang="en-US" dirty="0">
                <a:solidFill>
                  <a:srgbClr val="FF0000"/>
                </a:solidFill>
              </a:rPr>
              <a:t>xx</a:t>
            </a:r>
            <a:r>
              <a:rPr lang="en-US" dirty="0"/>
              <a:t> data from students, Finetuned </a:t>
            </a:r>
            <a:r>
              <a:rPr lang="en-US" dirty="0">
                <a:solidFill>
                  <a:srgbClr val="FF0000"/>
                </a:solidFill>
              </a:rPr>
              <a:t>xx</a:t>
            </a:r>
            <a:r>
              <a:rPr lang="en-US" dirty="0"/>
              <a:t> </a:t>
            </a:r>
            <a:r>
              <a:rPr lang="en-US" b="1" dirty="0"/>
              <a:t>SLM</a:t>
            </a:r>
            <a:r>
              <a:rPr lang="en-US" dirty="0"/>
              <a:t> using </a:t>
            </a:r>
            <a:r>
              <a:rPr lang="en-US" dirty="0">
                <a:solidFill>
                  <a:srgbClr val="FF0000"/>
                </a:solidFill>
              </a:rPr>
              <a:t>xx</a:t>
            </a:r>
            <a:r>
              <a:rPr lang="en-US" dirty="0"/>
              <a:t>(DPO/PPO..</a:t>
            </a:r>
            <a:r>
              <a:rPr lang="en-US" dirty="0" err="1"/>
              <a:t>etc</a:t>
            </a:r>
            <a:r>
              <a:rPr lang="en-US" dirty="0"/>
              <a:t>) for </a:t>
            </a:r>
            <a:r>
              <a:rPr lang="en-US" dirty="0">
                <a:solidFill>
                  <a:srgbClr val="FF0000"/>
                </a:solidFill>
              </a:rPr>
              <a:t>xx</a:t>
            </a:r>
            <a:r>
              <a:rPr lang="en-US" dirty="0"/>
              <a:t> task, achieved higher performance than ChatGPT/Gemini/</a:t>
            </a:r>
            <a:r>
              <a:rPr lang="en-US" dirty="0" err="1"/>
              <a:t>Mixtral</a:t>
            </a:r>
            <a:r>
              <a:rPr lang="en-US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Cloud</a:t>
            </a:r>
            <a:r>
              <a:rPr lang="en-US" dirty="0"/>
              <a:t> deployments AWS(</a:t>
            </a:r>
            <a:r>
              <a:rPr lang="en-US" dirty="0" err="1"/>
              <a:t>SageMaker</a:t>
            </a:r>
            <a:r>
              <a:rPr lang="en-US" dirty="0"/>
              <a:t> Notebook, S3, Endpoints) CI/CD Pipelines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22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8ACCF-E2AD-A759-2FE9-051F85219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D462-C393-4117-7741-546D2308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081019" cy="1499616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IN" dirty="0" err="1"/>
              <a:t>rofile</a:t>
            </a:r>
            <a:r>
              <a:rPr lang="en-IN" dirty="0"/>
              <a:t> building</a:t>
            </a:r>
            <a:br>
              <a:rPr lang="en-IN" dirty="0"/>
            </a:br>
            <a:r>
              <a:rPr lang="en-IN" sz="2400" dirty="0"/>
              <a:t>additional projects (CIRCUIT / CORE ENGINEERING BRANCHES)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CAD47-BBEB-317B-4757-030DBE7976F4}"/>
              </a:ext>
            </a:extLst>
          </p:cNvPr>
          <p:cNvSpPr txBox="1"/>
          <p:nvPr/>
        </p:nvSpPr>
        <p:spPr>
          <a:xfrm>
            <a:off x="1024126" y="1954535"/>
            <a:ext cx="10628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Deployments in Edge Devices (Jetson / Raspberry PI …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Training on sensory data (Temp, Humidity) using microcontrollers (Arduino …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Integration with machines, automobiles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E9EA6-C826-54FC-0445-2E97B92B733B}"/>
              </a:ext>
            </a:extLst>
          </p:cNvPr>
          <p:cNvSpPr txBox="1"/>
          <p:nvPr/>
        </p:nvSpPr>
        <p:spPr>
          <a:xfrm>
            <a:off x="1024126" y="3105834"/>
            <a:ext cx="98403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PROJECT IDEAS</a:t>
            </a:r>
            <a:endParaRPr lang="en-IN" sz="1800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Predicting human comfort index based on humidity and temperature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Self driving rover using computer vision road segmentation &amp; people detection (within campus)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Smart decision making in IoT devices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Fault / Anomaly detection in sensors,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Robotic manipulation using face / hand / pattern detection.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Predicting engine mileage using mechanical parameters (Cylinder …etc)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Predictive maintenance of machines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Prediction of mechanical parameters (Strength, Hardness.. Etc ) based on material compositions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Quality inspection (Manufacturing defects) systems with industrial cameras/ Realtime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Predicting optimal speed for efficient energy consumption based on load/ battery parameters … etc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836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0059B-74F7-6426-672E-FDFD3B3A2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AE16-21FD-CC48-9443-502001186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2679192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03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947E5-AFD7-AC66-D016-28B6307A1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3729-59A9-E9F6-95D3-E40D9BD1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225A-8FC7-BAD6-6782-861CF4EB9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Data Science Roles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Role wise skills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Types of Projects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Profile Building</a:t>
            </a:r>
          </a:p>
        </p:txBody>
      </p:sp>
    </p:spTree>
    <p:extLst>
      <p:ext uri="{BB962C8B-B14F-4D97-AF65-F5344CB8AC3E}">
        <p14:creationId xmlns:p14="http://schemas.microsoft.com/office/powerpoint/2010/main" val="304357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F53C3-388E-4526-46FE-F85730960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7F7A-6A41-AFC6-FDF1-6D4C9943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Science RESPONSIBILITIES</a:t>
            </a:r>
          </a:p>
        </p:txBody>
      </p:sp>
      <p:pic>
        <p:nvPicPr>
          <p:cNvPr id="1032" name="Picture 8" descr="Data Science Roles and Responsibilities">
            <a:extLst>
              <a:ext uri="{FF2B5EF4-FFF2-40B4-BE49-F238E27FC236}">
                <a16:creationId xmlns:a16="http://schemas.microsoft.com/office/drawing/2014/main" id="{1CECE423-9676-E06A-474C-2D50260C49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" t="25758" r="1401" b="9043"/>
          <a:stretch/>
        </p:blipFill>
        <p:spPr bwMode="auto">
          <a:xfrm>
            <a:off x="1551051" y="2352580"/>
            <a:ext cx="9089897" cy="30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0" descr="Top-15-Data-Science-Job---Roles-Skills-and-Salary">
            <a:extLst>
              <a:ext uri="{FF2B5EF4-FFF2-40B4-BE49-F238E27FC236}">
                <a16:creationId xmlns:a16="http://schemas.microsoft.com/office/drawing/2014/main" id="{D8AEAF81-F8BC-F2A8-BCEE-3B24910384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1185863"/>
            <a:ext cx="952500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12" descr="Lightbox">
            <a:extLst>
              <a:ext uri="{FF2B5EF4-FFF2-40B4-BE49-F238E27FC236}">
                <a16:creationId xmlns:a16="http://schemas.microsoft.com/office/drawing/2014/main" id="{FF2E5A73-C989-2DC3-7DC5-E08D0555A5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4" descr="Data Science Topics">
            <a:extLst>
              <a:ext uri="{FF2B5EF4-FFF2-40B4-BE49-F238E27FC236}">
                <a16:creationId xmlns:a16="http://schemas.microsoft.com/office/drawing/2014/main" id="{2E152267-F3BC-2142-EB2A-2E871A4AFC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62250" y="119063"/>
            <a:ext cx="6667500" cy="661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73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61FD6-07F9-5FCD-D8E9-57E256655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5770-8627-DD69-B7A3-97EF5181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Science Roles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7D157A9-DEE4-30A9-D2E2-EF4181260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505" y="1686296"/>
            <a:ext cx="5399776" cy="439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0" descr="Top-15-Data-Science-Job---Roles-Skills-and-Salary">
            <a:extLst>
              <a:ext uri="{FF2B5EF4-FFF2-40B4-BE49-F238E27FC236}">
                <a16:creationId xmlns:a16="http://schemas.microsoft.com/office/drawing/2014/main" id="{1908B781-5C73-9822-A974-DFA9CDC2F9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1185863"/>
            <a:ext cx="952500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12" descr="Lightbox">
            <a:extLst>
              <a:ext uri="{FF2B5EF4-FFF2-40B4-BE49-F238E27FC236}">
                <a16:creationId xmlns:a16="http://schemas.microsoft.com/office/drawing/2014/main" id="{7AE11A67-9740-27DD-1062-FF0736CDBB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B02145-CF1B-C11A-3350-CB78568876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520"/>
          <a:stretch/>
        </p:blipFill>
        <p:spPr>
          <a:xfrm>
            <a:off x="127462" y="2685479"/>
            <a:ext cx="6616786" cy="2605242"/>
          </a:xfrm>
          <a:prstGeom prst="rect">
            <a:avLst/>
          </a:prstGeom>
        </p:spPr>
      </p:pic>
      <p:sp>
        <p:nvSpPr>
          <p:cNvPr id="7" name="AutoShape 14" descr="Data Science Topics">
            <a:extLst>
              <a:ext uri="{FF2B5EF4-FFF2-40B4-BE49-F238E27FC236}">
                <a16:creationId xmlns:a16="http://schemas.microsoft.com/office/drawing/2014/main" id="{204055AB-D37E-C1B2-3FB8-80CE856DC3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62250" y="119063"/>
            <a:ext cx="6667500" cy="661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79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C65F9-EBE6-38CA-29C4-16AF927B3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572C-085D-2BE7-8D49-B310AEA1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Roles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0EDB3B5-FFBC-9ADA-5CEE-071DF302AA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7" b="10909"/>
          <a:stretch/>
        </p:blipFill>
        <p:spPr bwMode="auto">
          <a:xfrm>
            <a:off x="1289685" y="1758884"/>
            <a:ext cx="9612630" cy="485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0" descr="Top-15-Data-Science-Job---Roles-Skills-and-Salary">
            <a:extLst>
              <a:ext uri="{FF2B5EF4-FFF2-40B4-BE49-F238E27FC236}">
                <a16:creationId xmlns:a16="http://schemas.microsoft.com/office/drawing/2014/main" id="{D5C6A6F6-1A0C-6773-0D42-19DFE9FA9E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1185863"/>
            <a:ext cx="952500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12" descr="Lightbox">
            <a:extLst>
              <a:ext uri="{FF2B5EF4-FFF2-40B4-BE49-F238E27FC236}">
                <a16:creationId xmlns:a16="http://schemas.microsoft.com/office/drawing/2014/main" id="{97D45DDD-F0C2-AE82-651E-CBFE7144BD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4" descr="Data Science Topics">
            <a:extLst>
              <a:ext uri="{FF2B5EF4-FFF2-40B4-BE49-F238E27FC236}">
                <a16:creationId xmlns:a16="http://schemas.microsoft.com/office/drawing/2014/main" id="{0926CB30-2B66-D643-B8C5-CD75900B6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62250" y="119063"/>
            <a:ext cx="6667500" cy="661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26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3D543-4D24-E690-C76C-B59503F87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D0C1-4D2C-7BC5-68F6-231D4AAC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SKILLs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974EC3-A0A1-E8E6-E6AD-AE9963119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810" y="1794635"/>
            <a:ext cx="4942865" cy="421800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A45420E-0FC9-BE92-F2DE-0BC1DF4BA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5" y="1794635"/>
            <a:ext cx="6813575" cy="495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52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DN media">
            <a:extLst>
              <a:ext uri="{FF2B5EF4-FFF2-40B4-BE49-F238E27FC236}">
                <a16:creationId xmlns:a16="http://schemas.microsoft.com/office/drawing/2014/main" id="{DF22EA03-33D7-822D-A62B-1F7B9C1A6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15" y="0"/>
            <a:ext cx="7473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88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749E7-93C6-72B9-D4DD-7A84112A6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0402-2242-67A3-2A4B-C3BAC891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Industry projects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D59AC0-CB91-2E4C-1E07-367B1097C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" t="13218" r="-163" b="1532"/>
          <a:stretch/>
        </p:blipFill>
        <p:spPr bwMode="auto">
          <a:xfrm>
            <a:off x="0" y="1586304"/>
            <a:ext cx="7691095" cy="527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Picture of a computer vision-enabled camera.">
            <a:extLst>
              <a:ext uri="{FF2B5EF4-FFF2-40B4-BE49-F238E27FC236}">
                <a16:creationId xmlns:a16="http://schemas.microsoft.com/office/drawing/2014/main" id="{A33D0835-50CD-C4EE-12C7-88E33507F3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81350" y="1628775"/>
            <a:ext cx="58293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4F04B3DB-AE64-0B38-08D4-BABEBE70D2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4A2899-B846-6488-6F48-B7791BF02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210" y="1696380"/>
            <a:ext cx="3914441" cy="2405678"/>
          </a:xfrm>
          <a:prstGeom prst="rect">
            <a:avLst/>
          </a:prstGeom>
        </p:spPr>
      </p:pic>
      <p:pic>
        <p:nvPicPr>
          <p:cNvPr id="2056" name="Picture 8" descr="Building a Computer Vision Assisted Pill Inspection System">
            <a:extLst>
              <a:ext uri="{FF2B5EF4-FFF2-40B4-BE49-F238E27FC236}">
                <a16:creationId xmlns:a16="http://schemas.microsoft.com/office/drawing/2014/main" id="{88DF167A-145B-C73B-5D6C-E010316A6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095" y="4169663"/>
            <a:ext cx="3967245" cy="255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38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8F0AF-0586-0F1A-A74E-465EB23B3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B46C-88CC-F69C-9C33-FC223E79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IN" dirty="0" err="1"/>
              <a:t>rofile</a:t>
            </a:r>
            <a:r>
              <a:rPr lang="en-IN" dirty="0"/>
              <a:t> building</a:t>
            </a:r>
            <a:br>
              <a:rPr lang="en-IN" dirty="0"/>
            </a:br>
            <a:r>
              <a:rPr lang="en-IN" sz="2400" dirty="0"/>
              <a:t>skills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739195-D175-7474-D112-A8F32C787285}"/>
              </a:ext>
            </a:extLst>
          </p:cNvPr>
          <p:cNvSpPr txBox="1"/>
          <p:nvPr/>
        </p:nvSpPr>
        <p:spPr>
          <a:xfrm>
            <a:off x="2868161" y="1936283"/>
            <a:ext cx="6455678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TOOLS</a:t>
            </a:r>
          </a:p>
          <a:p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Python                :</a:t>
            </a:r>
            <a:r>
              <a:rPr lang="en-US" sz="2000" dirty="0"/>
              <a:t> </a:t>
            </a:r>
            <a:r>
              <a:rPr lang="en-US" sz="2000" dirty="0" err="1"/>
              <a:t>Numpy</a:t>
            </a:r>
            <a:r>
              <a:rPr lang="en-US" sz="2000" dirty="0"/>
              <a:t>, Pandas, Matplotlib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ML                      : </a:t>
            </a:r>
            <a:r>
              <a:rPr lang="en-US" sz="2000" dirty="0"/>
              <a:t>Scikit- Learn, </a:t>
            </a:r>
            <a:r>
              <a:rPr lang="en-US" sz="2000" dirty="0" err="1"/>
              <a:t>XGBoost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Computer Vision :</a:t>
            </a:r>
            <a:r>
              <a:rPr lang="en-US" sz="2000" dirty="0"/>
              <a:t> OpenCV, Pillow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AI                       : </a:t>
            </a:r>
            <a:r>
              <a:rPr lang="en-US" sz="2000" dirty="0" err="1"/>
              <a:t>PyTorch</a:t>
            </a:r>
            <a:r>
              <a:rPr lang="en-US" sz="2000" dirty="0"/>
              <a:t> / TensorFlow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Gen AI                : </a:t>
            </a:r>
            <a:r>
              <a:rPr lang="en-US" sz="2000" dirty="0"/>
              <a:t>OpenAI-API , </a:t>
            </a:r>
            <a:r>
              <a:rPr lang="en-US" sz="2000" dirty="0" err="1"/>
              <a:t>HuggingFace</a:t>
            </a:r>
            <a:r>
              <a:rPr lang="en-US" sz="2000" dirty="0"/>
              <a:t>, </a:t>
            </a:r>
            <a:r>
              <a:rPr lang="en-US" sz="2000" dirty="0" err="1"/>
              <a:t>LangChain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Cloud</a:t>
            </a:r>
            <a:r>
              <a:rPr lang="en-US" sz="2000" dirty="0"/>
              <a:t>                 </a:t>
            </a:r>
            <a:r>
              <a:rPr lang="en-US" sz="2000" b="1" dirty="0"/>
              <a:t>:</a:t>
            </a:r>
            <a:r>
              <a:rPr lang="en-US" sz="2000" dirty="0"/>
              <a:t>  AWS (</a:t>
            </a:r>
            <a:r>
              <a:rPr lang="en-US" sz="2000" dirty="0" err="1"/>
              <a:t>SageMaker</a:t>
            </a:r>
            <a:r>
              <a:rPr lang="en-US" sz="2000" dirty="0"/>
              <a:t> , S3) / Azure</a:t>
            </a:r>
          </a:p>
          <a:p>
            <a:r>
              <a:rPr lang="en-US" sz="2000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07488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354</TotalTime>
  <Words>582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Tw Cen MT</vt:lpstr>
      <vt:lpstr>Tw Cen MT Condensed</vt:lpstr>
      <vt:lpstr>Wingdings</vt:lpstr>
      <vt:lpstr>Wingdings 3</vt:lpstr>
      <vt:lpstr>Integral</vt:lpstr>
      <vt:lpstr>DS Careers</vt:lpstr>
      <vt:lpstr>contents</vt:lpstr>
      <vt:lpstr>Data Science RESPONSIBILITIES</vt:lpstr>
      <vt:lpstr>Data Science Roles</vt:lpstr>
      <vt:lpstr>Machine learning Roles</vt:lpstr>
      <vt:lpstr>SKILLs</vt:lpstr>
      <vt:lpstr>PowerPoint Presentation</vt:lpstr>
      <vt:lpstr>Industry projects</vt:lpstr>
      <vt:lpstr>profile building skills</vt:lpstr>
      <vt:lpstr>profile building skills</vt:lpstr>
      <vt:lpstr>Industry expectations</vt:lpstr>
      <vt:lpstr>Profile building demonstration projects</vt:lpstr>
      <vt:lpstr>Profile building additional projects (CIRCUIT / CORE ENGINEERING BRANCHES)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AI</dc:title>
  <dc:creator>shravan anand</dc:creator>
  <cp:lastModifiedBy>shravan anand</cp:lastModifiedBy>
  <cp:revision>58</cp:revision>
  <dcterms:created xsi:type="dcterms:W3CDTF">2024-12-23T17:05:43Z</dcterms:created>
  <dcterms:modified xsi:type="dcterms:W3CDTF">2024-12-25T11:35:53Z</dcterms:modified>
</cp:coreProperties>
</file>