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35"/>
  </p:notesMasterIdLst>
  <p:sldIdLst>
    <p:sldId id="256" r:id="rId2"/>
    <p:sldId id="294" r:id="rId3"/>
    <p:sldId id="295" r:id="rId4"/>
    <p:sldId id="280" r:id="rId5"/>
    <p:sldId id="281" r:id="rId6"/>
    <p:sldId id="279" r:id="rId7"/>
    <p:sldId id="282" r:id="rId8"/>
    <p:sldId id="286" r:id="rId9"/>
    <p:sldId id="283" r:id="rId10"/>
    <p:sldId id="287" r:id="rId11"/>
    <p:sldId id="289" r:id="rId12"/>
    <p:sldId id="288" r:id="rId13"/>
    <p:sldId id="264" r:id="rId14"/>
    <p:sldId id="260" r:id="rId15"/>
    <p:sldId id="261" r:id="rId16"/>
    <p:sldId id="257" r:id="rId17"/>
    <p:sldId id="262" r:id="rId18"/>
    <p:sldId id="265" r:id="rId19"/>
    <p:sldId id="291" r:id="rId20"/>
    <p:sldId id="267" r:id="rId21"/>
    <p:sldId id="297" r:id="rId22"/>
    <p:sldId id="292" r:id="rId23"/>
    <p:sldId id="268" r:id="rId24"/>
    <p:sldId id="293" r:id="rId25"/>
    <p:sldId id="271" r:id="rId26"/>
    <p:sldId id="270" r:id="rId27"/>
    <p:sldId id="278" r:id="rId28"/>
    <p:sldId id="274" r:id="rId29"/>
    <p:sldId id="275" r:id="rId30"/>
    <p:sldId id="273" r:id="rId31"/>
    <p:sldId id="272" r:id="rId32"/>
    <p:sldId id="296" r:id="rId33"/>
    <p:sldId id="25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037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6DABD-7943-4613-ADE9-DC5FE249D87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D24CB3-8B1A-4A44-A788-8839CFC2FCAF}">
      <dgm:prSet/>
      <dgm:spPr/>
      <dgm:t>
        <a:bodyPr/>
        <a:lstStyle/>
        <a:p>
          <a:r>
            <a:rPr lang="en-US" b="0" i="0"/>
            <a:t>People aged around 23 travel more</a:t>
          </a:r>
          <a:endParaRPr lang="en-US"/>
        </a:p>
      </dgm:t>
    </dgm:pt>
    <dgm:pt modelId="{A1FE27FE-B592-4F4A-BDCE-9ABA5F1A03DD}" type="parTrans" cxnId="{C4AF6CD3-39A1-4BF5-84AC-03FC6FDC2782}">
      <dgm:prSet/>
      <dgm:spPr/>
      <dgm:t>
        <a:bodyPr/>
        <a:lstStyle/>
        <a:p>
          <a:endParaRPr lang="en-US"/>
        </a:p>
      </dgm:t>
    </dgm:pt>
    <dgm:pt modelId="{E92616DB-56CA-436F-AB32-7C7A12B06169}" type="sibTrans" cxnId="{C4AF6CD3-39A1-4BF5-84AC-03FC6FDC278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2CE1315-71DA-48F5-B1D0-6C84BBF28911}">
      <dgm:prSet/>
      <dgm:spPr/>
      <dgm:t>
        <a:bodyPr/>
        <a:lstStyle/>
        <a:p>
          <a:r>
            <a:rPr lang="en-US" b="0" i="0" dirty="0"/>
            <a:t>Success rate is high with Male travelers</a:t>
          </a:r>
          <a:endParaRPr lang="en-US" dirty="0"/>
        </a:p>
      </dgm:t>
    </dgm:pt>
    <dgm:pt modelId="{0C8B8643-1906-4630-90FB-1A2933DC3EE9}" type="parTrans" cxnId="{7EF2DB71-19BE-4E15-9168-AAB40C3A4743}">
      <dgm:prSet/>
      <dgm:spPr/>
      <dgm:t>
        <a:bodyPr/>
        <a:lstStyle/>
        <a:p>
          <a:endParaRPr lang="en-US"/>
        </a:p>
      </dgm:t>
    </dgm:pt>
    <dgm:pt modelId="{B3EF6898-3BC9-4E28-9108-A153EA3ECE52}" type="sibTrans" cxnId="{7EF2DB71-19BE-4E15-9168-AAB40C3A474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AF0991A-2B1E-4E7C-B32F-5DCD2B875CBF}">
      <dgm:prSet/>
      <dgm:spPr/>
      <dgm:t>
        <a:bodyPr/>
        <a:lstStyle/>
        <a:p>
          <a:r>
            <a:rPr lang="en-US" b="0" i="0" dirty="0"/>
            <a:t>Top 2 attributes to consider are Gender, Fare</a:t>
          </a:r>
          <a:endParaRPr lang="en-US" dirty="0"/>
        </a:p>
      </dgm:t>
    </dgm:pt>
    <dgm:pt modelId="{E5050C4E-41DA-40A2-8B9C-C1FB7A0B486F}" type="parTrans" cxnId="{A97F76B9-9F71-4F45-ABB6-90745DB6552B}">
      <dgm:prSet/>
      <dgm:spPr/>
      <dgm:t>
        <a:bodyPr/>
        <a:lstStyle/>
        <a:p>
          <a:endParaRPr lang="en-US"/>
        </a:p>
      </dgm:t>
    </dgm:pt>
    <dgm:pt modelId="{FB41B41A-400C-409E-B458-FA15E3334A9A}" type="sibTrans" cxnId="{A97F76B9-9F71-4F45-ABB6-90745DB6552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B2B84F-C182-406C-A5E0-A2DF891AF385}" type="pres">
      <dgm:prSet presAssocID="{C9A6DABD-7943-4613-ADE9-DC5FE249D87E}" presName="Name0" presStyleCnt="0">
        <dgm:presLayoutVars>
          <dgm:animLvl val="lvl"/>
          <dgm:resizeHandles val="exact"/>
        </dgm:presLayoutVars>
      </dgm:prSet>
      <dgm:spPr/>
    </dgm:pt>
    <dgm:pt modelId="{3A3F2E06-79EB-460C-A187-0A75E1218B73}" type="pres">
      <dgm:prSet presAssocID="{A2D24CB3-8B1A-4A44-A788-8839CFC2FCAF}" presName="compositeNode" presStyleCnt="0">
        <dgm:presLayoutVars>
          <dgm:bulletEnabled val="1"/>
        </dgm:presLayoutVars>
      </dgm:prSet>
      <dgm:spPr/>
    </dgm:pt>
    <dgm:pt modelId="{8DA7E0BD-2660-4DCE-AAF7-B939B14FD64A}" type="pres">
      <dgm:prSet presAssocID="{A2D24CB3-8B1A-4A44-A788-8839CFC2FCAF}" presName="bgRect" presStyleLbl="alignNode1" presStyleIdx="0" presStyleCnt="3"/>
      <dgm:spPr/>
    </dgm:pt>
    <dgm:pt modelId="{E0841969-72FE-4BAE-BDDC-6243E9872207}" type="pres">
      <dgm:prSet presAssocID="{E92616DB-56CA-436F-AB32-7C7A12B0616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44B9367-47AE-4781-8167-E83D44476BC3}" type="pres">
      <dgm:prSet presAssocID="{A2D24CB3-8B1A-4A44-A788-8839CFC2FCAF}" presName="nodeRect" presStyleLbl="alignNode1" presStyleIdx="0" presStyleCnt="3">
        <dgm:presLayoutVars>
          <dgm:bulletEnabled val="1"/>
        </dgm:presLayoutVars>
      </dgm:prSet>
      <dgm:spPr/>
    </dgm:pt>
    <dgm:pt modelId="{ACD21BE0-93BB-4547-8281-BFEBF583224F}" type="pres">
      <dgm:prSet presAssocID="{E92616DB-56CA-436F-AB32-7C7A12B06169}" presName="sibTrans" presStyleCnt="0"/>
      <dgm:spPr/>
    </dgm:pt>
    <dgm:pt modelId="{B324DC57-D36D-4DA0-B355-617BDD70506F}" type="pres">
      <dgm:prSet presAssocID="{32CE1315-71DA-48F5-B1D0-6C84BBF28911}" presName="compositeNode" presStyleCnt="0">
        <dgm:presLayoutVars>
          <dgm:bulletEnabled val="1"/>
        </dgm:presLayoutVars>
      </dgm:prSet>
      <dgm:spPr/>
    </dgm:pt>
    <dgm:pt modelId="{AFBCBA19-2AE4-412F-8684-B78E63FA3FA0}" type="pres">
      <dgm:prSet presAssocID="{32CE1315-71DA-48F5-B1D0-6C84BBF28911}" presName="bgRect" presStyleLbl="alignNode1" presStyleIdx="1" presStyleCnt="3"/>
      <dgm:spPr/>
    </dgm:pt>
    <dgm:pt modelId="{533403A1-18A7-4AD0-9993-F3BCEFC42A85}" type="pres">
      <dgm:prSet presAssocID="{B3EF6898-3BC9-4E28-9108-A153EA3ECE5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992ACC1-C454-4FEB-82A8-96DCADBC2F8B}" type="pres">
      <dgm:prSet presAssocID="{32CE1315-71DA-48F5-B1D0-6C84BBF28911}" presName="nodeRect" presStyleLbl="alignNode1" presStyleIdx="1" presStyleCnt="3">
        <dgm:presLayoutVars>
          <dgm:bulletEnabled val="1"/>
        </dgm:presLayoutVars>
      </dgm:prSet>
      <dgm:spPr/>
    </dgm:pt>
    <dgm:pt modelId="{4A7B2B76-DF0B-464B-9559-81FCC80C402D}" type="pres">
      <dgm:prSet presAssocID="{B3EF6898-3BC9-4E28-9108-A153EA3ECE52}" presName="sibTrans" presStyleCnt="0"/>
      <dgm:spPr/>
    </dgm:pt>
    <dgm:pt modelId="{7D75E67F-C002-40DD-B724-3BB7ADD6E9B3}" type="pres">
      <dgm:prSet presAssocID="{BAF0991A-2B1E-4E7C-B32F-5DCD2B875CBF}" presName="compositeNode" presStyleCnt="0">
        <dgm:presLayoutVars>
          <dgm:bulletEnabled val="1"/>
        </dgm:presLayoutVars>
      </dgm:prSet>
      <dgm:spPr/>
    </dgm:pt>
    <dgm:pt modelId="{CB393795-852D-4708-87BB-9ED4F30F53AD}" type="pres">
      <dgm:prSet presAssocID="{BAF0991A-2B1E-4E7C-B32F-5DCD2B875CBF}" presName="bgRect" presStyleLbl="alignNode1" presStyleIdx="2" presStyleCnt="3"/>
      <dgm:spPr/>
    </dgm:pt>
    <dgm:pt modelId="{0FBB5AD5-F1E3-485E-9810-A4A836E8F8FD}" type="pres">
      <dgm:prSet presAssocID="{FB41B41A-400C-409E-B458-FA15E3334A9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7DEC53A-D2A1-4FB7-B22B-926AF21BBA18}" type="pres">
      <dgm:prSet presAssocID="{BAF0991A-2B1E-4E7C-B32F-5DCD2B875CB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7E13802-BC89-433C-B7AD-8FF632FA6317}" type="presOf" srcId="{E92616DB-56CA-436F-AB32-7C7A12B06169}" destId="{E0841969-72FE-4BAE-BDDC-6243E9872207}" srcOrd="0" destOrd="0" presId="urn:microsoft.com/office/officeart/2016/7/layout/LinearBlockProcessNumbered"/>
    <dgm:cxn modelId="{7EF2DB71-19BE-4E15-9168-AAB40C3A4743}" srcId="{C9A6DABD-7943-4613-ADE9-DC5FE249D87E}" destId="{32CE1315-71DA-48F5-B1D0-6C84BBF28911}" srcOrd="1" destOrd="0" parTransId="{0C8B8643-1906-4630-90FB-1A2933DC3EE9}" sibTransId="{B3EF6898-3BC9-4E28-9108-A153EA3ECE52}"/>
    <dgm:cxn modelId="{4547A784-D8E6-4655-B181-3033096ADAF9}" type="presOf" srcId="{32CE1315-71DA-48F5-B1D0-6C84BBF28911}" destId="{AFBCBA19-2AE4-412F-8684-B78E63FA3FA0}" srcOrd="0" destOrd="0" presId="urn:microsoft.com/office/officeart/2016/7/layout/LinearBlockProcessNumbered"/>
    <dgm:cxn modelId="{3A723B8D-8D3E-4A41-A901-7D0DFCD80FFD}" type="presOf" srcId="{C9A6DABD-7943-4613-ADE9-DC5FE249D87E}" destId="{A2B2B84F-C182-406C-A5E0-A2DF891AF385}" srcOrd="0" destOrd="0" presId="urn:microsoft.com/office/officeart/2016/7/layout/LinearBlockProcessNumbered"/>
    <dgm:cxn modelId="{FFA43C98-E04E-4BE9-8C79-C81BF14AC649}" type="presOf" srcId="{A2D24CB3-8B1A-4A44-A788-8839CFC2FCAF}" destId="{F44B9367-47AE-4781-8167-E83D44476BC3}" srcOrd="1" destOrd="0" presId="urn:microsoft.com/office/officeart/2016/7/layout/LinearBlockProcessNumbered"/>
    <dgm:cxn modelId="{4B123F9C-1C0B-4E9B-A2C3-86E04E539FCC}" type="presOf" srcId="{BAF0991A-2B1E-4E7C-B32F-5DCD2B875CBF}" destId="{CB393795-852D-4708-87BB-9ED4F30F53AD}" srcOrd="0" destOrd="0" presId="urn:microsoft.com/office/officeart/2016/7/layout/LinearBlockProcessNumbered"/>
    <dgm:cxn modelId="{44BA1BAE-2BE2-49DF-89D3-685D10ABDE1D}" type="presOf" srcId="{A2D24CB3-8B1A-4A44-A788-8839CFC2FCAF}" destId="{8DA7E0BD-2660-4DCE-AAF7-B939B14FD64A}" srcOrd="0" destOrd="0" presId="urn:microsoft.com/office/officeart/2016/7/layout/LinearBlockProcessNumbered"/>
    <dgm:cxn modelId="{A97F76B9-9F71-4F45-ABB6-90745DB6552B}" srcId="{C9A6DABD-7943-4613-ADE9-DC5FE249D87E}" destId="{BAF0991A-2B1E-4E7C-B32F-5DCD2B875CBF}" srcOrd="2" destOrd="0" parTransId="{E5050C4E-41DA-40A2-8B9C-C1FB7A0B486F}" sibTransId="{FB41B41A-400C-409E-B458-FA15E3334A9A}"/>
    <dgm:cxn modelId="{B33A05C4-7619-4929-A38B-B282C02FFA5A}" type="presOf" srcId="{BAF0991A-2B1E-4E7C-B32F-5DCD2B875CBF}" destId="{A7DEC53A-D2A1-4FB7-B22B-926AF21BBA18}" srcOrd="1" destOrd="0" presId="urn:microsoft.com/office/officeart/2016/7/layout/LinearBlockProcessNumbered"/>
    <dgm:cxn modelId="{E04C0ACD-7422-4C4C-B479-3D68C45E24E8}" type="presOf" srcId="{FB41B41A-400C-409E-B458-FA15E3334A9A}" destId="{0FBB5AD5-F1E3-485E-9810-A4A836E8F8FD}" srcOrd="0" destOrd="0" presId="urn:microsoft.com/office/officeart/2016/7/layout/LinearBlockProcessNumbered"/>
    <dgm:cxn modelId="{C4AF6CD3-39A1-4BF5-84AC-03FC6FDC2782}" srcId="{C9A6DABD-7943-4613-ADE9-DC5FE249D87E}" destId="{A2D24CB3-8B1A-4A44-A788-8839CFC2FCAF}" srcOrd="0" destOrd="0" parTransId="{A1FE27FE-B592-4F4A-BDCE-9ABA5F1A03DD}" sibTransId="{E92616DB-56CA-436F-AB32-7C7A12B06169}"/>
    <dgm:cxn modelId="{FCCCC2E9-8F8F-4946-8068-874E5869F3BA}" type="presOf" srcId="{32CE1315-71DA-48F5-B1D0-6C84BBF28911}" destId="{B992ACC1-C454-4FEB-82A8-96DCADBC2F8B}" srcOrd="1" destOrd="0" presId="urn:microsoft.com/office/officeart/2016/7/layout/LinearBlockProcessNumbered"/>
    <dgm:cxn modelId="{61ECF0F3-A519-49B6-80B5-5AB4BB0D866F}" type="presOf" srcId="{B3EF6898-3BC9-4E28-9108-A153EA3ECE52}" destId="{533403A1-18A7-4AD0-9993-F3BCEFC42A85}" srcOrd="0" destOrd="0" presId="urn:microsoft.com/office/officeart/2016/7/layout/LinearBlockProcessNumbered"/>
    <dgm:cxn modelId="{44F6A123-697D-479C-91AF-F57C0C501A6D}" type="presParOf" srcId="{A2B2B84F-C182-406C-A5E0-A2DF891AF385}" destId="{3A3F2E06-79EB-460C-A187-0A75E1218B73}" srcOrd="0" destOrd="0" presId="urn:microsoft.com/office/officeart/2016/7/layout/LinearBlockProcessNumbered"/>
    <dgm:cxn modelId="{C1381736-798F-4838-A416-52319B90513B}" type="presParOf" srcId="{3A3F2E06-79EB-460C-A187-0A75E1218B73}" destId="{8DA7E0BD-2660-4DCE-AAF7-B939B14FD64A}" srcOrd="0" destOrd="0" presId="urn:microsoft.com/office/officeart/2016/7/layout/LinearBlockProcessNumbered"/>
    <dgm:cxn modelId="{7921F27B-63FC-41C1-90B6-DF3749313391}" type="presParOf" srcId="{3A3F2E06-79EB-460C-A187-0A75E1218B73}" destId="{E0841969-72FE-4BAE-BDDC-6243E9872207}" srcOrd="1" destOrd="0" presId="urn:microsoft.com/office/officeart/2016/7/layout/LinearBlockProcessNumbered"/>
    <dgm:cxn modelId="{2301149E-5B8C-48F7-873E-599AEC832FA0}" type="presParOf" srcId="{3A3F2E06-79EB-460C-A187-0A75E1218B73}" destId="{F44B9367-47AE-4781-8167-E83D44476BC3}" srcOrd="2" destOrd="0" presId="urn:microsoft.com/office/officeart/2016/7/layout/LinearBlockProcessNumbered"/>
    <dgm:cxn modelId="{C3FDE417-E6D9-451F-8A58-A1B87EA7F414}" type="presParOf" srcId="{A2B2B84F-C182-406C-A5E0-A2DF891AF385}" destId="{ACD21BE0-93BB-4547-8281-BFEBF583224F}" srcOrd="1" destOrd="0" presId="urn:microsoft.com/office/officeart/2016/7/layout/LinearBlockProcessNumbered"/>
    <dgm:cxn modelId="{8A7421C8-5698-4DA9-A66E-80F259FFC136}" type="presParOf" srcId="{A2B2B84F-C182-406C-A5E0-A2DF891AF385}" destId="{B324DC57-D36D-4DA0-B355-617BDD70506F}" srcOrd="2" destOrd="0" presId="urn:microsoft.com/office/officeart/2016/7/layout/LinearBlockProcessNumbered"/>
    <dgm:cxn modelId="{4C1FF0AB-2052-43D0-8FF0-1DF0FE886AC8}" type="presParOf" srcId="{B324DC57-D36D-4DA0-B355-617BDD70506F}" destId="{AFBCBA19-2AE4-412F-8684-B78E63FA3FA0}" srcOrd="0" destOrd="0" presId="urn:microsoft.com/office/officeart/2016/7/layout/LinearBlockProcessNumbered"/>
    <dgm:cxn modelId="{5FB4C178-F33F-4C4B-81CB-746C49A48BFA}" type="presParOf" srcId="{B324DC57-D36D-4DA0-B355-617BDD70506F}" destId="{533403A1-18A7-4AD0-9993-F3BCEFC42A85}" srcOrd="1" destOrd="0" presId="urn:microsoft.com/office/officeart/2016/7/layout/LinearBlockProcessNumbered"/>
    <dgm:cxn modelId="{68CB06A9-0924-43A4-A4E1-01B966D5EF65}" type="presParOf" srcId="{B324DC57-D36D-4DA0-B355-617BDD70506F}" destId="{B992ACC1-C454-4FEB-82A8-96DCADBC2F8B}" srcOrd="2" destOrd="0" presId="urn:microsoft.com/office/officeart/2016/7/layout/LinearBlockProcessNumbered"/>
    <dgm:cxn modelId="{5B3F2C88-1443-4A4C-9D25-71BB983A0124}" type="presParOf" srcId="{A2B2B84F-C182-406C-A5E0-A2DF891AF385}" destId="{4A7B2B76-DF0B-464B-9559-81FCC80C402D}" srcOrd="3" destOrd="0" presId="urn:microsoft.com/office/officeart/2016/7/layout/LinearBlockProcessNumbered"/>
    <dgm:cxn modelId="{C02E29BB-6F7C-4D75-BD72-805CC6EC5150}" type="presParOf" srcId="{A2B2B84F-C182-406C-A5E0-A2DF891AF385}" destId="{7D75E67F-C002-40DD-B724-3BB7ADD6E9B3}" srcOrd="4" destOrd="0" presId="urn:microsoft.com/office/officeart/2016/7/layout/LinearBlockProcessNumbered"/>
    <dgm:cxn modelId="{D24FCF56-C25D-473C-B66D-A127D498676E}" type="presParOf" srcId="{7D75E67F-C002-40DD-B724-3BB7ADD6E9B3}" destId="{CB393795-852D-4708-87BB-9ED4F30F53AD}" srcOrd="0" destOrd="0" presId="urn:microsoft.com/office/officeart/2016/7/layout/LinearBlockProcessNumbered"/>
    <dgm:cxn modelId="{93E09581-BE1F-4C19-973C-C31E8B214035}" type="presParOf" srcId="{7D75E67F-C002-40DD-B724-3BB7ADD6E9B3}" destId="{0FBB5AD5-F1E3-485E-9810-A4A836E8F8FD}" srcOrd="1" destOrd="0" presId="urn:microsoft.com/office/officeart/2016/7/layout/LinearBlockProcessNumbered"/>
    <dgm:cxn modelId="{481D5E65-A8C1-457D-8F40-11F250CF2803}" type="presParOf" srcId="{7D75E67F-C002-40DD-B724-3BB7ADD6E9B3}" destId="{A7DEC53A-D2A1-4FB7-B22B-926AF21BBA1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7E0BD-2660-4DCE-AAF7-B939B14FD64A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People aged around 23 travel more</a:t>
          </a:r>
          <a:endParaRPr lang="en-US" sz="1900" kern="1200"/>
        </a:p>
      </dsp:txBody>
      <dsp:txXfrm>
        <a:off x="499" y="2380674"/>
        <a:ext cx="2022239" cy="1456012"/>
      </dsp:txXfrm>
    </dsp:sp>
    <dsp:sp modelId="{E0841969-72FE-4BAE-BDDC-6243E9872207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499" y="1409999"/>
        <a:ext cx="2022239" cy="970674"/>
      </dsp:txXfrm>
    </dsp:sp>
    <dsp:sp modelId="{AFBCBA19-2AE4-412F-8684-B78E63FA3FA0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Success rate is high with Male travelers</a:t>
          </a:r>
          <a:endParaRPr lang="en-US" sz="1900" kern="1200" dirty="0"/>
        </a:p>
      </dsp:txBody>
      <dsp:txXfrm>
        <a:off x="2184517" y="2380674"/>
        <a:ext cx="2022239" cy="1456012"/>
      </dsp:txXfrm>
    </dsp:sp>
    <dsp:sp modelId="{533403A1-18A7-4AD0-9993-F3BCEFC42A85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184517" y="1409999"/>
        <a:ext cx="2022239" cy="970674"/>
      </dsp:txXfrm>
    </dsp:sp>
    <dsp:sp modelId="{CB393795-852D-4708-87BB-9ED4F30F53AD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Top 2 attributes to consider are Gender, Fare</a:t>
          </a:r>
          <a:endParaRPr lang="en-US" sz="1900" kern="1200" dirty="0"/>
        </a:p>
      </dsp:txBody>
      <dsp:txXfrm>
        <a:off x="4368536" y="2380674"/>
        <a:ext cx="2022239" cy="1456012"/>
      </dsp:txXfrm>
    </dsp:sp>
    <dsp:sp modelId="{0FBB5AD5-F1E3-485E-9810-A4A836E8F8FD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B02AE-3645-45F0-BB90-403B65179E62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41094-E64A-43D3-98B8-A3C2793E0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with age 23 are 200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41094-E64A-43D3-98B8-A3C2793E022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are grouped more between the fare range of 7.8 and 26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41094-E64A-43D3-98B8-A3C2793E022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8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Customers is 608 when Guests are 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41094-E64A-43D3-98B8-A3C2793E022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13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with seat class 3 are 491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41094-E64A-43D3-98B8-A3C2793E022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52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customers are 549 when success is 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41094-E64A-43D3-98B8-A3C2793E022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75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customers are 517 when they are Male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41094-E64A-43D3-98B8-A3C2793E022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4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InfoGainAttributeEval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41094-E64A-43D3-98B8-A3C2793E022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2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1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57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17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1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7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4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7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4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8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AIT582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22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Metadata Extraction 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635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Imputation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Imputed male for “Mr.” and rest all values to female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Used mean data imputation method to replace missing “Age” values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Separated “First Name” and “Last Name” fields from “Description” column and added in the dataset as new columns</a:t>
            </a:r>
          </a:p>
          <a:p>
            <a:pPr>
              <a:lnSpc>
                <a:spcPct val="200000"/>
              </a:lnSpc>
            </a:pPr>
            <a:r>
              <a:rPr lang="en-US" dirty="0"/>
              <a:t>Now the data set looks like: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0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11527"/>
              </p:ext>
            </p:extLst>
          </p:nvPr>
        </p:nvGraphicFramePr>
        <p:xfrm>
          <a:off x="1364974" y="1049046"/>
          <a:ext cx="8839201" cy="5027944"/>
        </p:xfrm>
        <a:graphic>
          <a:graphicData uri="http://schemas.openxmlformats.org/drawingml/2006/table">
            <a:tbl>
              <a:tblPr/>
              <a:tblGrid>
                <a:gridCol w="939716">
                  <a:extLst>
                    <a:ext uri="{9D8B030D-6E8A-4147-A177-3AD203B41FA5}">
                      <a16:colId xmlns:a16="http://schemas.microsoft.com/office/drawing/2014/main" val="1410775403"/>
                    </a:ext>
                  </a:extLst>
                </a:gridCol>
                <a:gridCol w="1339095">
                  <a:extLst>
                    <a:ext uri="{9D8B030D-6E8A-4147-A177-3AD203B41FA5}">
                      <a16:colId xmlns:a16="http://schemas.microsoft.com/office/drawing/2014/main" val="805935387"/>
                    </a:ext>
                  </a:extLst>
                </a:gridCol>
                <a:gridCol w="2493182">
                  <a:extLst>
                    <a:ext uri="{9D8B030D-6E8A-4147-A177-3AD203B41FA5}">
                      <a16:colId xmlns:a16="http://schemas.microsoft.com/office/drawing/2014/main" val="4263330467"/>
                    </a:ext>
                  </a:extLst>
                </a:gridCol>
                <a:gridCol w="833998">
                  <a:extLst>
                    <a:ext uri="{9D8B030D-6E8A-4147-A177-3AD203B41FA5}">
                      <a16:colId xmlns:a16="http://schemas.microsoft.com/office/drawing/2014/main" val="3554405345"/>
                    </a:ext>
                  </a:extLst>
                </a:gridCol>
                <a:gridCol w="787012">
                  <a:extLst>
                    <a:ext uri="{9D8B030D-6E8A-4147-A177-3AD203B41FA5}">
                      <a16:colId xmlns:a16="http://schemas.microsoft.com/office/drawing/2014/main" val="2276296034"/>
                    </a:ext>
                  </a:extLst>
                </a:gridCol>
                <a:gridCol w="939716">
                  <a:extLst>
                    <a:ext uri="{9D8B030D-6E8A-4147-A177-3AD203B41FA5}">
                      <a16:colId xmlns:a16="http://schemas.microsoft.com/office/drawing/2014/main" val="251119204"/>
                    </a:ext>
                  </a:extLst>
                </a:gridCol>
                <a:gridCol w="801695">
                  <a:extLst>
                    <a:ext uri="{9D8B030D-6E8A-4147-A177-3AD203B41FA5}">
                      <a16:colId xmlns:a16="http://schemas.microsoft.com/office/drawing/2014/main" val="970086500"/>
                    </a:ext>
                  </a:extLst>
                </a:gridCol>
                <a:gridCol w="704787">
                  <a:extLst>
                    <a:ext uri="{9D8B030D-6E8A-4147-A177-3AD203B41FA5}">
                      <a16:colId xmlns:a16="http://schemas.microsoft.com/office/drawing/2014/main" val="2735775015"/>
                    </a:ext>
                  </a:extLst>
                </a:gridCol>
              </a:tblGrid>
              <a:tr h="2607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SEATCLASS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GUESTS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966727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Braund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Mr. Owen Harris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12010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Cumings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Mrs. John Bradley (Florence Briggs Thayer)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70135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Heikkinen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Miss. Laina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12119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Futrelle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Mrs. Jacques Heath (Lily May Peel)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117032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Allen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Mr. William Henry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64036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Moran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Mr. James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558762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McCarthy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Mr. Timothy J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821315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Palsson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Master. Gosta Leonard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44501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Johnson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Mrs. Oscar W (Elisabeth Vilhelmina Berg)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16739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Nasser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Mrs. Nicholas (Adele Achem)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444688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Sandstrom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Miss. Marguerite Rut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16378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Bonnell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Miss. Elizabeth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89866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Saundercock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Mr. William Henry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639148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Andersson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Mr. Anders Johan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437570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Vestrom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Miss. Hulda Amanda Adolfina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6035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Hewlett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Mrs. (Mary D Kingcome) 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115350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Master. Eugene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19299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Williams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Mr. Charles Eugene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934130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Vander Planke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Mrs. Julius (Emelia Maria Vandemoortele)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1794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30" marR="6930" marT="6930" marB="33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Masselmani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Mrs. Fatima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930" marR="6930" marT="6930" marB="3326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30" marR="6930" marT="6930" marB="332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56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84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Metadata Exploration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Metadata Exploration is done using Tableau</a:t>
            </a:r>
          </a:p>
          <a:p>
            <a:pPr>
              <a:lnSpc>
                <a:spcPct val="200000"/>
              </a:lnSpc>
            </a:pPr>
            <a:r>
              <a:rPr lang="en-US" dirty="0"/>
              <a:t>Compared each of the metadata with Customer ID field and obtained patterns in Tableau</a:t>
            </a:r>
          </a:p>
          <a:p>
            <a:pPr>
              <a:lnSpc>
                <a:spcPct val="200000"/>
              </a:lnSpc>
            </a:pPr>
            <a:r>
              <a:rPr lang="en-US" dirty="0"/>
              <a:t>Each of the distribution can be seen as below: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6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44" y="1179444"/>
            <a:ext cx="9683612" cy="5151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344" y="331304"/>
            <a:ext cx="637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Customers Vs Age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73949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179443"/>
            <a:ext cx="9850387" cy="5083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9344" y="331304"/>
            <a:ext cx="637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Customers Vs Fare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86092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172145"/>
            <a:ext cx="9829386" cy="5119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344" y="331304"/>
            <a:ext cx="637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Customers Vs Guests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73138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147097"/>
            <a:ext cx="9890885" cy="5129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344" y="331304"/>
            <a:ext cx="637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Customers Vs Seat Class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22213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1184589"/>
            <a:ext cx="9811372" cy="5097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344" y="331304"/>
            <a:ext cx="637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Customers Vs Success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19875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344" y="331304"/>
            <a:ext cx="637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Customers Vs Gender</a:t>
            </a:r>
            <a:endParaRPr lang="en-GB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98" y="1076569"/>
            <a:ext cx="9866056" cy="55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566055" cy="9346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/>
              <a:t>Attribute Preparation and Engineering for preparing for Mining Algorithm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Attribute preparation is made using Weka tool</a:t>
            </a:r>
          </a:p>
          <a:p>
            <a:pPr>
              <a:lnSpc>
                <a:spcPct val="200000"/>
              </a:lnSpc>
            </a:pPr>
            <a:r>
              <a:rPr lang="en-US" dirty="0"/>
              <a:t>Imported CSV file obtained through previous steps and changed attribute type to nominal</a:t>
            </a:r>
          </a:p>
          <a:p>
            <a:pPr>
              <a:lnSpc>
                <a:spcPct val="200000"/>
              </a:lnSpc>
            </a:pPr>
            <a:r>
              <a:rPr lang="en-US" dirty="0"/>
              <a:t>After loading data into Weka and visualizing plots for Success and Seat Class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2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  <a:endParaRPr lang="en-GB" dirty="0"/>
          </a:p>
          <a:p>
            <a:pPr marL="0" indent="0" algn="just">
              <a:buNone/>
            </a:pPr>
            <a:r>
              <a:rPr lang="en-US" dirty="0"/>
              <a:t>The goal of this project is to extract metadata and use the metadata in creating a classification or prediction model for a problem that given a customer will fly or not fly and based on the prediction model, recommend these factors to advertising team to design customer demographic specific packages to attract more customers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To achieve this goal, project is executed in 5 milestones</a:t>
            </a:r>
          </a:p>
        </p:txBody>
      </p:sp>
    </p:spTree>
    <p:extLst>
      <p:ext uri="{BB962C8B-B14F-4D97-AF65-F5344CB8AC3E}">
        <p14:creationId xmlns:p14="http://schemas.microsoft.com/office/powerpoint/2010/main" val="381287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69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6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7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566055" cy="9346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/>
              <a:t>Attribute Preparation and Engineering for preparing for Mining Algorithm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After loading data into Weka, run attribute selection with 10 fold cross validation to get top two attributes for prediction</a:t>
            </a:r>
          </a:p>
          <a:p>
            <a:pPr>
              <a:lnSpc>
                <a:spcPct val="200000"/>
              </a:lnSpc>
            </a:pPr>
            <a:r>
              <a:rPr lang="en-US" dirty="0"/>
              <a:t>The results are as below:</a:t>
            </a:r>
          </a:p>
        </p:txBody>
      </p:sp>
    </p:spTree>
    <p:extLst>
      <p:ext uri="{BB962C8B-B14F-4D97-AF65-F5344CB8AC3E}">
        <p14:creationId xmlns:p14="http://schemas.microsoft.com/office/powerpoint/2010/main" val="288033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2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373359" cy="65634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Prediction Modeling and Visualization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Used below classification model algorithms in Weka with 80% Training data and 20% test data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Decision Tree (J48)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84209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79651"/>
            <a:ext cx="10310191" cy="5487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65044"/>
            <a:ext cx="606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Decision Tree - J48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53514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2643"/>
            <a:ext cx="10495722" cy="5439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65044"/>
            <a:ext cx="606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Decision Tree - J48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55428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0006"/>
            <a:ext cx="10588487" cy="54610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265044"/>
            <a:ext cx="606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Random Forest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453661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1022712"/>
            <a:ext cx="10548730" cy="5606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65044"/>
            <a:ext cx="606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Decision Tree with 10 fold cross validation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128139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28018"/>
            <a:ext cx="10614991" cy="56774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99" y="265044"/>
            <a:ext cx="862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ROC curve for Decision Tree with 10 fold cross validation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82973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Data Acquisition and Conversion</a:t>
            </a:r>
            <a:endParaRPr lang="en-GB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Metadata Extraction and Imputation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Metadata Exploration </a:t>
            </a:r>
            <a:endParaRPr lang="en-GB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Attribute Preparation and Engineering for preparing for Mining Algorithm   </a:t>
            </a:r>
            <a:endParaRPr lang="en-GB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Prediction Modeling and Visualization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226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3667"/>
            <a:ext cx="10671417" cy="5679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65044"/>
            <a:ext cx="606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Random Forest with 10 fold cross validation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429802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782753"/>
            <a:ext cx="10906539" cy="5812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799" y="265044"/>
            <a:ext cx="862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ROC curve for Random Forest with 10 fold cross validation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756604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Insights</a:t>
            </a:r>
            <a:endParaRPr lang="en-GB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4729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9712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63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Data Acquisition and Conversion</a:t>
            </a:r>
            <a:endParaRPr lang="en-GB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Metadata Extraction and Imputation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Metadata Exploration </a:t>
            </a:r>
            <a:endParaRPr lang="en-GB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Attribute Preparation and Engineering for preparing for Mining Algorithm   </a:t>
            </a:r>
            <a:endParaRPr lang="en-GB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Prediction Modeling and Visualization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7138219" y="2861187"/>
            <a:ext cx="368710" cy="8259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/>
          <p:cNvSpPr/>
          <p:nvPr/>
        </p:nvSpPr>
        <p:spPr>
          <a:xfrm>
            <a:off x="7167716" y="4103398"/>
            <a:ext cx="162232" cy="50656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/>
          <p:cNvSpPr/>
          <p:nvPr/>
        </p:nvSpPr>
        <p:spPr>
          <a:xfrm>
            <a:off x="9816358" y="4993217"/>
            <a:ext cx="328510" cy="71440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637643" y="3089476"/>
            <a:ext cx="25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Studio (R script)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7642" y="4225777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Tableau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87501" y="5165755"/>
            <a:ext cx="90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Weka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5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Downloaded JSON data file from given path using R script</a:t>
            </a:r>
          </a:p>
          <a:p>
            <a:pPr>
              <a:lnSpc>
                <a:spcPct val="200000"/>
              </a:lnSpc>
            </a:pPr>
            <a:r>
              <a:rPr lang="en-US" dirty="0"/>
              <a:t>JSON file semi structured data format</a:t>
            </a:r>
          </a:p>
          <a:p>
            <a:pPr>
              <a:lnSpc>
                <a:spcPct val="200000"/>
              </a:lnSpc>
            </a:pPr>
            <a:r>
              <a:rPr lang="en-US" dirty="0"/>
              <a:t>Converted JSON data file to CSV format</a:t>
            </a:r>
            <a:r>
              <a:rPr lang="en-GB" dirty="0"/>
              <a:t> for easier manipulations</a:t>
            </a:r>
          </a:p>
          <a:p>
            <a:pPr>
              <a:lnSpc>
                <a:spcPct val="200000"/>
              </a:lnSpc>
            </a:pPr>
            <a:r>
              <a:rPr lang="en-US" dirty="0"/>
              <a:t>After converting data file to CSV and removing unwanted header row, the data set now looks like:</a:t>
            </a:r>
          </a:p>
        </p:txBody>
      </p:sp>
    </p:spTree>
    <p:extLst>
      <p:ext uri="{BB962C8B-B14F-4D97-AF65-F5344CB8AC3E}">
        <p14:creationId xmlns:p14="http://schemas.microsoft.com/office/powerpoint/2010/main" val="385359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730316"/>
            <a:ext cx="8150501" cy="5539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26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Metadata Extraction 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Metadata fields observed in “Description” column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First Name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Last Name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93943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Metadata Extraction 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Extracted the mentioned fields using R scripts (sapply, stringsplit functions)</a:t>
            </a:r>
          </a:p>
          <a:p>
            <a:pPr>
              <a:lnSpc>
                <a:spcPct val="200000"/>
              </a:lnSpc>
            </a:pPr>
            <a:r>
              <a:rPr lang="en-US" dirty="0"/>
              <a:t>As there is no Age data for some fields, Age field needs to be imputed with values using one of the imputing methods</a:t>
            </a:r>
          </a:p>
          <a:p>
            <a:pPr>
              <a:lnSpc>
                <a:spcPct val="200000"/>
              </a:lnSpc>
            </a:pPr>
            <a:r>
              <a:rPr lang="en-US" dirty="0"/>
              <a:t>Age column contains NA in most of the fields</a:t>
            </a:r>
          </a:p>
        </p:txBody>
      </p:sp>
    </p:spTree>
    <p:extLst>
      <p:ext uri="{BB962C8B-B14F-4D97-AF65-F5344CB8AC3E}">
        <p14:creationId xmlns:p14="http://schemas.microsoft.com/office/powerpoint/2010/main" val="81353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5" y="432145"/>
            <a:ext cx="7742583" cy="61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6111</TotalTime>
  <Words>879</Words>
  <Application>Microsoft Office PowerPoint</Application>
  <PresentationFormat>Widescreen</PresentationFormat>
  <Paragraphs>261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Ion Boardroom</vt:lpstr>
      <vt:lpstr>Airline Project</vt:lpstr>
      <vt:lpstr>Introduction</vt:lpstr>
      <vt:lpstr>Milestones</vt:lpstr>
      <vt:lpstr>Milestones Execution</vt:lpstr>
      <vt:lpstr>Data Acquisition and Conversion</vt:lpstr>
      <vt:lpstr>PowerPoint Presentation</vt:lpstr>
      <vt:lpstr>Metadata Extraction and Imputation</vt:lpstr>
      <vt:lpstr>Metadata Extraction and Imputation</vt:lpstr>
      <vt:lpstr>PowerPoint Presentation</vt:lpstr>
      <vt:lpstr>Metadata Extraction and Imputation</vt:lpstr>
      <vt:lpstr>PowerPoint Presentation</vt:lpstr>
      <vt:lpstr>Metadata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Attribute Preparation and Engineering for preparing for Mining Algorithm</vt:lpstr>
      <vt:lpstr>PowerPoint Presentation</vt:lpstr>
      <vt:lpstr>PowerPoint Presentation</vt:lpstr>
      <vt:lpstr>Attribute Preparation and Engineering for preparing for Mining Algorithm</vt:lpstr>
      <vt:lpstr>PowerPoint Presentation</vt:lpstr>
      <vt:lpstr>Prediction Modeling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 Chintha</dc:creator>
  <cp:lastModifiedBy>Shravan Chintha</cp:lastModifiedBy>
  <cp:revision>84</cp:revision>
  <dcterms:created xsi:type="dcterms:W3CDTF">2017-04-30T22:35:58Z</dcterms:created>
  <dcterms:modified xsi:type="dcterms:W3CDTF">2017-05-05T04:27:16Z</dcterms:modified>
</cp:coreProperties>
</file>