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amp;ehk=h8f8Fnl"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7" r:id="rId1"/>
  </p:sldMasterIdLst>
  <p:notesMasterIdLst>
    <p:notesMasterId r:id="rId27"/>
  </p:notesMasterIdLst>
  <p:sldIdLst>
    <p:sldId id="256" r:id="rId2"/>
    <p:sldId id="272" r:id="rId3"/>
    <p:sldId id="270" r:id="rId4"/>
    <p:sldId id="271" r:id="rId5"/>
    <p:sldId id="269" r:id="rId6"/>
    <p:sldId id="273" r:id="rId7"/>
    <p:sldId id="263" r:id="rId8"/>
    <p:sldId id="266" r:id="rId9"/>
    <p:sldId id="288" r:id="rId10"/>
    <p:sldId id="260" r:id="rId11"/>
    <p:sldId id="289" r:id="rId12"/>
    <p:sldId id="290" r:id="rId13"/>
    <p:sldId id="291" r:id="rId14"/>
    <p:sldId id="292" r:id="rId15"/>
    <p:sldId id="296" r:id="rId16"/>
    <p:sldId id="297" r:id="rId17"/>
    <p:sldId id="282" r:id="rId18"/>
    <p:sldId id="283" r:id="rId19"/>
    <p:sldId id="278" r:id="rId20"/>
    <p:sldId id="285" r:id="rId21"/>
    <p:sldId id="287" r:id="rId22"/>
    <p:sldId id="293" r:id="rId23"/>
    <p:sldId id="294" r:id="rId24"/>
    <p:sldId id="295" r:id="rId25"/>
    <p:sldId id="284"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953" autoAdjust="0"/>
  </p:normalViewPr>
  <p:slideViewPr>
    <p:cSldViewPr snapToGrid="0" snapToObjects="1">
      <p:cViewPr varScale="1">
        <p:scale>
          <a:sx n="68" d="100"/>
          <a:sy n="68" d="100"/>
        </p:scale>
        <p:origin x="144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9FA00C-7CD4-4E83-9588-809393050DE8}" type="datetimeFigureOut">
              <a:rPr lang="en-US" smtClean="0"/>
              <a:t>2/27/18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9F7350-8B16-47C9-9CA1-63AAAACE8782}" type="slidenum">
              <a:rPr lang="en-US" smtClean="0"/>
              <a:t>‹#›</a:t>
            </a:fld>
            <a:endParaRPr lang="en-US"/>
          </a:p>
        </p:txBody>
      </p:sp>
    </p:spTree>
    <p:extLst>
      <p:ext uri="{BB962C8B-B14F-4D97-AF65-F5344CB8AC3E}">
        <p14:creationId xmlns:p14="http://schemas.microsoft.com/office/powerpoint/2010/main" val="4104004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Suggest we concentrate on Metadata and NLP and NOT Externals other than what results from associations between metadata and content</a:t>
            </a:r>
          </a:p>
          <a:p>
            <a:endParaRPr lang="en-US" dirty="0"/>
          </a:p>
        </p:txBody>
      </p:sp>
      <p:sp>
        <p:nvSpPr>
          <p:cNvPr id="4" name="Slide Number Placeholder 3"/>
          <p:cNvSpPr>
            <a:spLocks noGrp="1"/>
          </p:cNvSpPr>
          <p:nvPr>
            <p:ph type="sldNum" sz="quarter" idx="10"/>
          </p:nvPr>
        </p:nvSpPr>
        <p:spPr/>
        <p:txBody>
          <a:bodyPr/>
          <a:lstStyle/>
          <a:p>
            <a:fld id="{299F7350-8B16-47C9-9CA1-63AAAACE8782}" type="slidenum">
              <a:rPr lang="en-US" smtClean="0"/>
              <a:t>17</a:t>
            </a:fld>
            <a:endParaRPr lang="en-US"/>
          </a:p>
        </p:txBody>
      </p:sp>
    </p:spTree>
    <p:extLst>
      <p:ext uri="{BB962C8B-B14F-4D97-AF65-F5344CB8AC3E}">
        <p14:creationId xmlns:p14="http://schemas.microsoft.com/office/powerpoint/2010/main" val="1848367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3DF47E-6BCC-CD4C-9893-6F9DB31E9925}" type="datetimeFigureOut">
              <a:rPr lang="en-US" smtClean="0"/>
              <a:t>2/27/18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2CCD6E39-4156-F74F-A266-289F9D7958A6}" type="slidenum">
              <a:rPr lang="en-US" smtClean="0"/>
              <a:t>‹#›</a:t>
            </a:fld>
            <a:endParaRPr lang="en-US"/>
          </a:p>
        </p:txBody>
      </p:sp>
    </p:spTree>
    <p:extLst>
      <p:ext uri="{BB962C8B-B14F-4D97-AF65-F5344CB8AC3E}">
        <p14:creationId xmlns:p14="http://schemas.microsoft.com/office/powerpoint/2010/main" val="3107180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3DF47E-6BCC-CD4C-9893-6F9DB31E9925}" type="datetimeFigureOut">
              <a:rPr lang="en-US" smtClean="0"/>
              <a:t>2/27/18</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CCD6E39-4156-F74F-A266-289F9D7958A6}" type="slidenum">
              <a:rPr lang="en-US" smtClean="0"/>
              <a:t>‹#›</a:t>
            </a:fld>
            <a:endParaRPr lang="en-US"/>
          </a:p>
        </p:txBody>
      </p:sp>
    </p:spTree>
    <p:extLst>
      <p:ext uri="{BB962C8B-B14F-4D97-AF65-F5344CB8AC3E}">
        <p14:creationId xmlns:p14="http://schemas.microsoft.com/office/powerpoint/2010/main" val="3941475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3DF47E-6BCC-CD4C-9893-6F9DB31E9925}" type="datetimeFigureOut">
              <a:rPr lang="en-US" smtClean="0"/>
              <a:t>2/27/18</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CCD6E39-4156-F74F-A266-289F9D7958A6}" type="slidenum">
              <a:rPr lang="en-US" smtClean="0"/>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7225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33DF47E-6BCC-CD4C-9893-6F9DB31E9925}" type="datetimeFigureOut">
              <a:rPr lang="en-US" smtClean="0"/>
              <a:t>2/27/18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CCD6E39-4156-F74F-A266-289F9D7958A6}" type="slidenum">
              <a:rPr lang="en-US" smtClean="0"/>
              <a:t>‹#›</a:t>
            </a:fld>
            <a:endParaRPr lang="en-US"/>
          </a:p>
        </p:txBody>
      </p:sp>
    </p:spTree>
    <p:extLst>
      <p:ext uri="{BB962C8B-B14F-4D97-AF65-F5344CB8AC3E}">
        <p14:creationId xmlns:p14="http://schemas.microsoft.com/office/powerpoint/2010/main" val="2393008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33DF47E-6BCC-CD4C-9893-6F9DB31E9925}" type="datetimeFigureOut">
              <a:rPr lang="en-US" smtClean="0"/>
              <a:t>2/27/18</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CCD6E39-4156-F74F-A266-289F9D7958A6}" type="slidenum">
              <a:rPr lang="en-US" smtClean="0"/>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2221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33DF47E-6BCC-CD4C-9893-6F9DB31E9925}" type="datetimeFigureOut">
              <a:rPr lang="en-US" smtClean="0"/>
              <a:t>2/27/18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CCD6E39-4156-F74F-A266-289F9D7958A6}" type="slidenum">
              <a:rPr lang="en-US" smtClean="0"/>
              <a:t>‹#›</a:t>
            </a:fld>
            <a:endParaRPr lang="en-US"/>
          </a:p>
        </p:txBody>
      </p:sp>
    </p:spTree>
    <p:extLst>
      <p:ext uri="{BB962C8B-B14F-4D97-AF65-F5344CB8AC3E}">
        <p14:creationId xmlns:p14="http://schemas.microsoft.com/office/powerpoint/2010/main" val="1208584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DF47E-6BCC-CD4C-9893-6F9DB31E9925}" type="datetimeFigureOut">
              <a:rPr lang="en-US" smtClean="0"/>
              <a:t>2/27/18</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CCD6E39-4156-F74F-A266-289F9D7958A6}" type="slidenum">
              <a:rPr lang="en-US" smtClean="0"/>
              <a:t>‹#›</a:t>
            </a:fld>
            <a:endParaRPr lang="en-US"/>
          </a:p>
        </p:txBody>
      </p:sp>
    </p:spTree>
    <p:extLst>
      <p:ext uri="{BB962C8B-B14F-4D97-AF65-F5344CB8AC3E}">
        <p14:creationId xmlns:p14="http://schemas.microsoft.com/office/powerpoint/2010/main" val="8970270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DF47E-6BCC-CD4C-9893-6F9DB31E9925}" type="datetimeFigureOut">
              <a:rPr lang="en-US" smtClean="0"/>
              <a:t>2/27/18</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CCD6E39-4156-F74F-A266-289F9D7958A6}" type="slidenum">
              <a:rPr lang="en-US" smtClean="0"/>
              <a:t>‹#›</a:t>
            </a:fld>
            <a:endParaRPr lang="en-US"/>
          </a:p>
        </p:txBody>
      </p:sp>
    </p:spTree>
    <p:extLst>
      <p:ext uri="{BB962C8B-B14F-4D97-AF65-F5344CB8AC3E}">
        <p14:creationId xmlns:p14="http://schemas.microsoft.com/office/powerpoint/2010/main" val="481922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DF47E-6BCC-CD4C-9893-6F9DB31E9925}" type="datetimeFigureOut">
              <a:rPr lang="en-US" smtClean="0"/>
              <a:t>2/27/18</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CCD6E39-4156-F74F-A266-289F9D7958A6}" type="slidenum">
              <a:rPr lang="en-US" smtClean="0"/>
              <a:t>‹#›</a:t>
            </a:fld>
            <a:endParaRPr lang="en-US"/>
          </a:p>
        </p:txBody>
      </p:sp>
    </p:spTree>
    <p:extLst>
      <p:ext uri="{BB962C8B-B14F-4D97-AF65-F5344CB8AC3E}">
        <p14:creationId xmlns:p14="http://schemas.microsoft.com/office/powerpoint/2010/main" val="2320104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3DF47E-6BCC-CD4C-9893-6F9DB31E9925}" type="datetimeFigureOut">
              <a:rPr lang="en-US" smtClean="0"/>
              <a:t>2/27/18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CCD6E39-4156-F74F-A266-289F9D7958A6}" type="slidenum">
              <a:rPr lang="en-US" smtClean="0"/>
              <a:t>‹#›</a:t>
            </a:fld>
            <a:endParaRPr lang="en-US"/>
          </a:p>
        </p:txBody>
      </p:sp>
    </p:spTree>
    <p:extLst>
      <p:ext uri="{BB962C8B-B14F-4D97-AF65-F5344CB8AC3E}">
        <p14:creationId xmlns:p14="http://schemas.microsoft.com/office/powerpoint/2010/main" val="403266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3DF47E-6BCC-CD4C-9893-6F9DB31E9925}" type="datetimeFigureOut">
              <a:rPr lang="en-US" smtClean="0"/>
              <a:t>2/27/18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2CCD6E39-4156-F74F-A266-289F9D7958A6}" type="slidenum">
              <a:rPr lang="en-US" smtClean="0"/>
              <a:t>‹#›</a:t>
            </a:fld>
            <a:endParaRPr lang="en-US"/>
          </a:p>
        </p:txBody>
      </p:sp>
    </p:spTree>
    <p:extLst>
      <p:ext uri="{BB962C8B-B14F-4D97-AF65-F5344CB8AC3E}">
        <p14:creationId xmlns:p14="http://schemas.microsoft.com/office/powerpoint/2010/main" val="3408227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3DF47E-6BCC-CD4C-9893-6F9DB31E9925}" type="datetimeFigureOut">
              <a:rPr lang="en-US" smtClean="0"/>
              <a:t>2/27/18</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2CCD6E39-4156-F74F-A266-289F9D7958A6}" type="slidenum">
              <a:rPr lang="en-US" smtClean="0"/>
              <a:t>‹#›</a:t>
            </a:fld>
            <a:endParaRPr lang="en-US"/>
          </a:p>
        </p:txBody>
      </p:sp>
    </p:spTree>
    <p:extLst>
      <p:ext uri="{BB962C8B-B14F-4D97-AF65-F5344CB8AC3E}">
        <p14:creationId xmlns:p14="http://schemas.microsoft.com/office/powerpoint/2010/main" val="3601608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3DF47E-6BCC-CD4C-9893-6F9DB31E9925}" type="datetimeFigureOut">
              <a:rPr lang="en-US" smtClean="0"/>
              <a:t>2/27/18</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CCD6E39-4156-F74F-A266-289F9D7958A6}" type="slidenum">
              <a:rPr lang="en-US" smtClean="0"/>
              <a:t>‹#›</a:t>
            </a:fld>
            <a:endParaRPr lang="en-US"/>
          </a:p>
        </p:txBody>
      </p:sp>
    </p:spTree>
    <p:extLst>
      <p:ext uri="{BB962C8B-B14F-4D97-AF65-F5344CB8AC3E}">
        <p14:creationId xmlns:p14="http://schemas.microsoft.com/office/powerpoint/2010/main" val="5385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3DF47E-6BCC-CD4C-9893-6F9DB31E9925}" type="datetimeFigureOut">
              <a:rPr lang="en-US" smtClean="0"/>
              <a:t>2/27/18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CCD6E39-4156-F74F-A266-289F9D7958A6}" type="slidenum">
              <a:rPr lang="en-US" smtClean="0"/>
              <a:t>‹#›</a:t>
            </a:fld>
            <a:endParaRPr lang="en-US"/>
          </a:p>
        </p:txBody>
      </p:sp>
    </p:spTree>
    <p:extLst>
      <p:ext uri="{BB962C8B-B14F-4D97-AF65-F5344CB8AC3E}">
        <p14:creationId xmlns:p14="http://schemas.microsoft.com/office/powerpoint/2010/main" val="500397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33DF47E-6BCC-CD4C-9893-6F9DB31E9925}" type="datetimeFigureOut">
              <a:rPr lang="en-US" smtClean="0"/>
              <a:t>2/27/18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CCD6E39-4156-F74F-A266-289F9D7958A6}" type="slidenum">
              <a:rPr lang="en-US" smtClean="0"/>
              <a:t>‹#›</a:t>
            </a:fld>
            <a:endParaRPr lang="en-US"/>
          </a:p>
        </p:txBody>
      </p:sp>
    </p:spTree>
    <p:extLst>
      <p:ext uri="{BB962C8B-B14F-4D97-AF65-F5344CB8AC3E}">
        <p14:creationId xmlns:p14="http://schemas.microsoft.com/office/powerpoint/2010/main" val="2291943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33DF47E-6BCC-CD4C-9893-6F9DB31E9925}" type="datetimeFigureOut">
              <a:rPr lang="en-US" smtClean="0"/>
              <a:t>2/27/18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CCD6E39-4156-F74F-A266-289F9D7958A6}" type="slidenum">
              <a:rPr lang="en-US" smtClean="0"/>
              <a:t>‹#›</a:t>
            </a:fld>
            <a:endParaRPr lang="en-US"/>
          </a:p>
        </p:txBody>
      </p:sp>
    </p:spTree>
    <p:extLst>
      <p:ext uri="{BB962C8B-B14F-4D97-AF65-F5344CB8AC3E}">
        <p14:creationId xmlns:p14="http://schemas.microsoft.com/office/powerpoint/2010/main" val="2191326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733DF47E-6BCC-CD4C-9893-6F9DB31E9925}" type="datetimeFigureOut">
              <a:rPr lang="en-US" smtClean="0"/>
              <a:t>2/27/18</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2CCD6E39-4156-F74F-A266-289F9D7958A6}" type="slidenum">
              <a:rPr lang="en-US" smtClean="0"/>
              <a:t>‹#›</a:t>
            </a:fld>
            <a:endParaRPr lang="en-US"/>
          </a:p>
        </p:txBody>
      </p:sp>
    </p:spTree>
    <p:extLst>
      <p:ext uri="{BB962C8B-B14F-4D97-AF65-F5344CB8AC3E}">
        <p14:creationId xmlns:p14="http://schemas.microsoft.com/office/powerpoint/2010/main" val="4032653823"/>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g&amp;ehk=h8f8Fn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skybrary.aero/index.php/Mode_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a:t>Spy Plane Finder </a:t>
            </a:r>
          </a:p>
        </p:txBody>
      </p:sp>
      <p:sp>
        <p:nvSpPr>
          <p:cNvPr id="3" name="Subtitle 2"/>
          <p:cNvSpPr>
            <a:spLocks noGrp="1"/>
          </p:cNvSpPr>
          <p:nvPr>
            <p:ph type="subTitle" idx="1"/>
          </p:nvPr>
        </p:nvSpPr>
        <p:spPr/>
        <p:txBody>
          <a:bodyPr>
            <a:noAutofit/>
          </a:bodyPr>
          <a:lstStyle/>
          <a:p>
            <a:endParaRPr lang="en-US" dirty="0"/>
          </a:p>
          <a:p>
            <a:r>
              <a:rPr lang="en-US" dirty="0"/>
              <a:t>DAEN 690 Project</a:t>
            </a:r>
          </a:p>
          <a:p>
            <a:r>
              <a:rPr lang="en-US" dirty="0"/>
              <a:t>Spring 2018</a:t>
            </a:r>
          </a:p>
        </p:txBody>
      </p:sp>
    </p:spTree>
    <p:extLst>
      <p:ext uri="{BB962C8B-B14F-4D97-AF65-F5344CB8AC3E}">
        <p14:creationId xmlns:p14="http://schemas.microsoft.com/office/powerpoint/2010/main" val="3946423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dirty="0"/>
              <a:t>Potential Data sources</a:t>
            </a:r>
          </a:p>
        </p:txBody>
      </p:sp>
      <p:sp>
        <p:nvSpPr>
          <p:cNvPr id="3" name="Content Placeholder 2"/>
          <p:cNvSpPr>
            <a:spLocks noGrp="1"/>
          </p:cNvSpPr>
          <p:nvPr>
            <p:ph idx="1"/>
          </p:nvPr>
        </p:nvSpPr>
        <p:spPr>
          <a:xfrm>
            <a:off x="1252025" y="1716258"/>
            <a:ext cx="7498080" cy="4194964"/>
          </a:xfrm>
        </p:spPr>
        <p:txBody>
          <a:bodyPr>
            <a:normAutofit/>
          </a:bodyPr>
          <a:lstStyle/>
          <a:p>
            <a:r>
              <a:rPr lang="en-US" sz="1600" dirty="0">
                <a:solidFill>
                  <a:schemeClr val="tx1"/>
                </a:solidFill>
              </a:rPr>
              <a:t>The data is available in Kaggle datasets.</a:t>
            </a:r>
          </a:p>
          <a:p>
            <a:r>
              <a:rPr lang="en-US" sz="1600" dirty="0">
                <a:solidFill>
                  <a:schemeClr val="tx1"/>
                </a:solidFill>
              </a:rPr>
              <a:t>The data source utilized for this work is taken from a plane tracking website Flightradar24 which covers data from August 2015 to December 2015. </a:t>
            </a:r>
          </a:p>
          <a:p>
            <a:pPr fontAlgn="base"/>
            <a:r>
              <a:rPr lang="en-US" sz="1600" dirty="0">
                <a:solidFill>
                  <a:schemeClr val="tx1"/>
                </a:solidFill>
              </a:rPr>
              <a:t>Flightradar24 receives data from its network of ground-based receivers, supplemented by a feed from ground radars provided by the Federal Aviation Administration (FAA) with a five-minute delay </a:t>
            </a:r>
          </a:p>
          <a:p>
            <a:pPr marL="0" indent="0" fontAlgn="base">
              <a:buNone/>
            </a:pPr>
            <a:br>
              <a:rPr lang="en-US" sz="1600" dirty="0">
                <a:solidFill>
                  <a:schemeClr val="tx1"/>
                </a:solidFill>
              </a:rPr>
            </a:br>
            <a:endParaRPr lang="en-US" sz="1600" dirty="0">
              <a:solidFill>
                <a:schemeClr val="tx1"/>
              </a:solidFill>
            </a:endParaRPr>
          </a:p>
        </p:txBody>
      </p:sp>
      <p:sp>
        <p:nvSpPr>
          <p:cNvPr id="5" name="TextBox 4"/>
          <p:cNvSpPr txBox="1"/>
          <p:nvPr/>
        </p:nvSpPr>
        <p:spPr>
          <a:xfrm>
            <a:off x="2159480" y="6172200"/>
            <a:ext cx="4818948" cy="523220"/>
          </a:xfrm>
          <a:prstGeom prst="rect">
            <a:avLst/>
          </a:prstGeom>
          <a:noFill/>
          <a:ln>
            <a:solidFill>
              <a:schemeClr val="tx1"/>
            </a:solidFill>
          </a:ln>
          <a:effectLst/>
        </p:spPr>
        <p:txBody>
          <a:bodyPr wrap="none" rtlCol="0">
            <a:spAutoFit/>
          </a:bodyPr>
          <a:lstStyle/>
          <a:p>
            <a:pPr marL="457200" indent="-457200">
              <a:buFont typeface="Wingdings" panose="05000000000000000000" pitchFamily="2" charset="2"/>
              <a:buChar char="ü"/>
            </a:pPr>
            <a:r>
              <a:rPr lang="en-US" sz="2800" dirty="0">
                <a:solidFill>
                  <a:srgbClr val="000000"/>
                </a:solidFill>
                <a:latin typeface="Arial Narrow"/>
                <a:cs typeface="Arial Narrow"/>
              </a:rPr>
              <a:t>Potential data sources identified</a:t>
            </a:r>
            <a:endParaRPr lang="en-US" sz="2800" dirty="0">
              <a:solidFill>
                <a:schemeClr val="dk1"/>
              </a:solidFill>
            </a:endParaRPr>
          </a:p>
        </p:txBody>
      </p:sp>
    </p:spTree>
    <p:extLst>
      <p:ext uri="{BB962C8B-B14F-4D97-AF65-F5344CB8AC3E}">
        <p14:creationId xmlns:p14="http://schemas.microsoft.com/office/powerpoint/2010/main" val="1497503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2832" y="81776"/>
            <a:ext cx="7353543" cy="931098"/>
          </a:xfrm>
        </p:spPr>
        <p:txBody>
          <a:bodyPr anchor="ctr" anchorCtr="0"/>
          <a:lstStyle/>
          <a:p>
            <a:r>
              <a:rPr lang="en-US" dirty="0"/>
              <a:t>Dataset</a:t>
            </a:r>
          </a:p>
        </p:txBody>
      </p:sp>
      <p:sp>
        <p:nvSpPr>
          <p:cNvPr id="5" name="TextBox 4"/>
          <p:cNvSpPr txBox="1"/>
          <p:nvPr/>
        </p:nvSpPr>
        <p:spPr>
          <a:xfrm>
            <a:off x="2159480" y="6172200"/>
            <a:ext cx="4818948" cy="523220"/>
          </a:xfrm>
          <a:prstGeom prst="rect">
            <a:avLst/>
          </a:prstGeom>
          <a:noFill/>
          <a:ln>
            <a:solidFill>
              <a:schemeClr val="tx1"/>
            </a:solidFill>
          </a:ln>
          <a:effectLst/>
        </p:spPr>
        <p:txBody>
          <a:bodyPr wrap="none" rtlCol="0">
            <a:spAutoFit/>
          </a:bodyPr>
          <a:lstStyle/>
          <a:p>
            <a:pPr marL="457200" indent="-457200">
              <a:buFont typeface="Wingdings" panose="05000000000000000000" pitchFamily="2" charset="2"/>
              <a:buChar char="ü"/>
            </a:pPr>
            <a:r>
              <a:rPr lang="en-US" sz="2800" dirty="0">
                <a:solidFill>
                  <a:srgbClr val="000000"/>
                </a:solidFill>
                <a:latin typeface="Arial Narrow"/>
                <a:cs typeface="Arial Narrow"/>
              </a:rPr>
              <a:t>Potential data sources identified</a:t>
            </a:r>
            <a:endParaRPr lang="en-US" sz="2800" dirty="0">
              <a:solidFill>
                <a:schemeClr val="dk1"/>
              </a:solidFill>
            </a:endParaRPr>
          </a:p>
        </p:txBody>
      </p:sp>
      <p:pic>
        <p:nvPicPr>
          <p:cNvPr id="7" name="Picture 6">
            <a:extLst>
              <a:ext uri="{FF2B5EF4-FFF2-40B4-BE49-F238E27FC236}">
                <a16:creationId xmlns:a16="http://schemas.microsoft.com/office/drawing/2014/main" id="{76BB8762-D6E1-4C19-88F8-68F53B6668F5}"/>
              </a:ext>
            </a:extLst>
          </p:cNvPr>
          <p:cNvPicPr>
            <a:picLocks noChangeAspect="1"/>
          </p:cNvPicPr>
          <p:nvPr/>
        </p:nvPicPr>
        <p:blipFill>
          <a:blip r:embed="rId2"/>
          <a:stretch>
            <a:fillRect/>
          </a:stretch>
        </p:blipFill>
        <p:spPr>
          <a:xfrm>
            <a:off x="0" y="829994"/>
            <a:ext cx="9144000" cy="5342206"/>
          </a:xfrm>
          <a:prstGeom prst="rect">
            <a:avLst/>
          </a:prstGeom>
        </p:spPr>
      </p:pic>
    </p:spTree>
    <p:extLst>
      <p:ext uri="{BB962C8B-B14F-4D97-AF65-F5344CB8AC3E}">
        <p14:creationId xmlns:p14="http://schemas.microsoft.com/office/powerpoint/2010/main" val="3099441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2832" y="81776"/>
            <a:ext cx="7353543" cy="931098"/>
          </a:xfrm>
        </p:spPr>
        <p:txBody>
          <a:bodyPr anchor="ctr" anchorCtr="0"/>
          <a:lstStyle/>
          <a:p>
            <a:r>
              <a:rPr lang="en-US" dirty="0"/>
              <a:t>Dataset</a:t>
            </a:r>
          </a:p>
        </p:txBody>
      </p:sp>
      <p:sp>
        <p:nvSpPr>
          <p:cNvPr id="5" name="TextBox 4"/>
          <p:cNvSpPr txBox="1"/>
          <p:nvPr/>
        </p:nvSpPr>
        <p:spPr>
          <a:xfrm>
            <a:off x="2159480" y="6172200"/>
            <a:ext cx="4818948" cy="523220"/>
          </a:xfrm>
          <a:prstGeom prst="rect">
            <a:avLst/>
          </a:prstGeom>
          <a:noFill/>
          <a:ln>
            <a:solidFill>
              <a:schemeClr val="tx1"/>
            </a:solidFill>
          </a:ln>
          <a:effectLst/>
        </p:spPr>
        <p:txBody>
          <a:bodyPr wrap="none" rtlCol="0">
            <a:spAutoFit/>
          </a:bodyPr>
          <a:lstStyle/>
          <a:p>
            <a:pPr marL="457200" indent="-457200">
              <a:buFont typeface="Wingdings" panose="05000000000000000000" pitchFamily="2" charset="2"/>
              <a:buChar char="ü"/>
            </a:pPr>
            <a:r>
              <a:rPr lang="en-US" sz="2800" dirty="0">
                <a:solidFill>
                  <a:srgbClr val="000000"/>
                </a:solidFill>
                <a:latin typeface="Arial Narrow"/>
                <a:cs typeface="Arial Narrow"/>
              </a:rPr>
              <a:t>Potential data sources identified</a:t>
            </a:r>
            <a:endParaRPr lang="en-US" sz="2800" dirty="0">
              <a:solidFill>
                <a:schemeClr val="dk1"/>
              </a:solidFill>
            </a:endParaRPr>
          </a:p>
        </p:txBody>
      </p:sp>
      <p:pic>
        <p:nvPicPr>
          <p:cNvPr id="3" name="Picture 2">
            <a:extLst>
              <a:ext uri="{FF2B5EF4-FFF2-40B4-BE49-F238E27FC236}">
                <a16:creationId xmlns:a16="http://schemas.microsoft.com/office/drawing/2014/main" id="{2194E3D6-9FF9-4C8C-A121-FF7567DDE629}"/>
              </a:ext>
            </a:extLst>
          </p:cNvPr>
          <p:cNvPicPr>
            <a:picLocks noChangeAspect="1"/>
          </p:cNvPicPr>
          <p:nvPr/>
        </p:nvPicPr>
        <p:blipFill>
          <a:blip r:embed="rId2"/>
          <a:stretch>
            <a:fillRect/>
          </a:stretch>
        </p:blipFill>
        <p:spPr>
          <a:xfrm>
            <a:off x="0" y="900332"/>
            <a:ext cx="9144000" cy="5271868"/>
          </a:xfrm>
          <a:prstGeom prst="rect">
            <a:avLst/>
          </a:prstGeom>
        </p:spPr>
      </p:pic>
    </p:spTree>
    <p:extLst>
      <p:ext uri="{BB962C8B-B14F-4D97-AF65-F5344CB8AC3E}">
        <p14:creationId xmlns:p14="http://schemas.microsoft.com/office/powerpoint/2010/main" val="2694077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2832" y="81776"/>
            <a:ext cx="7353543" cy="931098"/>
          </a:xfrm>
        </p:spPr>
        <p:txBody>
          <a:bodyPr anchor="ctr" anchorCtr="0"/>
          <a:lstStyle/>
          <a:p>
            <a:r>
              <a:rPr lang="en-US" dirty="0"/>
              <a:t>Data dictionary</a:t>
            </a:r>
          </a:p>
        </p:txBody>
      </p:sp>
      <p:sp>
        <p:nvSpPr>
          <p:cNvPr id="5" name="TextBox 4"/>
          <p:cNvSpPr txBox="1"/>
          <p:nvPr/>
        </p:nvSpPr>
        <p:spPr>
          <a:xfrm>
            <a:off x="2159480" y="6172200"/>
            <a:ext cx="4818948" cy="523220"/>
          </a:xfrm>
          <a:prstGeom prst="rect">
            <a:avLst/>
          </a:prstGeom>
          <a:noFill/>
          <a:ln>
            <a:solidFill>
              <a:schemeClr val="tx1"/>
            </a:solidFill>
          </a:ln>
          <a:effectLst/>
        </p:spPr>
        <p:txBody>
          <a:bodyPr wrap="none" rtlCol="0">
            <a:spAutoFit/>
          </a:bodyPr>
          <a:lstStyle/>
          <a:p>
            <a:pPr marL="457200" indent="-457200">
              <a:buFont typeface="Wingdings" panose="05000000000000000000" pitchFamily="2" charset="2"/>
              <a:buChar char="ü"/>
            </a:pPr>
            <a:r>
              <a:rPr lang="en-US" sz="2800" dirty="0">
                <a:solidFill>
                  <a:srgbClr val="000000"/>
                </a:solidFill>
                <a:latin typeface="Arial Narrow"/>
                <a:cs typeface="Arial Narrow"/>
              </a:rPr>
              <a:t>Potential data sources identified</a:t>
            </a:r>
            <a:endParaRPr lang="en-US" sz="2800" dirty="0">
              <a:solidFill>
                <a:schemeClr val="dk1"/>
              </a:solidFill>
            </a:endParaRPr>
          </a:p>
        </p:txBody>
      </p:sp>
      <p:pic>
        <p:nvPicPr>
          <p:cNvPr id="4" name="Picture 3">
            <a:extLst>
              <a:ext uri="{FF2B5EF4-FFF2-40B4-BE49-F238E27FC236}">
                <a16:creationId xmlns:a16="http://schemas.microsoft.com/office/drawing/2014/main" id="{4CC91C1F-8B9B-460D-B778-1B36F7ABF9DF}"/>
              </a:ext>
            </a:extLst>
          </p:cNvPr>
          <p:cNvPicPr>
            <a:picLocks noChangeAspect="1"/>
          </p:cNvPicPr>
          <p:nvPr/>
        </p:nvPicPr>
        <p:blipFill>
          <a:blip r:embed="rId2"/>
          <a:stretch>
            <a:fillRect/>
          </a:stretch>
        </p:blipFill>
        <p:spPr>
          <a:xfrm>
            <a:off x="304800" y="1181686"/>
            <a:ext cx="8534400" cy="4586068"/>
          </a:xfrm>
          <a:prstGeom prst="rect">
            <a:avLst/>
          </a:prstGeom>
        </p:spPr>
      </p:pic>
    </p:spTree>
    <p:extLst>
      <p:ext uri="{BB962C8B-B14F-4D97-AF65-F5344CB8AC3E}">
        <p14:creationId xmlns:p14="http://schemas.microsoft.com/office/powerpoint/2010/main" val="3734793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2832" y="81776"/>
            <a:ext cx="7353543" cy="931098"/>
          </a:xfrm>
        </p:spPr>
        <p:txBody>
          <a:bodyPr anchor="ctr" anchorCtr="0"/>
          <a:lstStyle/>
          <a:p>
            <a:r>
              <a:rPr lang="en-US" dirty="0"/>
              <a:t>Data dictionary</a:t>
            </a:r>
          </a:p>
        </p:txBody>
      </p:sp>
      <p:sp>
        <p:nvSpPr>
          <p:cNvPr id="5" name="TextBox 4"/>
          <p:cNvSpPr txBox="1"/>
          <p:nvPr/>
        </p:nvSpPr>
        <p:spPr>
          <a:xfrm>
            <a:off x="2159480" y="6172200"/>
            <a:ext cx="4818948" cy="523220"/>
          </a:xfrm>
          <a:prstGeom prst="rect">
            <a:avLst/>
          </a:prstGeom>
          <a:noFill/>
          <a:ln>
            <a:solidFill>
              <a:schemeClr val="tx1"/>
            </a:solidFill>
          </a:ln>
          <a:effectLst/>
        </p:spPr>
        <p:txBody>
          <a:bodyPr wrap="none" rtlCol="0">
            <a:spAutoFit/>
          </a:bodyPr>
          <a:lstStyle/>
          <a:p>
            <a:pPr marL="457200" indent="-457200">
              <a:buFont typeface="Wingdings" panose="05000000000000000000" pitchFamily="2" charset="2"/>
              <a:buChar char="ü"/>
            </a:pPr>
            <a:r>
              <a:rPr lang="en-US" sz="2800" dirty="0">
                <a:solidFill>
                  <a:srgbClr val="000000"/>
                </a:solidFill>
                <a:latin typeface="Arial Narrow"/>
                <a:cs typeface="Arial Narrow"/>
              </a:rPr>
              <a:t>Potential data sources identified</a:t>
            </a:r>
            <a:endParaRPr lang="en-US" sz="2800" dirty="0">
              <a:solidFill>
                <a:schemeClr val="dk1"/>
              </a:solidFill>
            </a:endParaRPr>
          </a:p>
        </p:txBody>
      </p:sp>
      <p:pic>
        <p:nvPicPr>
          <p:cNvPr id="3" name="Picture 2">
            <a:extLst>
              <a:ext uri="{FF2B5EF4-FFF2-40B4-BE49-F238E27FC236}">
                <a16:creationId xmlns:a16="http://schemas.microsoft.com/office/drawing/2014/main" id="{9AFB6B74-5BCC-44FB-9F61-0CC3E51157F7}"/>
              </a:ext>
            </a:extLst>
          </p:cNvPr>
          <p:cNvPicPr>
            <a:picLocks noChangeAspect="1"/>
          </p:cNvPicPr>
          <p:nvPr/>
        </p:nvPicPr>
        <p:blipFill>
          <a:blip r:embed="rId2"/>
          <a:stretch>
            <a:fillRect/>
          </a:stretch>
        </p:blipFill>
        <p:spPr>
          <a:xfrm>
            <a:off x="304800" y="858129"/>
            <a:ext cx="8726658" cy="5205045"/>
          </a:xfrm>
          <a:prstGeom prst="rect">
            <a:avLst/>
          </a:prstGeom>
        </p:spPr>
      </p:pic>
    </p:spTree>
    <p:extLst>
      <p:ext uri="{BB962C8B-B14F-4D97-AF65-F5344CB8AC3E}">
        <p14:creationId xmlns:p14="http://schemas.microsoft.com/office/powerpoint/2010/main" val="3136990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50" name="Group 13">
            <a:extLst>
              <a:ext uri="{FF2B5EF4-FFF2-40B4-BE49-F238E27FC236}">
                <a16:creationId xmlns:a16="http://schemas.microsoft.com/office/drawing/2014/main" id="{58DF5B7A-7785-49C6-B4EB-252FF28C2132}"/>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228600"/>
            <a:ext cx="2138628" cy="6638625"/>
            <a:chOff x="2487613" y="285750"/>
            <a:chExt cx="2428875" cy="5654676"/>
          </a:xfrm>
        </p:grpSpPr>
        <p:sp>
          <p:nvSpPr>
            <p:cNvPr id="15" name="Freeform 11">
              <a:extLst>
                <a:ext uri="{FF2B5EF4-FFF2-40B4-BE49-F238E27FC236}">
                  <a16:creationId xmlns:a16="http://schemas.microsoft.com/office/drawing/2014/main" id="{78BD0529-90E2-47B4-8D13-CEE11A154183}"/>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6" name="Freeform 12">
              <a:extLst>
                <a:ext uri="{FF2B5EF4-FFF2-40B4-BE49-F238E27FC236}">
                  <a16:creationId xmlns:a16="http://schemas.microsoft.com/office/drawing/2014/main" id="{AE127430-162B-43FD-A02F-6E8AD8FD95EA}"/>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7" name="Freeform 13">
              <a:extLst>
                <a:ext uri="{FF2B5EF4-FFF2-40B4-BE49-F238E27FC236}">
                  <a16:creationId xmlns:a16="http://schemas.microsoft.com/office/drawing/2014/main" id="{7A6023CB-BCF4-4A3C-B04B-EFF677921718}"/>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8" name="Freeform 14">
              <a:extLst>
                <a:ext uri="{FF2B5EF4-FFF2-40B4-BE49-F238E27FC236}">
                  <a16:creationId xmlns:a16="http://schemas.microsoft.com/office/drawing/2014/main" id="{98B0FCF0-0865-45E1-977A-5BFDD0EFCA87}"/>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9" name="Freeform 15">
              <a:extLst>
                <a:ext uri="{FF2B5EF4-FFF2-40B4-BE49-F238E27FC236}">
                  <a16:creationId xmlns:a16="http://schemas.microsoft.com/office/drawing/2014/main" id="{C1FF2792-ADB4-44D2-B7EF-6E3503725DB9}"/>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0" name="Freeform 16">
              <a:extLst>
                <a:ext uri="{FF2B5EF4-FFF2-40B4-BE49-F238E27FC236}">
                  <a16:creationId xmlns:a16="http://schemas.microsoft.com/office/drawing/2014/main" id="{B7B0F0A2-D4CD-4EA5-96E9-9E282F25CD05}"/>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1" name="Freeform 17">
              <a:extLst>
                <a:ext uri="{FF2B5EF4-FFF2-40B4-BE49-F238E27FC236}">
                  <a16:creationId xmlns:a16="http://schemas.microsoft.com/office/drawing/2014/main" id="{FBBC4912-27C6-4C5E-9C40-AE9B6644E54A}"/>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2" name="Freeform 18">
              <a:extLst>
                <a:ext uri="{FF2B5EF4-FFF2-40B4-BE49-F238E27FC236}">
                  <a16:creationId xmlns:a16="http://schemas.microsoft.com/office/drawing/2014/main" id="{127E474D-BE64-49E8-8C82-691642D0BCD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3" name="Freeform 19">
              <a:extLst>
                <a:ext uri="{FF2B5EF4-FFF2-40B4-BE49-F238E27FC236}">
                  <a16:creationId xmlns:a16="http://schemas.microsoft.com/office/drawing/2014/main" id="{A385E451-43CB-441B-83EE-28ACB6BCBC89}"/>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4" name="Freeform 20">
              <a:extLst>
                <a:ext uri="{FF2B5EF4-FFF2-40B4-BE49-F238E27FC236}">
                  <a16:creationId xmlns:a16="http://schemas.microsoft.com/office/drawing/2014/main" id="{5BF91B89-051C-49D8-9029-83A1F52B0E38}"/>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5" name="Freeform 21">
              <a:extLst>
                <a:ext uri="{FF2B5EF4-FFF2-40B4-BE49-F238E27FC236}">
                  <a16:creationId xmlns:a16="http://schemas.microsoft.com/office/drawing/2014/main" id="{42329880-D64F-4074-ABE4-348FDC7FB1F4}"/>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6" name="Freeform 22">
              <a:extLst>
                <a:ext uri="{FF2B5EF4-FFF2-40B4-BE49-F238E27FC236}">
                  <a16:creationId xmlns:a16="http://schemas.microsoft.com/office/drawing/2014/main" id="{2FAD4595-5B16-442B-A756-924FB136A5C6}"/>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51" name="Group 27">
            <a:extLst>
              <a:ext uri="{FF2B5EF4-FFF2-40B4-BE49-F238E27FC236}">
                <a16:creationId xmlns:a16="http://schemas.microsoft.com/office/drawing/2014/main" id="{9F9B151E-1B34-4FA6-A53D-B92F787D9EA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786"/>
            <a:ext cx="1767505" cy="6854040"/>
            <a:chOff x="6627813" y="194833"/>
            <a:chExt cx="1952625" cy="5678918"/>
          </a:xfrm>
        </p:grpSpPr>
        <p:sp>
          <p:nvSpPr>
            <p:cNvPr id="29" name="Freeform 27">
              <a:extLst>
                <a:ext uri="{FF2B5EF4-FFF2-40B4-BE49-F238E27FC236}">
                  <a16:creationId xmlns:a16="http://schemas.microsoft.com/office/drawing/2014/main" id="{617ED8F6-0AA2-4080-ADCB-6C7CE17598B9}"/>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0" name="Freeform 28">
              <a:extLst>
                <a:ext uri="{FF2B5EF4-FFF2-40B4-BE49-F238E27FC236}">
                  <a16:creationId xmlns:a16="http://schemas.microsoft.com/office/drawing/2014/main" id="{76F017FD-AF02-4E22-A564-5DCC93F5368C}"/>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1" name="Freeform 29">
              <a:extLst>
                <a:ext uri="{FF2B5EF4-FFF2-40B4-BE49-F238E27FC236}">
                  <a16:creationId xmlns:a16="http://schemas.microsoft.com/office/drawing/2014/main" id="{61F8A187-FAA8-4625-AC70-EE2C7499D5AB}"/>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2" name="Freeform 30">
              <a:extLst>
                <a:ext uri="{FF2B5EF4-FFF2-40B4-BE49-F238E27FC236}">
                  <a16:creationId xmlns:a16="http://schemas.microsoft.com/office/drawing/2014/main" id="{6D431C21-669A-42BC-A2DF-9092CA729B25}"/>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3" name="Freeform 31">
              <a:extLst>
                <a:ext uri="{FF2B5EF4-FFF2-40B4-BE49-F238E27FC236}">
                  <a16:creationId xmlns:a16="http://schemas.microsoft.com/office/drawing/2014/main" id="{D143DDDF-3A80-4C43-BBCF-8EC128010208}"/>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4" name="Freeform 32">
              <a:extLst>
                <a:ext uri="{FF2B5EF4-FFF2-40B4-BE49-F238E27FC236}">
                  <a16:creationId xmlns:a16="http://schemas.microsoft.com/office/drawing/2014/main" id="{313BFF88-4BDD-4CC4-A514-C7D655779147}"/>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5" name="Freeform 33">
              <a:extLst>
                <a:ext uri="{FF2B5EF4-FFF2-40B4-BE49-F238E27FC236}">
                  <a16:creationId xmlns:a16="http://schemas.microsoft.com/office/drawing/2014/main" id="{BA235B4A-F8AD-4C1E-9074-3562538136C5}"/>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6" name="Freeform 34">
              <a:extLst>
                <a:ext uri="{FF2B5EF4-FFF2-40B4-BE49-F238E27FC236}">
                  <a16:creationId xmlns:a16="http://schemas.microsoft.com/office/drawing/2014/main" id="{281D9204-5CB0-44D1-B01F-5FFF6BDB2883}"/>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7" name="Freeform 35">
              <a:extLst>
                <a:ext uri="{FF2B5EF4-FFF2-40B4-BE49-F238E27FC236}">
                  <a16:creationId xmlns:a16="http://schemas.microsoft.com/office/drawing/2014/main" id="{4DD213C5-5C2A-403A-AAEF-E495E64AEB9B}"/>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8" name="Freeform 36">
              <a:extLst>
                <a:ext uri="{FF2B5EF4-FFF2-40B4-BE49-F238E27FC236}">
                  <a16:creationId xmlns:a16="http://schemas.microsoft.com/office/drawing/2014/main" id="{3D07FF46-5E32-4BEE-B85D-107AD341D480}"/>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9" name="Freeform 37">
              <a:extLst>
                <a:ext uri="{FF2B5EF4-FFF2-40B4-BE49-F238E27FC236}">
                  <a16:creationId xmlns:a16="http://schemas.microsoft.com/office/drawing/2014/main" id="{4E5AE900-6815-4A65-9A96-CA280B3A8DF3}"/>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40" name="Freeform 38">
              <a:extLst>
                <a:ext uri="{FF2B5EF4-FFF2-40B4-BE49-F238E27FC236}">
                  <a16:creationId xmlns:a16="http://schemas.microsoft.com/office/drawing/2014/main" id="{45EA57FC-ADA4-45DD-98E7-B0615C5306F6}"/>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52" name="Rectangle 41">
            <a:extLst>
              <a:ext uri="{FF2B5EF4-FFF2-40B4-BE49-F238E27FC236}">
                <a16:creationId xmlns:a16="http://schemas.microsoft.com/office/drawing/2014/main" id="{9FFA7C60-EEB5-45DC-B964-20A76F776EF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53" name="Freeform 11">
            <a:extLst>
              <a:ext uri="{FF2B5EF4-FFF2-40B4-BE49-F238E27FC236}">
                <a16:creationId xmlns:a16="http://schemas.microsoft.com/office/drawing/2014/main" id="{7D84F46B-82DB-461C-88AC-F6C66B593E2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714375"/>
            <a:ext cx="1191394"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10" name="Picture 9">
            <a:extLst>
              <a:ext uri="{FF2B5EF4-FFF2-40B4-BE49-F238E27FC236}">
                <a16:creationId xmlns:a16="http://schemas.microsoft.com/office/drawing/2014/main" id="{67BAAA34-C713-4832-81A0-F7AA55511577}"/>
              </a:ext>
            </a:extLst>
          </p:cNvPr>
          <p:cNvPicPr>
            <a:picLocks noChangeAspect="1"/>
          </p:cNvPicPr>
          <p:nvPr/>
        </p:nvPicPr>
        <p:blipFill>
          <a:blip r:embed="rId2"/>
          <a:stretch>
            <a:fillRect/>
          </a:stretch>
        </p:blipFill>
        <p:spPr>
          <a:xfrm>
            <a:off x="-717453" y="4339"/>
            <a:ext cx="10367889" cy="6867225"/>
          </a:xfrm>
          <a:prstGeom prst="rect">
            <a:avLst/>
          </a:prstGeom>
        </p:spPr>
      </p:pic>
    </p:spTree>
    <p:extLst>
      <p:ext uri="{BB962C8B-B14F-4D97-AF65-F5344CB8AC3E}">
        <p14:creationId xmlns:p14="http://schemas.microsoft.com/office/powerpoint/2010/main" val="578501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9AEE7D1-AD72-4BC0-9CA6-FB0E0A33EE9A}"/>
              </a:ext>
            </a:extLst>
          </p:cNvPr>
          <p:cNvPicPr>
            <a:picLocks noChangeAspect="1"/>
          </p:cNvPicPr>
          <p:nvPr/>
        </p:nvPicPr>
        <p:blipFill>
          <a:blip r:embed="rId2"/>
          <a:stretch>
            <a:fillRect/>
          </a:stretch>
        </p:blipFill>
        <p:spPr>
          <a:xfrm>
            <a:off x="-365759" y="0"/>
            <a:ext cx="10030264" cy="6858000"/>
          </a:xfrm>
          <a:prstGeom prst="rect">
            <a:avLst/>
          </a:prstGeom>
        </p:spPr>
      </p:pic>
    </p:spTree>
    <p:extLst>
      <p:ext uri="{BB962C8B-B14F-4D97-AF65-F5344CB8AC3E}">
        <p14:creationId xmlns:p14="http://schemas.microsoft.com/office/powerpoint/2010/main" val="105327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dirty="0"/>
              <a:t>Potential Analytics</a:t>
            </a:r>
          </a:p>
        </p:txBody>
      </p:sp>
      <p:sp>
        <p:nvSpPr>
          <p:cNvPr id="3" name="Content Placeholder 2"/>
          <p:cNvSpPr>
            <a:spLocks noGrp="1"/>
          </p:cNvSpPr>
          <p:nvPr>
            <p:ph idx="1"/>
          </p:nvPr>
        </p:nvSpPr>
        <p:spPr/>
        <p:txBody>
          <a:bodyPr/>
          <a:lstStyle/>
          <a:p>
            <a:r>
              <a:rPr lang="en-US" dirty="0">
                <a:solidFill>
                  <a:schemeClr val="tx1"/>
                </a:solidFill>
              </a:rPr>
              <a:t>Data Preprocessing and manipulation techniques</a:t>
            </a:r>
          </a:p>
          <a:p>
            <a:r>
              <a:rPr lang="en-US" dirty="0">
                <a:solidFill>
                  <a:schemeClr val="tx1"/>
                </a:solidFill>
              </a:rPr>
              <a:t>Classification Algorithms</a:t>
            </a:r>
          </a:p>
          <a:p>
            <a:r>
              <a:rPr lang="en-US" dirty="0">
                <a:solidFill>
                  <a:schemeClr val="tx1"/>
                </a:solidFill>
              </a:rPr>
              <a:t>Other machine learning algorithms</a:t>
            </a:r>
            <a:endParaRPr lang="en-US" dirty="0"/>
          </a:p>
        </p:txBody>
      </p:sp>
      <p:sp>
        <p:nvSpPr>
          <p:cNvPr id="5" name="TextBox 4"/>
          <p:cNvSpPr txBox="1"/>
          <p:nvPr/>
        </p:nvSpPr>
        <p:spPr>
          <a:xfrm>
            <a:off x="2430595" y="6172200"/>
            <a:ext cx="4275529" cy="523220"/>
          </a:xfrm>
          <a:prstGeom prst="rect">
            <a:avLst/>
          </a:prstGeom>
          <a:noFill/>
          <a:ln>
            <a:solidFill>
              <a:schemeClr val="tx1"/>
            </a:solidFill>
          </a:ln>
          <a:effectLst/>
        </p:spPr>
        <p:txBody>
          <a:bodyPr wrap="none" rtlCol="0">
            <a:spAutoFit/>
          </a:bodyPr>
          <a:lstStyle/>
          <a:p>
            <a:pPr marL="457200" indent="-457200">
              <a:buFont typeface="Wingdings" charset="2"/>
              <a:buChar char="ü"/>
            </a:pPr>
            <a:r>
              <a:rPr lang="en-US" sz="2800" dirty="0">
                <a:solidFill>
                  <a:srgbClr val="000000"/>
                </a:solidFill>
                <a:latin typeface="Arial Narrow"/>
                <a:cs typeface="Arial Narrow"/>
              </a:rPr>
              <a:t>Potential analytics identified</a:t>
            </a:r>
            <a:endParaRPr lang="en-US" sz="2800" dirty="0">
              <a:solidFill>
                <a:schemeClr val="dk1"/>
              </a:solidFill>
            </a:endParaRPr>
          </a:p>
        </p:txBody>
      </p:sp>
    </p:spTree>
    <p:extLst>
      <p:ext uri="{BB962C8B-B14F-4D97-AF65-F5344CB8AC3E}">
        <p14:creationId xmlns:p14="http://schemas.microsoft.com/office/powerpoint/2010/main" val="2712237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3847" y="47335"/>
            <a:ext cx="6589199" cy="1280890"/>
          </a:xfrm>
        </p:spPr>
        <p:txBody>
          <a:bodyPr anchor="ctr">
            <a:normAutofit fontScale="90000"/>
          </a:bodyPr>
          <a:lstStyle/>
          <a:p>
            <a:r>
              <a:rPr lang="en-US" dirty="0"/>
              <a:t>Complexity</a:t>
            </a:r>
            <a:br>
              <a:rPr lang="en-US" dirty="0"/>
            </a:br>
            <a:r>
              <a:rPr lang="en-US" sz="2800" dirty="0"/>
              <a:t>[Team’s assessment of Project Complexity]</a:t>
            </a:r>
            <a:endParaRPr lang="en-US" dirty="0"/>
          </a:p>
        </p:txBody>
      </p:sp>
      <p:sp>
        <p:nvSpPr>
          <p:cNvPr id="5" name="Rectangle 4"/>
          <p:cNvSpPr/>
          <p:nvPr/>
        </p:nvSpPr>
        <p:spPr bwMode="auto">
          <a:xfrm>
            <a:off x="288433" y="5008693"/>
            <a:ext cx="5956970" cy="367376"/>
          </a:xfrm>
          <a:prstGeom prst="rect">
            <a:avLst/>
          </a:prstGeom>
          <a:solidFill>
            <a:schemeClr val="bg1"/>
          </a:solidFill>
          <a:ln w="28575" cmpd="sng">
            <a:noFill/>
            <a:headEnd type="none" w="med" len="med"/>
            <a:tailEnd type="none" w="med" len="med"/>
          </a:ln>
          <a:effectLst/>
        </p:spPr>
        <p:style>
          <a:lnRef idx="3">
            <a:schemeClr val="lt1"/>
          </a:lnRef>
          <a:fillRef idx="1">
            <a:schemeClr val="dk1"/>
          </a:fillRef>
          <a:effectRef idx="1">
            <a:schemeClr val="dk1"/>
          </a:effectRef>
          <a:fontRef idx="minor">
            <a:schemeClr val="lt1"/>
          </a:fontRef>
        </p:style>
        <p:txBody>
          <a:bodyPr lIns="91438" tIns="45719" rIns="91438" bIns="45719" anchor="t" anchorCtr="0"/>
          <a:lstStyle/>
          <a:p>
            <a:pPr algn="r" eaLnBrk="0" fontAlgn="base" hangingPunct="0">
              <a:spcBef>
                <a:spcPct val="0"/>
              </a:spcBef>
              <a:spcAft>
                <a:spcPct val="0"/>
              </a:spcAft>
              <a:defRPr/>
            </a:pPr>
            <a:endParaRPr lang="en-US" sz="1600" dirty="0">
              <a:solidFill>
                <a:srgbClr val="000000"/>
              </a:solidFill>
              <a:latin typeface="Arial"/>
            </a:endParaRPr>
          </a:p>
        </p:txBody>
      </p:sp>
      <p:sp>
        <p:nvSpPr>
          <p:cNvPr id="6" name="Title 1"/>
          <p:cNvSpPr txBox="1">
            <a:spLocks/>
          </p:cNvSpPr>
          <p:nvPr/>
        </p:nvSpPr>
        <p:spPr>
          <a:xfrm>
            <a:off x="0" y="0"/>
            <a:ext cx="0" cy="0"/>
          </a:xfrm>
          <a:prstGeom prst="rect">
            <a:avLst/>
          </a:prstGeom>
        </p:spPr>
        <p:txBody>
          <a:bodyPr vert="horz" lIns="91440" tIns="45720" rIns="91440" bIns="45720" rtlCol="0" anchor="ctr">
            <a:normAutofit fontScale="25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fontAlgn="t">
              <a:spcBef>
                <a:spcPts val="0"/>
              </a:spcBef>
            </a:pPr>
            <a:r>
              <a:rPr lang="en-US"/>
              <a:t>DAEN 690</a:t>
            </a:r>
            <a:endParaRPr lang="en-US" dirty="0"/>
          </a:p>
        </p:txBody>
      </p:sp>
      <p:pic>
        <p:nvPicPr>
          <p:cNvPr id="37" name="Picture 36"/>
          <p:cNvPicPr>
            <a:picLocks noChangeAspect="1"/>
          </p:cNvPicPr>
          <p:nvPr/>
        </p:nvPicPr>
        <p:blipFill>
          <a:blip r:embed="rId2"/>
          <a:stretch>
            <a:fillRect/>
          </a:stretch>
        </p:blipFill>
        <p:spPr>
          <a:xfrm>
            <a:off x="176844" y="1348384"/>
            <a:ext cx="8775700" cy="4178300"/>
          </a:xfrm>
          <a:prstGeom prst="rect">
            <a:avLst/>
          </a:prstGeom>
        </p:spPr>
      </p:pic>
      <p:sp>
        <p:nvSpPr>
          <p:cNvPr id="3" name="Rectangle 2"/>
          <p:cNvSpPr/>
          <p:nvPr/>
        </p:nvSpPr>
        <p:spPr>
          <a:xfrm>
            <a:off x="6526844" y="1742084"/>
            <a:ext cx="2425700" cy="825500"/>
          </a:xfrm>
          <a:prstGeom prst="rect">
            <a:avLst/>
          </a:prstGeom>
          <a:solidFill>
            <a:schemeClr val="lt1">
              <a:alpha val="15000"/>
            </a:schemeClr>
          </a:solidFill>
          <a:ln w="76200">
            <a:solidFill>
              <a:schemeClr val="accent5">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Rectangle 6"/>
          <p:cNvSpPr/>
          <p:nvPr/>
        </p:nvSpPr>
        <p:spPr>
          <a:xfrm>
            <a:off x="2695982" y="2567584"/>
            <a:ext cx="4182609" cy="565150"/>
          </a:xfrm>
          <a:prstGeom prst="rect">
            <a:avLst/>
          </a:prstGeom>
          <a:solidFill>
            <a:schemeClr val="lt1">
              <a:alpha val="2000"/>
            </a:schemeClr>
          </a:solidFill>
          <a:ln w="76200">
            <a:solidFill>
              <a:schemeClr val="accent5">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Rectangle 7"/>
          <p:cNvSpPr/>
          <p:nvPr/>
        </p:nvSpPr>
        <p:spPr>
          <a:xfrm>
            <a:off x="3275644" y="3177184"/>
            <a:ext cx="4182609" cy="825500"/>
          </a:xfrm>
          <a:prstGeom prst="rect">
            <a:avLst/>
          </a:prstGeom>
          <a:solidFill>
            <a:schemeClr val="lt1">
              <a:alpha val="2000"/>
            </a:schemeClr>
          </a:solidFill>
          <a:ln w="76200">
            <a:solidFill>
              <a:schemeClr val="accent5">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Rectangle 8"/>
          <p:cNvSpPr/>
          <p:nvPr/>
        </p:nvSpPr>
        <p:spPr>
          <a:xfrm>
            <a:off x="2564445" y="4002684"/>
            <a:ext cx="2933700" cy="660400"/>
          </a:xfrm>
          <a:prstGeom prst="rect">
            <a:avLst/>
          </a:prstGeom>
          <a:solidFill>
            <a:schemeClr val="lt1">
              <a:alpha val="2000"/>
            </a:schemeClr>
          </a:solidFill>
          <a:ln w="76200">
            <a:solidFill>
              <a:schemeClr val="accent5">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Rectangle 11"/>
          <p:cNvSpPr/>
          <p:nvPr/>
        </p:nvSpPr>
        <p:spPr>
          <a:xfrm>
            <a:off x="3593144" y="4697675"/>
            <a:ext cx="2933700" cy="660400"/>
          </a:xfrm>
          <a:prstGeom prst="rect">
            <a:avLst/>
          </a:prstGeom>
          <a:solidFill>
            <a:schemeClr val="lt1">
              <a:alpha val="2000"/>
            </a:schemeClr>
          </a:solidFill>
          <a:ln w="76200">
            <a:solidFill>
              <a:schemeClr val="accent5">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3" name="TextBox 12"/>
          <p:cNvSpPr txBox="1"/>
          <p:nvPr/>
        </p:nvSpPr>
        <p:spPr>
          <a:xfrm>
            <a:off x="2352961" y="6172200"/>
            <a:ext cx="4573688" cy="523220"/>
          </a:xfrm>
          <a:prstGeom prst="rect">
            <a:avLst/>
          </a:prstGeom>
          <a:noFill/>
          <a:ln>
            <a:solidFill>
              <a:schemeClr val="tx1"/>
            </a:solidFill>
          </a:ln>
          <a:effectLst/>
        </p:spPr>
        <p:txBody>
          <a:bodyPr wrap="none" rtlCol="0">
            <a:spAutoFit/>
          </a:bodyPr>
          <a:lstStyle/>
          <a:p>
            <a:pPr marL="457200" indent="-457200">
              <a:buFont typeface="Wingdings" charset="2"/>
              <a:buChar char="ü"/>
            </a:pPr>
            <a:r>
              <a:rPr lang="en-US" sz="2800" dirty="0">
                <a:solidFill>
                  <a:srgbClr val="000000"/>
                </a:solidFill>
                <a:latin typeface="Arial Narrow"/>
                <a:cs typeface="Arial Narrow"/>
              </a:rPr>
              <a:t>Understanding of Complexity</a:t>
            </a:r>
            <a:endParaRPr lang="en-US" sz="2800" dirty="0">
              <a:solidFill>
                <a:schemeClr val="dk1"/>
              </a:solidFill>
            </a:endParaRPr>
          </a:p>
        </p:txBody>
      </p:sp>
    </p:spTree>
    <p:extLst>
      <p:ext uri="{BB962C8B-B14F-4D97-AF65-F5344CB8AC3E}">
        <p14:creationId xmlns:p14="http://schemas.microsoft.com/office/powerpoint/2010/main" val="2328387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0498" y="-36651"/>
            <a:ext cx="7336302" cy="1579920"/>
          </a:xfrm>
        </p:spPr>
        <p:txBody>
          <a:bodyPr wrap="square" anchor="ctr" anchorCtr="0">
            <a:spAutoFit/>
          </a:bodyPr>
          <a:lstStyle/>
          <a:p>
            <a:r>
              <a:rPr lang="en-US" sz="4800" dirty="0"/>
              <a:t>Risks and Planned Mitigations </a:t>
            </a:r>
          </a:p>
        </p:txBody>
      </p:sp>
      <p:sp>
        <p:nvSpPr>
          <p:cNvPr id="3" name="Content Placeholder 2"/>
          <p:cNvSpPr>
            <a:spLocks noGrp="1"/>
          </p:cNvSpPr>
          <p:nvPr>
            <p:ph idx="1"/>
          </p:nvPr>
        </p:nvSpPr>
        <p:spPr>
          <a:xfrm>
            <a:off x="1111348" y="1543268"/>
            <a:ext cx="7575452" cy="4841461"/>
          </a:xfrm>
        </p:spPr>
        <p:txBody>
          <a:bodyPr numCol="2">
            <a:normAutofit/>
          </a:bodyPr>
          <a:lstStyle/>
          <a:p>
            <a:r>
              <a:rPr lang="en-US" sz="2000" dirty="0">
                <a:solidFill>
                  <a:schemeClr val="bg2">
                    <a:lumMod val="50000"/>
                  </a:schemeClr>
                </a:solidFill>
                <a:latin typeface="Times New Roman" panose="02020603050405020304" pitchFamily="18" charset="0"/>
                <a:ea typeface="ＭＳ 明朝"/>
                <a:cs typeface="Times New Roman" panose="02020603050405020304" pitchFamily="18" charset="0"/>
              </a:rPr>
              <a:t>Risk: Our data is too big for our processing capabilities</a:t>
            </a:r>
            <a:endParaRPr lang="en-US" sz="1600" dirty="0">
              <a:solidFill>
                <a:schemeClr val="bg2">
                  <a:lumMod val="50000"/>
                </a:schemeClr>
              </a:solidFill>
              <a:latin typeface="Times New Roman" panose="02020603050405020304" pitchFamily="18" charset="0"/>
              <a:ea typeface="ＭＳ 明朝"/>
              <a:cs typeface="Times New Roman" panose="02020603050405020304" pitchFamily="18" charset="0"/>
            </a:endParaRPr>
          </a:p>
          <a:p>
            <a:pPr lvl="1"/>
            <a:r>
              <a:rPr lang="en-US" sz="1400" dirty="0">
                <a:solidFill>
                  <a:schemeClr val="bg2">
                    <a:lumMod val="50000"/>
                  </a:schemeClr>
                </a:solidFill>
                <a:latin typeface="Times New Roman" panose="02020603050405020304" pitchFamily="18" charset="0"/>
                <a:ea typeface="ＭＳ 明朝"/>
                <a:cs typeface="Times New Roman" panose="02020603050405020304" pitchFamily="18" charset="0"/>
              </a:rPr>
              <a:t>Probability: medium</a:t>
            </a:r>
            <a:endParaRPr lang="en-US" sz="1050" dirty="0">
              <a:solidFill>
                <a:schemeClr val="bg2">
                  <a:lumMod val="50000"/>
                </a:schemeClr>
              </a:solidFill>
              <a:latin typeface="Times New Roman" panose="02020603050405020304" pitchFamily="18" charset="0"/>
              <a:ea typeface="ＭＳ 明朝"/>
              <a:cs typeface="Times New Roman" panose="02020603050405020304" pitchFamily="18" charset="0"/>
            </a:endParaRPr>
          </a:p>
          <a:p>
            <a:pPr lvl="1"/>
            <a:r>
              <a:rPr lang="en-US" sz="1400" dirty="0">
                <a:solidFill>
                  <a:schemeClr val="bg2">
                    <a:lumMod val="50000"/>
                  </a:schemeClr>
                </a:solidFill>
                <a:latin typeface="Times New Roman" panose="02020603050405020304" pitchFamily="18" charset="0"/>
                <a:ea typeface="ＭＳ 明朝"/>
                <a:cs typeface="Times New Roman" panose="02020603050405020304" pitchFamily="18" charset="0"/>
              </a:rPr>
              <a:t>Impact: medium</a:t>
            </a:r>
            <a:endParaRPr lang="en-US" sz="1050" dirty="0">
              <a:solidFill>
                <a:schemeClr val="bg2">
                  <a:lumMod val="50000"/>
                </a:schemeClr>
              </a:solidFill>
              <a:latin typeface="Times New Roman" panose="02020603050405020304" pitchFamily="18" charset="0"/>
              <a:ea typeface="ＭＳ 明朝"/>
              <a:cs typeface="Times New Roman" panose="02020603050405020304" pitchFamily="18" charset="0"/>
            </a:endParaRPr>
          </a:p>
          <a:p>
            <a:pPr lvl="1"/>
            <a:r>
              <a:rPr lang="en-US" sz="1400" dirty="0">
                <a:solidFill>
                  <a:schemeClr val="bg2">
                    <a:lumMod val="50000"/>
                  </a:schemeClr>
                </a:solidFill>
                <a:latin typeface="Times New Roman" panose="02020603050405020304" pitchFamily="18" charset="0"/>
                <a:ea typeface="ＭＳ 明朝"/>
                <a:cs typeface="Times New Roman" panose="02020603050405020304" pitchFamily="18" charset="0"/>
              </a:rPr>
              <a:t>Mitigations:</a:t>
            </a:r>
            <a:endParaRPr lang="en-US" sz="1050" dirty="0">
              <a:solidFill>
                <a:schemeClr val="bg2">
                  <a:lumMod val="50000"/>
                </a:schemeClr>
              </a:solidFill>
              <a:latin typeface="Times New Roman" panose="02020603050405020304" pitchFamily="18" charset="0"/>
              <a:ea typeface="ＭＳ 明朝"/>
              <a:cs typeface="Times New Roman" panose="02020603050405020304" pitchFamily="18" charset="0"/>
            </a:endParaRPr>
          </a:p>
          <a:p>
            <a:pPr lvl="2"/>
            <a:r>
              <a:rPr lang="en-US" sz="1400" dirty="0">
                <a:solidFill>
                  <a:schemeClr val="bg2">
                    <a:lumMod val="50000"/>
                  </a:schemeClr>
                </a:solidFill>
                <a:latin typeface="Times New Roman" panose="02020603050405020304" pitchFamily="18" charset="0"/>
                <a:ea typeface="ＭＳ 明朝"/>
                <a:cs typeface="Times New Roman" panose="02020603050405020304" pitchFamily="18" charset="0"/>
              </a:rPr>
              <a:t>Take subset of data</a:t>
            </a:r>
            <a:endParaRPr lang="en-US" sz="1050" dirty="0">
              <a:solidFill>
                <a:schemeClr val="bg2">
                  <a:lumMod val="50000"/>
                </a:schemeClr>
              </a:solidFill>
              <a:latin typeface="Times New Roman" panose="02020603050405020304" pitchFamily="18" charset="0"/>
              <a:ea typeface="ＭＳ 明朝"/>
              <a:cs typeface="Times New Roman" panose="02020603050405020304" pitchFamily="18" charset="0"/>
            </a:endParaRPr>
          </a:p>
          <a:p>
            <a:pPr lvl="2"/>
            <a:r>
              <a:rPr lang="en-US" sz="1400" dirty="0">
                <a:solidFill>
                  <a:schemeClr val="bg2">
                    <a:lumMod val="50000"/>
                  </a:schemeClr>
                </a:solidFill>
                <a:latin typeface="Times New Roman" panose="02020603050405020304" pitchFamily="18" charset="0"/>
                <a:ea typeface="ＭＳ 明朝"/>
                <a:cs typeface="Times New Roman" panose="02020603050405020304" pitchFamily="18" charset="0"/>
              </a:rPr>
              <a:t>Consider AWS / Microsoft Azure / Other big data processing site</a:t>
            </a:r>
            <a:endParaRPr lang="en-US" sz="1050" dirty="0">
              <a:solidFill>
                <a:schemeClr val="bg2">
                  <a:lumMod val="50000"/>
                </a:schemeClr>
              </a:solidFill>
              <a:latin typeface="Times New Roman" panose="02020603050405020304" pitchFamily="18" charset="0"/>
              <a:ea typeface="ＭＳ 明朝"/>
              <a:cs typeface="Times New Roman" panose="02020603050405020304" pitchFamily="18" charset="0"/>
            </a:endParaRPr>
          </a:p>
          <a:p>
            <a:pPr lvl="2"/>
            <a:r>
              <a:rPr lang="en-US" sz="1400" dirty="0">
                <a:solidFill>
                  <a:schemeClr val="bg2">
                    <a:lumMod val="50000"/>
                  </a:schemeClr>
                </a:solidFill>
                <a:latin typeface="Times New Roman" panose="02020603050405020304" pitchFamily="18" charset="0"/>
                <a:ea typeface="ＭＳ 明朝"/>
                <a:cs typeface="Times New Roman" panose="02020603050405020304" pitchFamily="18" charset="0"/>
              </a:rPr>
              <a:t>Hydra</a:t>
            </a:r>
            <a:endParaRPr lang="en-US" sz="2000" dirty="0">
              <a:solidFill>
                <a:schemeClr val="bg2">
                  <a:lumMod val="50000"/>
                </a:schemeClr>
              </a:solidFill>
              <a:latin typeface="Times New Roman" panose="02020603050405020304" pitchFamily="18" charset="0"/>
              <a:ea typeface="ＭＳ 明朝"/>
              <a:cs typeface="Times New Roman" panose="02020603050405020304" pitchFamily="18" charset="0"/>
            </a:endParaRPr>
          </a:p>
          <a:p>
            <a:pPr marL="914400" lvl="2" indent="0">
              <a:buNone/>
            </a:pPr>
            <a:endParaRPr lang="en-US" sz="1050" dirty="0">
              <a:solidFill>
                <a:schemeClr val="bg2">
                  <a:lumMod val="50000"/>
                </a:schemeClr>
              </a:solidFill>
              <a:latin typeface="Times New Roman" panose="02020603050405020304" pitchFamily="18" charset="0"/>
              <a:ea typeface="ＭＳ 明朝"/>
              <a:cs typeface="Times New Roman" panose="02020603050405020304" pitchFamily="18" charset="0"/>
            </a:endParaRPr>
          </a:p>
          <a:p>
            <a:r>
              <a:rPr lang="en-US" sz="2000" dirty="0">
                <a:solidFill>
                  <a:schemeClr val="bg2">
                    <a:lumMod val="50000"/>
                  </a:schemeClr>
                </a:solidFill>
                <a:latin typeface="Times New Roman" panose="02020603050405020304" pitchFamily="18" charset="0"/>
                <a:cs typeface="Times New Roman" panose="02020603050405020304" pitchFamily="18" charset="0"/>
              </a:rPr>
              <a:t>Risk: Analytic methods fail</a:t>
            </a:r>
          </a:p>
          <a:p>
            <a:pPr lvl="1"/>
            <a:r>
              <a:rPr lang="en-US" sz="1400" dirty="0">
                <a:solidFill>
                  <a:schemeClr val="bg2">
                    <a:lumMod val="50000"/>
                  </a:schemeClr>
                </a:solidFill>
                <a:latin typeface="Times New Roman" panose="02020603050405020304" pitchFamily="18" charset="0"/>
                <a:cs typeface="Times New Roman" panose="02020603050405020304" pitchFamily="18" charset="0"/>
              </a:rPr>
              <a:t>Probability: high for any one method-data combination</a:t>
            </a:r>
          </a:p>
          <a:p>
            <a:pPr lvl="1"/>
            <a:r>
              <a:rPr lang="en-US" sz="1400" dirty="0">
                <a:solidFill>
                  <a:schemeClr val="bg2">
                    <a:lumMod val="50000"/>
                  </a:schemeClr>
                </a:solidFill>
                <a:latin typeface="Times New Roman" panose="02020603050405020304" pitchFamily="18" charset="0"/>
                <a:cs typeface="Times New Roman" panose="02020603050405020304" pitchFamily="18" charset="0"/>
              </a:rPr>
              <a:t>Impact: medium</a:t>
            </a:r>
          </a:p>
          <a:p>
            <a:pPr lvl="1"/>
            <a:r>
              <a:rPr lang="en-US" sz="1400" dirty="0">
                <a:solidFill>
                  <a:schemeClr val="bg2">
                    <a:lumMod val="50000"/>
                  </a:schemeClr>
                </a:solidFill>
                <a:latin typeface="Times New Roman" panose="02020603050405020304" pitchFamily="18" charset="0"/>
                <a:cs typeface="Times New Roman" panose="02020603050405020304" pitchFamily="18" charset="0"/>
              </a:rPr>
              <a:t>Mitigations:</a:t>
            </a:r>
          </a:p>
          <a:p>
            <a:pPr lvl="2"/>
            <a:r>
              <a:rPr lang="en-US" sz="1400" dirty="0">
                <a:solidFill>
                  <a:schemeClr val="bg2">
                    <a:lumMod val="50000"/>
                  </a:schemeClr>
                </a:solidFill>
                <a:latin typeface="Times New Roman" panose="02020603050405020304" pitchFamily="18" charset="0"/>
                <a:ea typeface="ＭＳ 明朝"/>
                <a:cs typeface="Times New Roman" panose="02020603050405020304" pitchFamily="18" charset="0"/>
              </a:rPr>
              <a:t>Prototype early</a:t>
            </a:r>
          </a:p>
          <a:p>
            <a:pPr lvl="2"/>
            <a:r>
              <a:rPr lang="en-US" sz="1400" dirty="0">
                <a:solidFill>
                  <a:schemeClr val="bg2">
                    <a:lumMod val="50000"/>
                  </a:schemeClr>
                </a:solidFill>
                <a:latin typeface="Times New Roman" panose="02020603050405020304" pitchFamily="18" charset="0"/>
                <a:ea typeface="ＭＳ 明朝"/>
                <a:cs typeface="Times New Roman" panose="02020603050405020304" pitchFamily="18" charset="0"/>
              </a:rPr>
              <a:t>Apply multiple techniques</a:t>
            </a:r>
          </a:p>
          <a:p>
            <a:pPr lvl="2"/>
            <a:r>
              <a:rPr lang="en-US" sz="1400" dirty="0">
                <a:solidFill>
                  <a:schemeClr val="bg2">
                    <a:lumMod val="50000"/>
                  </a:schemeClr>
                </a:solidFill>
                <a:latin typeface="Times New Roman" panose="02020603050405020304" pitchFamily="18" charset="0"/>
                <a:ea typeface="ＭＳ 明朝"/>
                <a:cs typeface="Times New Roman" panose="02020603050405020304" pitchFamily="18" charset="0"/>
              </a:rPr>
              <a:t>Integrate</a:t>
            </a:r>
            <a:endParaRPr lang="en-US" sz="1850" dirty="0">
              <a:solidFill>
                <a:schemeClr val="bg2">
                  <a:lumMod val="50000"/>
                </a:schemeClr>
              </a:solidFill>
              <a:latin typeface="Times New Roman" panose="02020603050405020304" pitchFamily="18" charset="0"/>
              <a:ea typeface="ＭＳ 明朝"/>
              <a:cs typeface="Times New Roman" panose="02020603050405020304" pitchFamily="18" charset="0"/>
            </a:endParaRPr>
          </a:p>
          <a:p>
            <a:pPr lvl="2"/>
            <a:endParaRPr lang="en-US" sz="1400" dirty="0">
              <a:solidFill>
                <a:schemeClr val="bg2">
                  <a:lumMod val="50000"/>
                </a:schemeClr>
              </a:solidFill>
              <a:latin typeface="Times New Roman" panose="02020603050405020304" pitchFamily="18" charset="0"/>
              <a:ea typeface="ＭＳ 明朝"/>
              <a:cs typeface="Times New Roman" panose="02020603050405020304" pitchFamily="18" charset="0"/>
            </a:endParaRPr>
          </a:p>
        </p:txBody>
      </p:sp>
      <p:sp>
        <p:nvSpPr>
          <p:cNvPr id="5" name="TextBox 4"/>
          <p:cNvSpPr txBox="1"/>
          <p:nvPr/>
        </p:nvSpPr>
        <p:spPr>
          <a:xfrm>
            <a:off x="1956165" y="6172200"/>
            <a:ext cx="5229317" cy="523220"/>
          </a:xfrm>
          <a:prstGeom prst="rect">
            <a:avLst/>
          </a:prstGeom>
          <a:noFill/>
          <a:ln>
            <a:solidFill>
              <a:schemeClr val="tx1"/>
            </a:solidFill>
          </a:ln>
          <a:effectLst/>
        </p:spPr>
        <p:txBody>
          <a:bodyPr wrap="none" rtlCol="0">
            <a:spAutoFit/>
          </a:bodyPr>
          <a:lstStyle/>
          <a:p>
            <a:pPr marL="457200" indent="-457200">
              <a:buFont typeface="Wingdings" charset="2"/>
              <a:buChar char="ü"/>
            </a:pPr>
            <a:r>
              <a:rPr lang="en-US" sz="2800" dirty="0">
                <a:solidFill>
                  <a:srgbClr val="000000"/>
                </a:solidFill>
                <a:latin typeface="Arial Narrow"/>
                <a:cs typeface="Arial Narrow"/>
              </a:rPr>
              <a:t>Risks Identified and Mitigation Plan</a:t>
            </a:r>
            <a:endParaRPr lang="en-US" sz="2800" dirty="0">
              <a:solidFill>
                <a:schemeClr val="dk1"/>
              </a:solidFill>
            </a:endParaRPr>
          </a:p>
        </p:txBody>
      </p:sp>
    </p:spTree>
    <p:extLst>
      <p:ext uri="{BB962C8B-B14F-4D97-AF65-F5344CB8AC3E}">
        <p14:creationId xmlns:p14="http://schemas.microsoft.com/office/powerpoint/2010/main" val="2062350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Spy Plane Finder </a:t>
            </a:r>
          </a:p>
        </p:txBody>
      </p:sp>
      <p:sp>
        <p:nvSpPr>
          <p:cNvPr id="3" name="Content Placeholder 2"/>
          <p:cNvSpPr>
            <a:spLocks noGrp="1"/>
          </p:cNvSpPr>
          <p:nvPr>
            <p:ph idx="1"/>
          </p:nvPr>
        </p:nvSpPr>
        <p:spPr/>
        <p:txBody>
          <a:bodyPr anchor="ctr">
            <a:normAutofit/>
          </a:bodyPr>
          <a:lstStyle/>
          <a:p>
            <a:pPr>
              <a:buFont typeface="Wingdings" charset="2"/>
              <a:buChar char="Ø"/>
            </a:pPr>
            <a:r>
              <a:rPr lang="en-US" dirty="0">
                <a:solidFill>
                  <a:schemeClr val="tx1"/>
                </a:solidFill>
              </a:rPr>
              <a:t>Shravan </a:t>
            </a:r>
            <a:r>
              <a:rPr lang="en-US" dirty="0" err="1">
                <a:solidFill>
                  <a:schemeClr val="tx1"/>
                </a:solidFill>
              </a:rPr>
              <a:t>Chintha</a:t>
            </a:r>
            <a:r>
              <a:rPr lang="en-US" dirty="0">
                <a:solidFill>
                  <a:schemeClr val="tx1"/>
                </a:solidFill>
              </a:rPr>
              <a:t> </a:t>
            </a:r>
          </a:p>
          <a:p>
            <a:pPr>
              <a:buFont typeface="Wingdings" charset="2"/>
              <a:buChar char="Ø"/>
            </a:pPr>
            <a:r>
              <a:rPr lang="en-US" dirty="0" err="1">
                <a:solidFill>
                  <a:schemeClr val="tx1"/>
                </a:solidFill>
              </a:rPr>
              <a:t>Shreyasi</a:t>
            </a:r>
            <a:r>
              <a:rPr lang="en-US" dirty="0">
                <a:solidFill>
                  <a:schemeClr val="tx1"/>
                </a:solidFill>
              </a:rPr>
              <a:t> </a:t>
            </a:r>
            <a:r>
              <a:rPr lang="en-US" dirty="0" err="1">
                <a:solidFill>
                  <a:schemeClr val="tx1"/>
                </a:solidFill>
              </a:rPr>
              <a:t>Thota</a:t>
            </a:r>
            <a:r>
              <a:rPr lang="en-US" dirty="0">
                <a:solidFill>
                  <a:schemeClr val="tx1"/>
                </a:solidFill>
              </a:rPr>
              <a:t> </a:t>
            </a:r>
          </a:p>
          <a:p>
            <a:pPr>
              <a:buFont typeface="Wingdings" charset="2"/>
              <a:buChar char="Ø"/>
            </a:pPr>
            <a:r>
              <a:rPr lang="en-US" dirty="0" err="1">
                <a:solidFill>
                  <a:schemeClr val="tx1"/>
                </a:solidFill>
              </a:rPr>
              <a:t>Meghna</a:t>
            </a:r>
            <a:r>
              <a:rPr lang="en-US" dirty="0">
                <a:solidFill>
                  <a:schemeClr val="tx1"/>
                </a:solidFill>
              </a:rPr>
              <a:t> </a:t>
            </a:r>
            <a:r>
              <a:rPr lang="en-US" dirty="0" err="1">
                <a:solidFill>
                  <a:schemeClr val="tx1"/>
                </a:solidFill>
              </a:rPr>
              <a:t>Kathuri</a:t>
            </a:r>
            <a:r>
              <a:rPr lang="en-US" dirty="0">
                <a:solidFill>
                  <a:schemeClr val="tx1"/>
                </a:solidFill>
              </a:rPr>
              <a:t> </a:t>
            </a:r>
          </a:p>
        </p:txBody>
      </p:sp>
      <p:sp>
        <p:nvSpPr>
          <p:cNvPr id="5" name="TextBox 4"/>
          <p:cNvSpPr txBox="1"/>
          <p:nvPr/>
        </p:nvSpPr>
        <p:spPr>
          <a:xfrm>
            <a:off x="741406" y="2099279"/>
            <a:ext cx="2582562" cy="461665"/>
          </a:xfrm>
          <a:prstGeom prst="rect">
            <a:avLst/>
          </a:prstGeom>
          <a:noFill/>
        </p:spPr>
        <p:txBody>
          <a:bodyPr wrap="square" rtlCol="0">
            <a:spAutoFit/>
          </a:bodyPr>
          <a:lstStyle/>
          <a:p>
            <a:r>
              <a:rPr lang="en-US" sz="2400" b="1" i="1" dirty="0">
                <a:latin typeface="+mj-lt"/>
              </a:rPr>
              <a:t>Team</a:t>
            </a:r>
            <a:r>
              <a:rPr lang="en-US" sz="2400" dirty="0"/>
              <a:t> : </a:t>
            </a:r>
          </a:p>
        </p:txBody>
      </p:sp>
    </p:spTree>
    <p:extLst>
      <p:ext uri="{BB962C8B-B14F-4D97-AF65-F5344CB8AC3E}">
        <p14:creationId xmlns:p14="http://schemas.microsoft.com/office/powerpoint/2010/main" val="806754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058" y="295422"/>
            <a:ext cx="8229600" cy="741405"/>
          </a:xfrm>
        </p:spPr>
        <p:txBody>
          <a:bodyPr/>
          <a:lstStyle/>
          <a:p>
            <a:r>
              <a:rPr lang="en-US" dirty="0"/>
              <a:t>Assumptions</a:t>
            </a:r>
          </a:p>
        </p:txBody>
      </p:sp>
      <p:sp>
        <p:nvSpPr>
          <p:cNvPr id="3" name="Content Placeholder 2"/>
          <p:cNvSpPr>
            <a:spLocks noGrp="1"/>
          </p:cNvSpPr>
          <p:nvPr>
            <p:ph idx="1"/>
          </p:nvPr>
        </p:nvSpPr>
        <p:spPr>
          <a:xfrm>
            <a:off x="780757" y="1308295"/>
            <a:ext cx="7420708" cy="5190028"/>
          </a:xfrm>
        </p:spPr>
        <p:txBody>
          <a:bodyPr>
            <a:normAutofit/>
          </a:bodyPr>
          <a:lstStyle/>
          <a:p>
            <a:r>
              <a:rPr lang="en-US" sz="1600" dirty="0">
                <a:solidFill>
                  <a:schemeClr val="tx1"/>
                </a:solidFill>
                <a:cs typeface="Times New Roman" panose="02020603050405020304" pitchFamily="18" charset="0"/>
              </a:rPr>
              <a:t>The data is independent and identically distributed </a:t>
            </a:r>
          </a:p>
          <a:p>
            <a:r>
              <a:rPr lang="en-US" sz="1600" dirty="0">
                <a:solidFill>
                  <a:schemeClr val="tx1"/>
                </a:solidFill>
                <a:cs typeface="Times New Roman" panose="02020603050405020304" pitchFamily="18" charset="0"/>
              </a:rPr>
              <a:t>Models are trained on a set and tested on the other with an assumption that the data is highly correlated. </a:t>
            </a:r>
          </a:p>
          <a:p>
            <a:r>
              <a:rPr lang="en-US" sz="1600" dirty="0">
                <a:solidFill>
                  <a:schemeClr val="tx1"/>
                </a:solidFill>
              </a:rPr>
              <a:t>When using a linear classifier the decision boundaries are linear and in other situations when using a neural network with one hidden layer has sufficient complexity to model the underlying function</a:t>
            </a:r>
            <a:r>
              <a:rPr lang="en-US" sz="1800" dirty="0"/>
              <a:t>.</a:t>
            </a:r>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46453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a:t>
            </a:r>
          </a:p>
        </p:txBody>
      </p:sp>
      <p:sp>
        <p:nvSpPr>
          <p:cNvPr id="3" name="Text Placeholder 2"/>
          <p:cNvSpPr>
            <a:spLocks noGrp="1"/>
          </p:cNvSpPr>
          <p:nvPr>
            <p:ph type="body" idx="1"/>
          </p:nvPr>
        </p:nvSpPr>
        <p:spPr/>
        <p:txBody>
          <a:bodyPr/>
          <a:lstStyle/>
          <a:p>
            <a:r>
              <a:rPr lang="en-US" dirty="0"/>
              <a:t>Enter at your own risk</a:t>
            </a:r>
          </a:p>
        </p:txBody>
      </p:sp>
    </p:spTree>
    <p:extLst>
      <p:ext uri="{BB962C8B-B14F-4D97-AF65-F5344CB8AC3E}">
        <p14:creationId xmlns:p14="http://schemas.microsoft.com/office/powerpoint/2010/main" val="1872853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058" y="295422"/>
            <a:ext cx="8229600" cy="741405"/>
          </a:xfrm>
        </p:spPr>
        <p:txBody>
          <a:bodyPr/>
          <a:lstStyle/>
          <a:p>
            <a:r>
              <a:rPr lang="en-US" dirty="0"/>
              <a:t>You track status</a:t>
            </a:r>
          </a:p>
        </p:txBody>
      </p:sp>
      <p:pic>
        <p:nvPicPr>
          <p:cNvPr id="6" name="Picture 5">
            <a:extLst>
              <a:ext uri="{FF2B5EF4-FFF2-40B4-BE49-F238E27FC236}">
                <a16:creationId xmlns:a16="http://schemas.microsoft.com/office/drawing/2014/main" id="{FB55B026-2F15-416B-BBC2-FE50387C3D62}"/>
              </a:ext>
            </a:extLst>
          </p:cNvPr>
          <p:cNvPicPr>
            <a:picLocks noChangeAspect="1"/>
          </p:cNvPicPr>
          <p:nvPr/>
        </p:nvPicPr>
        <p:blipFill>
          <a:blip r:embed="rId2"/>
          <a:stretch>
            <a:fillRect/>
          </a:stretch>
        </p:blipFill>
        <p:spPr>
          <a:xfrm>
            <a:off x="0" y="1055719"/>
            <a:ext cx="9144000" cy="5682706"/>
          </a:xfrm>
          <a:prstGeom prst="rect">
            <a:avLst/>
          </a:prstGeom>
        </p:spPr>
      </p:pic>
    </p:spTree>
    <p:extLst>
      <p:ext uri="{BB962C8B-B14F-4D97-AF65-F5344CB8AC3E}">
        <p14:creationId xmlns:p14="http://schemas.microsoft.com/office/powerpoint/2010/main" val="2582789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058" y="295422"/>
            <a:ext cx="7350370" cy="741405"/>
          </a:xfrm>
        </p:spPr>
        <p:txBody>
          <a:bodyPr/>
          <a:lstStyle/>
          <a:p>
            <a:r>
              <a:rPr lang="en-US" dirty="0"/>
              <a:t>Questions &amp; Answers</a:t>
            </a:r>
          </a:p>
        </p:txBody>
      </p:sp>
      <p:sp>
        <p:nvSpPr>
          <p:cNvPr id="3" name="TextBox 2">
            <a:extLst>
              <a:ext uri="{FF2B5EF4-FFF2-40B4-BE49-F238E27FC236}">
                <a16:creationId xmlns:a16="http://schemas.microsoft.com/office/drawing/2014/main" id="{0744647F-BDDE-49BF-801B-66E8FE7E86D8}"/>
              </a:ext>
            </a:extLst>
          </p:cNvPr>
          <p:cNvSpPr txBox="1"/>
          <p:nvPr/>
        </p:nvSpPr>
        <p:spPr>
          <a:xfrm>
            <a:off x="970671" y="1631852"/>
            <a:ext cx="7948246" cy="3970318"/>
          </a:xfrm>
          <a:prstGeom prst="rect">
            <a:avLst/>
          </a:prstGeom>
          <a:noFill/>
        </p:spPr>
        <p:txBody>
          <a:bodyPr wrap="square" rtlCol="0">
            <a:spAutoFit/>
          </a:bodyPr>
          <a:lstStyle/>
          <a:p>
            <a:r>
              <a:rPr lang="en-US" dirty="0"/>
              <a:t>Shravan:</a:t>
            </a:r>
          </a:p>
          <a:p>
            <a:pPr marL="342900" indent="-342900">
              <a:buAutoNum type="arabicPeriod"/>
            </a:pPr>
            <a:r>
              <a:rPr lang="en-US" dirty="0"/>
              <a:t>How clean is the data? Does lot of preprocessing is needed?</a:t>
            </a:r>
          </a:p>
          <a:p>
            <a:r>
              <a:rPr lang="en-US" dirty="0"/>
              <a:t>Ans: There are few missing values in the data in few columns, and there are also few outliers which need to be removed.</a:t>
            </a:r>
          </a:p>
          <a:p>
            <a:r>
              <a:rPr lang="en-US" dirty="0"/>
              <a:t>2. What models can be applied to the data?</a:t>
            </a:r>
          </a:p>
          <a:p>
            <a:r>
              <a:rPr lang="en-US" dirty="0"/>
              <a:t>Ans: Classification models such as Random forest methods or Trees models are to be build to classify the Spy plane.</a:t>
            </a:r>
          </a:p>
          <a:p>
            <a:r>
              <a:rPr lang="en-US" dirty="0"/>
              <a:t>3. What assumptions are we going to make to build our model?</a:t>
            </a:r>
            <a:endParaRPr lang="en-GB" dirty="0"/>
          </a:p>
          <a:p>
            <a:r>
              <a:rPr lang="en-US" dirty="0"/>
              <a:t>Ans. The data is independent and identically distributed </a:t>
            </a:r>
            <a:endParaRPr lang="en-GB" dirty="0"/>
          </a:p>
          <a:p>
            <a:r>
              <a:rPr lang="en-US" dirty="0"/>
              <a:t>Models are trained on a set and tested on the other with an assumption that the data is highly correlated. </a:t>
            </a:r>
          </a:p>
          <a:p>
            <a:endParaRPr lang="en-US" dirty="0"/>
          </a:p>
          <a:p>
            <a:endParaRPr lang="en-US" dirty="0"/>
          </a:p>
          <a:p>
            <a:endParaRPr lang="en-GB" dirty="0"/>
          </a:p>
        </p:txBody>
      </p:sp>
    </p:spTree>
    <p:extLst>
      <p:ext uri="{BB962C8B-B14F-4D97-AF65-F5344CB8AC3E}">
        <p14:creationId xmlns:p14="http://schemas.microsoft.com/office/powerpoint/2010/main" val="28224680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058" y="295422"/>
            <a:ext cx="7350370" cy="741405"/>
          </a:xfrm>
        </p:spPr>
        <p:txBody>
          <a:bodyPr/>
          <a:lstStyle/>
          <a:p>
            <a:r>
              <a:rPr lang="en-US" dirty="0"/>
              <a:t>Questions &amp; Answers</a:t>
            </a:r>
          </a:p>
        </p:txBody>
      </p:sp>
      <p:sp>
        <p:nvSpPr>
          <p:cNvPr id="3" name="TextBox 2">
            <a:extLst>
              <a:ext uri="{FF2B5EF4-FFF2-40B4-BE49-F238E27FC236}">
                <a16:creationId xmlns:a16="http://schemas.microsoft.com/office/drawing/2014/main" id="{0744647F-BDDE-49BF-801B-66E8FE7E86D8}"/>
              </a:ext>
            </a:extLst>
          </p:cNvPr>
          <p:cNvSpPr txBox="1"/>
          <p:nvPr/>
        </p:nvSpPr>
        <p:spPr>
          <a:xfrm>
            <a:off x="1259058" y="928467"/>
            <a:ext cx="7948246" cy="6463308"/>
          </a:xfrm>
          <a:prstGeom prst="rect">
            <a:avLst/>
          </a:prstGeom>
          <a:noFill/>
        </p:spPr>
        <p:txBody>
          <a:bodyPr wrap="square" rtlCol="0">
            <a:spAutoFit/>
          </a:bodyPr>
          <a:lstStyle/>
          <a:p>
            <a:r>
              <a:rPr lang="en-US" dirty="0"/>
              <a:t>Meghna:</a:t>
            </a:r>
          </a:p>
          <a:p>
            <a:pPr marL="342900" indent="-342900">
              <a:buAutoNum type="arabicPeriod"/>
            </a:pPr>
            <a:r>
              <a:rPr lang="en-US" dirty="0"/>
              <a:t>How are the models validated?</a:t>
            </a:r>
          </a:p>
          <a:p>
            <a:r>
              <a:rPr lang="en-US" dirty="0"/>
              <a:t>Ans. Models that are applied will be checked for performance and validated against test data</a:t>
            </a:r>
          </a:p>
          <a:p>
            <a:r>
              <a:rPr lang="en-US" dirty="0"/>
              <a:t>2. Is the data consistent or are we going to perform data cleaning operations? </a:t>
            </a:r>
            <a:endParaRPr lang="en-GB" dirty="0"/>
          </a:p>
          <a:p>
            <a:r>
              <a:rPr lang="en-US" dirty="0"/>
              <a:t>Ans. May be we will need to perform few operations to sort data accordingly. </a:t>
            </a:r>
            <a:endParaRPr lang="en-GB" dirty="0"/>
          </a:p>
          <a:p>
            <a:r>
              <a:rPr lang="en-US" dirty="0"/>
              <a:t>3. Is the flight data only in the United states or has it even covered Mexico and others?</a:t>
            </a:r>
          </a:p>
          <a:p>
            <a:r>
              <a:rPr lang="en-US" dirty="0"/>
              <a:t>It’s got data from the United States, Alaska, Hawaii, and Puerto Rico.</a:t>
            </a:r>
          </a:p>
          <a:p>
            <a:endParaRPr lang="en-US" dirty="0"/>
          </a:p>
          <a:p>
            <a:r>
              <a:rPr lang="en-US" dirty="0" err="1"/>
              <a:t>Shreyasi</a:t>
            </a:r>
            <a:r>
              <a:rPr lang="en-US" dirty="0"/>
              <a:t>:</a:t>
            </a:r>
          </a:p>
          <a:p>
            <a:pPr marL="342900" indent="-342900">
              <a:buAutoNum type="arabicPeriod"/>
            </a:pPr>
            <a:r>
              <a:rPr lang="en-US" dirty="0"/>
              <a:t>How is data collected? What are the potential sources?</a:t>
            </a:r>
          </a:p>
          <a:p>
            <a:r>
              <a:rPr lang="en-US" dirty="0"/>
              <a:t>Ans. Most part of the data is collected from Kaggle, which has data from various other sources that include Flight24 radar, Federal Aviation Administration.</a:t>
            </a:r>
          </a:p>
          <a:p>
            <a:r>
              <a:rPr lang="en-US" dirty="0"/>
              <a:t>2. What methods are suitable for our data to visualize it the best? How are we going work on Geo-mapping? </a:t>
            </a:r>
            <a:endParaRPr lang="en-GB" dirty="0"/>
          </a:p>
          <a:p>
            <a:r>
              <a:rPr lang="en-US" dirty="0"/>
              <a:t>Ans. Geo-mapping software needs to be enabled. This technology takes the data with a location element and visualizes it. </a:t>
            </a:r>
          </a:p>
          <a:p>
            <a:endParaRPr lang="en-US" dirty="0"/>
          </a:p>
          <a:p>
            <a:endParaRPr lang="en-GB" dirty="0"/>
          </a:p>
        </p:txBody>
      </p:sp>
    </p:spTree>
    <p:extLst>
      <p:ext uri="{BB962C8B-B14F-4D97-AF65-F5344CB8AC3E}">
        <p14:creationId xmlns:p14="http://schemas.microsoft.com/office/powerpoint/2010/main" val="1325669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0"/>
            <a:ext cx="8229600" cy="952500"/>
          </a:xfrm>
        </p:spPr>
        <p:txBody>
          <a:bodyPr>
            <a:normAutofit fontScale="90000"/>
          </a:bodyPr>
          <a:lstStyle/>
          <a:p>
            <a:r>
              <a:rPr lang="en-US" dirty="0"/>
              <a:t>Have some back up slides just in case!</a:t>
            </a:r>
          </a:p>
        </p:txBody>
      </p:sp>
      <p:pic>
        <p:nvPicPr>
          <p:cNvPr id="3" name="Picture 2" descr="old testament passion: all's well and up running"/>
          <p:cNvPicPr>
            <a:picLocks noChangeAspect="1"/>
          </p:cNvPicPr>
          <p:nvPr/>
        </p:nvPicPr>
        <p:blipFill>
          <a:blip r:embed="rId2"/>
          <a:stretch>
            <a:fillRect/>
          </a:stretch>
        </p:blipFill>
        <p:spPr>
          <a:xfrm>
            <a:off x="3480485" y="4010024"/>
            <a:ext cx="1894703" cy="1805889"/>
          </a:xfrm>
          <a:prstGeom prst="rect">
            <a:avLst/>
          </a:prstGeom>
        </p:spPr>
      </p:pic>
    </p:spTree>
    <p:extLst>
      <p:ext uri="{BB962C8B-B14F-4D97-AF65-F5344CB8AC3E}">
        <p14:creationId xmlns:p14="http://schemas.microsoft.com/office/powerpoint/2010/main" val="2000287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165591" y="4943308"/>
            <a:ext cx="8812820" cy="619761"/>
            <a:chOff x="165590" y="1331029"/>
            <a:chExt cx="8812820" cy="619761"/>
          </a:xfrm>
          <a:solidFill>
            <a:srgbClr val="FD979B"/>
          </a:solidFill>
        </p:grpSpPr>
        <p:sp>
          <p:nvSpPr>
            <p:cNvPr id="28" name="Rectangle 27"/>
            <p:cNvSpPr/>
            <p:nvPr/>
          </p:nvSpPr>
          <p:spPr>
            <a:xfrm>
              <a:off x="165590" y="1331029"/>
              <a:ext cx="1802420" cy="619761"/>
            </a:xfrm>
            <a:prstGeom prst="rect">
              <a:avLst/>
            </a:prstGeom>
            <a:grpFill/>
            <a:ln>
              <a:solidFill>
                <a:srgbClr val="000000"/>
              </a:solidFill>
            </a:ln>
          </p:spPr>
          <p:txBody>
            <a:bodyPr wrap="square">
              <a:noAutofit/>
            </a:bodyPr>
            <a:lstStyle/>
            <a:p>
              <a:pPr eaLnBrk="0" fontAlgn="base" hangingPunct="0"/>
              <a:r>
                <a:rPr lang="en-US" sz="1600" dirty="0">
                  <a:latin typeface="Arial Narrow"/>
                  <a:cs typeface="Arial Narrow"/>
                </a:rPr>
                <a:t>Final Presentations</a:t>
              </a:r>
            </a:p>
          </p:txBody>
        </p:sp>
        <p:sp>
          <p:nvSpPr>
            <p:cNvPr id="29" name="Rectangle 28"/>
            <p:cNvSpPr/>
            <p:nvPr/>
          </p:nvSpPr>
          <p:spPr>
            <a:xfrm>
              <a:off x="1968010" y="1331030"/>
              <a:ext cx="5570710" cy="619760"/>
            </a:xfrm>
            <a:prstGeom prst="rect">
              <a:avLst/>
            </a:prstGeom>
            <a:grpFill/>
            <a:ln>
              <a:solidFill>
                <a:srgbClr val="000000"/>
              </a:solidFill>
            </a:ln>
          </p:spPr>
          <p:txBody>
            <a:bodyPr wrap="square" numCol="2">
              <a:noAutofit/>
            </a:bodyPr>
            <a:lstStyle/>
            <a:p>
              <a:pPr marL="112710" indent="-112710">
                <a:buFont typeface="Arial"/>
                <a:buChar char="•"/>
              </a:pPr>
              <a:r>
                <a:rPr lang="en-US" sz="1600" dirty="0">
                  <a:latin typeface="Arial Narrow"/>
                  <a:cs typeface="Arial Narrow"/>
                </a:rPr>
                <a:t>Project components completed</a:t>
              </a:r>
            </a:p>
            <a:p>
              <a:pPr marL="112710" indent="-112710">
                <a:buFont typeface="Arial"/>
                <a:buChar char="•"/>
              </a:pPr>
              <a:r>
                <a:rPr lang="en-US" sz="1600" dirty="0">
                  <a:latin typeface="Arial Narrow"/>
                  <a:cs typeface="Arial Narrow"/>
                </a:rPr>
                <a:t>Project components integrated</a:t>
              </a:r>
            </a:p>
            <a:p>
              <a:pPr marL="112710" indent="-112710">
                <a:buFont typeface="Arial"/>
                <a:buChar char="•"/>
              </a:pPr>
              <a:r>
                <a:rPr lang="en-US" sz="1600" dirty="0">
                  <a:latin typeface="Arial Narrow"/>
                  <a:cs typeface="Arial Narrow"/>
                </a:rPr>
                <a:t>Project supports final decision</a:t>
              </a:r>
            </a:p>
            <a:p>
              <a:pPr marL="112710" indent="-112710">
                <a:buFont typeface="Arial"/>
                <a:buChar char="•"/>
              </a:pPr>
              <a:r>
                <a:rPr lang="en-US" sz="1600" dirty="0">
                  <a:latin typeface="Arial Narrow"/>
                  <a:cs typeface="Arial Narrow"/>
                </a:rPr>
                <a:t>Presentation made</a:t>
              </a:r>
            </a:p>
          </p:txBody>
        </p:sp>
        <p:sp>
          <p:nvSpPr>
            <p:cNvPr id="30" name="Rectangle 29"/>
            <p:cNvSpPr/>
            <p:nvPr/>
          </p:nvSpPr>
          <p:spPr>
            <a:xfrm>
              <a:off x="7538720" y="1331029"/>
              <a:ext cx="1439690" cy="619761"/>
            </a:xfrm>
            <a:prstGeom prst="rect">
              <a:avLst/>
            </a:prstGeom>
            <a:grpFill/>
            <a:ln>
              <a:solidFill>
                <a:srgbClr val="000000"/>
              </a:solidFill>
            </a:ln>
          </p:spPr>
          <p:txBody>
            <a:bodyPr wrap="square">
              <a:noAutofit/>
            </a:bodyPr>
            <a:lstStyle/>
            <a:p>
              <a:r>
                <a:rPr lang="en-US" sz="1600" dirty="0">
                  <a:solidFill>
                    <a:srgbClr val="000000"/>
                  </a:solidFill>
                  <a:latin typeface="Arial Narrow"/>
                  <a:cs typeface="Arial Narrow"/>
                </a:rPr>
                <a:t>May 10</a:t>
              </a:r>
              <a:endParaRPr lang="en-US" sz="1600" dirty="0"/>
            </a:p>
            <a:p>
              <a:pPr algn="ctr" eaLnBrk="0" fontAlgn="base" hangingPunct="0"/>
              <a:endParaRPr lang="en-US" sz="1600" dirty="0">
                <a:latin typeface="Arial Narrow"/>
                <a:cs typeface="Arial Narrow"/>
              </a:endParaRPr>
            </a:p>
          </p:txBody>
        </p:sp>
      </p:grpSp>
      <p:sp>
        <p:nvSpPr>
          <p:cNvPr id="2" name="Title 1"/>
          <p:cNvSpPr>
            <a:spLocks noGrp="1"/>
          </p:cNvSpPr>
          <p:nvPr>
            <p:ph type="title"/>
          </p:nvPr>
        </p:nvSpPr>
        <p:spPr>
          <a:xfrm>
            <a:off x="457200" y="0"/>
            <a:ext cx="8229600" cy="1024128"/>
          </a:xfrm>
        </p:spPr>
        <p:txBody>
          <a:bodyPr anchor="ctr" anchorCtr="0"/>
          <a:lstStyle/>
          <a:p>
            <a:pPr fontAlgn="t">
              <a:spcBef>
                <a:spcPts val="0"/>
              </a:spcBef>
            </a:pPr>
            <a:r>
              <a:rPr lang="en-US" dirty="0"/>
              <a:t>DAEN 690</a:t>
            </a:r>
          </a:p>
        </p:txBody>
      </p:sp>
      <p:sp>
        <p:nvSpPr>
          <p:cNvPr id="16" name="Rectangle 15"/>
          <p:cNvSpPr/>
          <p:nvPr/>
        </p:nvSpPr>
        <p:spPr>
          <a:xfrm>
            <a:off x="3484982" y="1076829"/>
            <a:ext cx="2174073" cy="424829"/>
          </a:xfrm>
          <a:prstGeom prst="rect">
            <a:avLst/>
          </a:prstGeom>
        </p:spPr>
        <p:txBody>
          <a:bodyPr wrap="none" lIns="54967" tIns="27480" rIns="54967" bIns="27480">
            <a:spAutoFit/>
          </a:bodyPr>
          <a:lstStyle/>
          <a:p>
            <a:pPr algn="ctr">
              <a:defRPr/>
            </a:pPr>
            <a:r>
              <a:rPr lang="en-US" sz="2400" b="1" i="1" kern="0" dirty="0">
                <a:solidFill>
                  <a:srgbClr val="00B0F0"/>
                </a:solidFill>
              </a:rPr>
              <a:t>Project Sprints</a:t>
            </a:r>
          </a:p>
        </p:txBody>
      </p:sp>
      <p:grpSp>
        <p:nvGrpSpPr>
          <p:cNvPr id="4" name="Group 3"/>
          <p:cNvGrpSpPr/>
          <p:nvPr/>
        </p:nvGrpSpPr>
        <p:grpSpPr>
          <a:xfrm>
            <a:off x="165591" y="1607869"/>
            <a:ext cx="8812820" cy="399265"/>
            <a:chOff x="165590" y="931764"/>
            <a:chExt cx="8812820" cy="399265"/>
          </a:xfrm>
        </p:grpSpPr>
        <p:sp>
          <p:nvSpPr>
            <p:cNvPr id="6" name="Rectangle 5"/>
            <p:cNvSpPr/>
            <p:nvPr/>
          </p:nvSpPr>
          <p:spPr>
            <a:xfrm>
              <a:off x="165590" y="931764"/>
              <a:ext cx="1802420" cy="399265"/>
            </a:xfrm>
            <a:prstGeom prst="rect">
              <a:avLst/>
            </a:prstGeom>
            <a:solidFill>
              <a:srgbClr val="3D637E"/>
            </a:solidFill>
            <a:ln>
              <a:solidFill>
                <a:srgbClr val="000000"/>
              </a:solidFill>
            </a:ln>
          </p:spPr>
          <p:txBody>
            <a:bodyPr wrap="square">
              <a:noAutofit/>
            </a:bodyPr>
            <a:lstStyle/>
            <a:p>
              <a:pPr eaLnBrk="0" fontAlgn="base" hangingPunct="0"/>
              <a:r>
                <a:rPr lang="en-US" sz="1600" b="1" dirty="0">
                  <a:solidFill>
                    <a:schemeClr val="bg1"/>
                  </a:solidFill>
                  <a:effectLst>
                    <a:outerShdw blurRad="38100" dist="38100" dir="2700000" algn="tl">
                      <a:srgbClr val="000000">
                        <a:alpha val="43137"/>
                      </a:srgbClr>
                    </a:outerShdw>
                  </a:effectLst>
                  <a:latin typeface="Arial" charset="0"/>
                </a:rPr>
                <a:t>Sprint</a:t>
              </a:r>
            </a:p>
            <a:p>
              <a:pPr marL="174621" eaLnBrk="0" hangingPunct="0"/>
              <a:endParaRPr lang="en-US" sz="1600" dirty="0">
                <a:solidFill>
                  <a:schemeClr val="bg1"/>
                </a:solidFill>
                <a:effectLst>
                  <a:outerShdw blurRad="38100" dist="38100" dir="2700000" algn="tl">
                    <a:srgbClr val="000000">
                      <a:alpha val="43137"/>
                    </a:srgbClr>
                  </a:outerShdw>
                </a:effectLst>
                <a:latin typeface="Arial" charset="0"/>
              </a:endParaRPr>
            </a:p>
          </p:txBody>
        </p:sp>
        <p:sp>
          <p:nvSpPr>
            <p:cNvPr id="8" name="Rectangle 7"/>
            <p:cNvSpPr/>
            <p:nvPr/>
          </p:nvSpPr>
          <p:spPr>
            <a:xfrm>
              <a:off x="1968010" y="931764"/>
              <a:ext cx="5570710" cy="399265"/>
            </a:xfrm>
            <a:prstGeom prst="rect">
              <a:avLst/>
            </a:prstGeom>
            <a:solidFill>
              <a:srgbClr val="3D637E"/>
            </a:solidFill>
            <a:ln>
              <a:solidFill>
                <a:srgbClr val="000000"/>
              </a:solidFill>
            </a:ln>
          </p:spPr>
          <p:txBody>
            <a:bodyPr wrap="square">
              <a:noAutofit/>
            </a:bodyPr>
            <a:lstStyle/>
            <a:p>
              <a:pPr eaLnBrk="0" fontAlgn="base" hangingPunct="0"/>
              <a:r>
                <a:rPr lang="en-US" sz="1600" b="1" dirty="0">
                  <a:solidFill>
                    <a:schemeClr val="bg1"/>
                  </a:solidFill>
                  <a:effectLst>
                    <a:outerShdw blurRad="38100" dist="38100" dir="2700000" algn="tl">
                      <a:srgbClr val="000000">
                        <a:alpha val="43137"/>
                      </a:srgbClr>
                    </a:outerShdw>
                  </a:effectLst>
                  <a:latin typeface="Arial" charset="0"/>
                </a:rPr>
                <a:t>Milestone Goals</a:t>
              </a:r>
            </a:p>
            <a:p>
              <a:pPr marL="174621" eaLnBrk="0" hangingPunct="0"/>
              <a:endParaRPr lang="en-US" sz="1600" dirty="0">
                <a:solidFill>
                  <a:schemeClr val="bg1"/>
                </a:solidFill>
                <a:effectLst>
                  <a:outerShdw blurRad="38100" dist="38100" dir="2700000" algn="tl">
                    <a:srgbClr val="000000">
                      <a:alpha val="43137"/>
                    </a:srgbClr>
                  </a:outerShdw>
                </a:effectLst>
                <a:latin typeface="Arial" charset="0"/>
              </a:endParaRPr>
            </a:p>
          </p:txBody>
        </p:sp>
        <p:sp>
          <p:nvSpPr>
            <p:cNvPr id="11" name="Rectangle 10"/>
            <p:cNvSpPr/>
            <p:nvPr/>
          </p:nvSpPr>
          <p:spPr>
            <a:xfrm>
              <a:off x="7538720" y="931764"/>
              <a:ext cx="1439690" cy="399265"/>
            </a:xfrm>
            <a:prstGeom prst="rect">
              <a:avLst/>
            </a:prstGeom>
            <a:solidFill>
              <a:srgbClr val="3D637E"/>
            </a:solidFill>
            <a:ln>
              <a:solidFill>
                <a:srgbClr val="000000"/>
              </a:solidFill>
            </a:ln>
          </p:spPr>
          <p:txBody>
            <a:bodyPr wrap="square">
              <a:noAutofit/>
            </a:bodyPr>
            <a:lstStyle/>
            <a:p>
              <a:pPr eaLnBrk="0" fontAlgn="base" hangingPunct="0"/>
              <a:r>
                <a:rPr lang="en-US" sz="1600" b="1" dirty="0">
                  <a:solidFill>
                    <a:schemeClr val="bg1"/>
                  </a:solidFill>
                  <a:effectLst>
                    <a:outerShdw blurRad="38100" dist="38100" dir="2700000" algn="tl">
                      <a:srgbClr val="000000">
                        <a:alpha val="43137"/>
                      </a:srgbClr>
                    </a:outerShdw>
                  </a:effectLst>
                  <a:latin typeface="Arial" charset="0"/>
                </a:rPr>
                <a:t>Presentation </a:t>
              </a:r>
            </a:p>
            <a:p>
              <a:pPr marL="174621" eaLnBrk="0" hangingPunct="0"/>
              <a:endParaRPr lang="en-US" sz="1600" dirty="0">
                <a:solidFill>
                  <a:schemeClr val="bg1"/>
                </a:solidFill>
                <a:effectLst>
                  <a:outerShdw blurRad="38100" dist="38100" dir="2700000" algn="tl">
                    <a:srgbClr val="000000">
                      <a:alpha val="43137"/>
                    </a:srgbClr>
                  </a:outerShdw>
                </a:effectLst>
                <a:latin typeface="Arial" charset="0"/>
              </a:endParaRPr>
            </a:p>
          </p:txBody>
        </p:sp>
      </p:grpSp>
      <p:grpSp>
        <p:nvGrpSpPr>
          <p:cNvPr id="3" name="Group 2"/>
          <p:cNvGrpSpPr/>
          <p:nvPr/>
        </p:nvGrpSpPr>
        <p:grpSpPr>
          <a:xfrm>
            <a:off x="165591" y="2007134"/>
            <a:ext cx="8812820" cy="1076891"/>
            <a:chOff x="165590" y="1331029"/>
            <a:chExt cx="8812820" cy="1076891"/>
          </a:xfrm>
          <a:solidFill>
            <a:schemeClr val="accent2">
              <a:lumMod val="60000"/>
              <a:lumOff val="40000"/>
            </a:schemeClr>
          </a:solidFill>
        </p:grpSpPr>
        <p:sp>
          <p:nvSpPr>
            <p:cNvPr id="9" name="Rectangle 8"/>
            <p:cNvSpPr/>
            <p:nvPr/>
          </p:nvSpPr>
          <p:spPr>
            <a:xfrm>
              <a:off x="165590" y="1331029"/>
              <a:ext cx="1802420" cy="1076891"/>
            </a:xfrm>
            <a:prstGeom prst="rect">
              <a:avLst/>
            </a:prstGeom>
            <a:grpFill/>
            <a:ln>
              <a:solidFill>
                <a:srgbClr val="000000"/>
              </a:solidFill>
            </a:ln>
          </p:spPr>
          <p:txBody>
            <a:bodyPr wrap="square">
              <a:noAutofit/>
            </a:bodyPr>
            <a:lstStyle/>
            <a:p>
              <a:pPr eaLnBrk="0" fontAlgn="base" hangingPunct="0"/>
              <a:r>
                <a:rPr lang="en-US" sz="1600" dirty="0">
                  <a:latin typeface="Arial Narrow"/>
                  <a:cs typeface="Arial Narrow"/>
                </a:rPr>
                <a:t>Problem Definition and Project Plans</a:t>
              </a:r>
            </a:p>
          </p:txBody>
        </p:sp>
        <p:sp>
          <p:nvSpPr>
            <p:cNvPr id="10" name="Rectangle 9"/>
            <p:cNvSpPr/>
            <p:nvPr/>
          </p:nvSpPr>
          <p:spPr>
            <a:xfrm>
              <a:off x="1968010" y="1331029"/>
              <a:ext cx="5570710" cy="1076891"/>
            </a:xfrm>
            <a:prstGeom prst="rect">
              <a:avLst/>
            </a:prstGeom>
            <a:grpFill/>
            <a:ln>
              <a:solidFill>
                <a:srgbClr val="000000"/>
              </a:solidFill>
            </a:ln>
          </p:spPr>
          <p:txBody>
            <a:bodyPr wrap="square" numCol="2">
              <a:noAutofit/>
            </a:bodyPr>
            <a:lstStyle/>
            <a:p>
              <a:pPr marL="112710" indent="-112710">
                <a:buFont typeface="Arial"/>
                <a:buChar char="•"/>
              </a:pPr>
              <a:r>
                <a:rPr lang="en-US" sz="1600" dirty="0">
                  <a:solidFill>
                    <a:srgbClr val="000000"/>
                  </a:solidFill>
                  <a:latin typeface="Arial Narrow"/>
                  <a:cs typeface="Arial Narrow"/>
                </a:rPr>
                <a:t>Problem (decision) defined</a:t>
              </a:r>
              <a:endParaRPr lang="en-US" sz="1600" dirty="0">
                <a:solidFill>
                  <a:schemeClr val="dk1"/>
                </a:solidFill>
              </a:endParaRPr>
            </a:p>
            <a:p>
              <a:pPr marL="112710" indent="-112710">
                <a:buFont typeface="Arial"/>
                <a:buChar char="•"/>
              </a:pPr>
              <a:r>
                <a:rPr lang="en-US" sz="1600" dirty="0">
                  <a:solidFill>
                    <a:srgbClr val="000000"/>
                  </a:solidFill>
                  <a:latin typeface="Arial Narrow"/>
                  <a:cs typeface="Arial Narrow"/>
                </a:rPr>
                <a:t>Understanding of complexity</a:t>
              </a:r>
            </a:p>
            <a:p>
              <a:pPr marL="112710" indent="-112710">
                <a:buFont typeface="Arial"/>
                <a:buChar char="•"/>
              </a:pPr>
              <a:r>
                <a:rPr lang="en-US" sz="1600" dirty="0">
                  <a:solidFill>
                    <a:srgbClr val="000000"/>
                  </a:solidFill>
                  <a:latin typeface="Arial Narrow"/>
                  <a:cs typeface="Arial Narrow"/>
                </a:rPr>
                <a:t>Potential data source identified</a:t>
              </a:r>
              <a:endParaRPr lang="en-US" sz="1600" dirty="0">
                <a:solidFill>
                  <a:schemeClr val="dk1"/>
                </a:solidFill>
              </a:endParaRPr>
            </a:p>
            <a:p>
              <a:pPr marL="112710" indent="-112710">
                <a:buFont typeface="Arial"/>
                <a:buChar char="•"/>
              </a:pPr>
              <a:r>
                <a:rPr lang="en-US" sz="1600" dirty="0">
                  <a:solidFill>
                    <a:srgbClr val="000000"/>
                  </a:solidFill>
                  <a:latin typeface="Arial Narrow"/>
                  <a:cs typeface="Arial Narrow"/>
                </a:rPr>
                <a:t>Potential analytics identified</a:t>
              </a:r>
              <a:endParaRPr lang="en-US" sz="1600" dirty="0">
                <a:solidFill>
                  <a:schemeClr val="dk1"/>
                </a:solidFill>
              </a:endParaRPr>
            </a:p>
            <a:p>
              <a:pPr marL="112710" indent="-112710">
                <a:buFont typeface="Arial"/>
                <a:buChar char="•"/>
              </a:pPr>
              <a:r>
                <a:rPr lang="en-US" sz="1600" dirty="0">
                  <a:solidFill>
                    <a:srgbClr val="000000"/>
                  </a:solidFill>
                  <a:latin typeface="Arial Narrow"/>
                  <a:cs typeface="Arial Narrow"/>
                </a:rPr>
                <a:t>Project schedule defined</a:t>
              </a:r>
              <a:endParaRPr lang="en-US" sz="1600" dirty="0">
                <a:solidFill>
                  <a:schemeClr val="dk1"/>
                </a:solidFill>
              </a:endParaRPr>
            </a:p>
            <a:p>
              <a:pPr marL="112710" indent="-112710">
                <a:buFont typeface="Arial"/>
                <a:buChar char="•"/>
              </a:pPr>
              <a:r>
                <a:rPr lang="en-US" sz="1600" dirty="0">
                  <a:solidFill>
                    <a:srgbClr val="000000"/>
                  </a:solidFill>
                  <a:latin typeface="Arial Narrow"/>
                  <a:cs typeface="Arial Narrow"/>
                </a:rPr>
                <a:t>Participant roles assigned</a:t>
              </a:r>
            </a:p>
            <a:p>
              <a:pPr marL="112710" indent="-112710">
                <a:buFont typeface="Arial"/>
                <a:buChar char="•"/>
              </a:pPr>
              <a:r>
                <a:rPr lang="en-US" sz="1600" dirty="0">
                  <a:solidFill>
                    <a:srgbClr val="000000"/>
                  </a:solidFill>
                  <a:latin typeface="Arial Narrow"/>
                  <a:cs typeface="Arial Narrow"/>
                </a:rPr>
                <a:t>Risks identified and mitigation plan</a:t>
              </a:r>
              <a:endParaRPr lang="en-US" sz="1600" dirty="0">
                <a:latin typeface="Arial Narrow"/>
                <a:cs typeface="Arial Narrow"/>
              </a:endParaRPr>
            </a:p>
          </p:txBody>
        </p:sp>
        <p:sp>
          <p:nvSpPr>
            <p:cNvPr id="12" name="Rectangle 11"/>
            <p:cNvSpPr/>
            <p:nvPr/>
          </p:nvSpPr>
          <p:spPr>
            <a:xfrm>
              <a:off x="7538720" y="1331029"/>
              <a:ext cx="1439690" cy="1076891"/>
            </a:xfrm>
            <a:prstGeom prst="rect">
              <a:avLst/>
            </a:prstGeom>
            <a:grpFill/>
            <a:ln>
              <a:solidFill>
                <a:srgbClr val="000000"/>
              </a:solidFill>
            </a:ln>
          </p:spPr>
          <p:txBody>
            <a:bodyPr wrap="square">
              <a:noAutofit/>
            </a:bodyPr>
            <a:lstStyle/>
            <a:p>
              <a:r>
                <a:rPr lang="en-US" sz="1600" dirty="0">
                  <a:solidFill>
                    <a:srgbClr val="000000"/>
                  </a:solidFill>
                  <a:latin typeface="Arial Narrow"/>
                  <a:cs typeface="Arial Narrow"/>
                </a:rPr>
                <a:t>Feb 15</a:t>
              </a:r>
              <a:endParaRPr lang="en-US" sz="1600" dirty="0"/>
            </a:p>
            <a:p>
              <a:pPr algn="ctr" eaLnBrk="0" fontAlgn="base" hangingPunct="0"/>
              <a:endParaRPr lang="en-US" sz="1600" dirty="0">
                <a:latin typeface="Arial Narrow"/>
                <a:cs typeface="Arial Narrow"/>
              </a:endParaRPr>
            </a:p>
          </p:txBody>
        </p:sp>
      </p:grpSp>
      <p:grpSp>
        <p:nvGrpSpPr>
          <p:cNvPr id="13" name="Group 12"/>
          <p:cNvGrpSpPr/>
          <p:nvPr/>
        </p:nvGrpSpPr>
        <p:grpSpPr>
          <a:xfrm>
            <a:off x="165591" y="3173408"/>
            <a:ext cx="8812820" cy="619761"/>
            <a:chOff x="165590" y="1331029"/>
            <a:chExt cx="8812820" cy="619761"/>
          </a:xfrm>
          <a:solidFill>
            <a:srgbClr val="FFA0FE"/>
          </a:solidFill>
        </p:grpSpPr>
        <p:sp>
          <p:nvSpPr>
            <p:cNvPr id="14" name="Rectangle 13"/>
            <p:cNvSpPr/>
            <p:nvPr/>
          </p:nvSpPr>
          <p:spPr>
            <a:xfrm>
              <a:off x="165590" y="1331029"/>
              <a:ext cx="1802420" cy="619761"/>
            </a:xfrm>
            <a:prstGeom prst="rect">
              <a:avLst/>
            </a:prstGeom>
            <a:grpFill/>
            <a:ln>
              <a:solidFill>
                <a:srgbClr val="000000"/>
              </a:solidFill>
            </a:ln>
          </p:spPr>
          <p:txBody>
            <a:bodyPr wrap="square">
              <a:noAutofit/>
            </a:bodyPr>
            <a:lstStyle/>
            <a:p>
              <a:pPr eaLnBrk="0" fontAlgn="base" hangingPunct="0"/>
              <a:r>
                <a:rPr lang="en-US" sz="1600" dirty="0">
                  <a:latin typeface="Arial Narrow"/>
                  <a:cs typeface="Arial Narrow"/>
                </a:rPr>
                <a:t>Data Sets</a:t>
              </a:r>
            </a:p>
          </p:txBody>
        </p:sp>
        <p:sp>
          <p:nvSpPr>
            <p:cNvPr id="17" name="Rectangle 16"/>
            <p:cNvSpPr/>
            <p:nvPr/>
          </p:nvSpPr>
          <p:spPr>
            <a:xfrm>
              <a:off x="1968010" y="1331030"/>
              <a:ext cx="5570710" cy="619760"/>
            </a:xfrm>
            <a:prstGeom prst="rect">
              <a:avLst/>
            </a:prstGeom>
            <a:grpFill/>
            <a:ln>
              <a:solidFill>
                <a:srgbClr val="000000"/>
              </a:solidFill>
            </a:ln>
          </p:spPr>
          <p:txBody>
            <a:bodyPr wrap="square" numCol="2">
              <a:noAutofit/>
            </a:bodyPr>
            <a:lstStyle/>
            <a:p>
              <a:pPr marL="112710" indent="-112710">
                <a:buFont typeface="Arial"/>
                <a:buChar char="•"/>
              </a:pPr>
              <a:r>
                <a:rPr lang="en-US" sz="1600" dirty="0">
                  <a:latin typeface="Arial Narrow"/>
                  <a:cs typeface="Arial Narrow"/>
                </a:rPr>
                <a:t>Data located and accessed</a:t>
              </a:r>
            </a:p>
            <a:p>
              <a:pPr marL="112710" indent="-112710">
                <a:buFont typeface="Arial"/>
                <a:buChar char="•"/>
              </a:pPr>
              <a:r>
                <a:rPr lang="en-US" sz="1600" dirty="0">
                  <a:latin typeface="Arial Narrow"/>
                  <a:cs typeface="Arial Narrow"/>
                </a:rPr>
                <a:t>Initial processing underway</a:t>
              </a:r>
            </a:p>
            <a:p>
              <a:pPr marL="112710" indent="-112710">
                <a:buFont typeface="Arial"/>
                <a:buChar char="•"/>
              </a:pPr>
              <a:r>
                <a:rPr lang="en-US" sz="1600" dirty="0">
                  <a:solidFill>
                    <a:srgbClr val="000000"/>
                  </a:solidFill>
                  <a:latin typeface="Arial Narrow"/>
                  <a:cs typeface="Arial Narrow"/>
                </a:rPr>
                <a:t>Risks identified and mitigated</a:t>
              </a:r>
              <a:endParaRPr lang="en-US" sz="1600" dirty="0">
                <a:latin typeface="Arial Narrow"/>
                <a:cs typeface="Arial Narrow"/>
              </a:endParaRPr>
            </a:p>
          </p:txBody>
        </p:sp>
        <p:sp>
          <p:nvSpPr>
            <p:cNvPr id="18" name="Rectangle 17"/>
            <p:cNvSpPr/>
            <p:nvPr/>
          </p:nvSpPr>
          <p:spPr>
            <a:xfrm>
              <a:off x="7538720" y="1331029"/>
              <a:ext cx="1439690" cy="619761"/>
            </a:xfrm>
            <a:prstGeom prst="rect">
              <a:avLst/>
            </a:prstGeom>
            <a:grpFill/>
            <a:ln>
              <a:solidFill>
                <a:srgbClr val="000000"/>
              </a:solidFill>
            </a:ln>
          </p:spPr>
          <p:txBody>
            <a:bodyPr wrap="square">
              <a:noAutofit/>
            </a:bodyPr>
            <a:lstStyle/>
            <a:p>
              <a:r>
                <a:rPr lang="en-US" sz="1600" dirty="0">
                  <a:solidFill>
                    <a:srgbClr val="000000"/>
                  </a:solidFill>
                  <a:latin typeface="Arial Narrow"/>
                  <a:cs typeface="Arial Narrow"/>
                </a:rPr>
                <a:t>Mar 8</a:t>
              </a:r>
              <a:endParaRPr lang="en-US" sz="1600" dirty="0"/>
            </a:p>
            <a:p>
              <a:pPr algn="ctr" eaLnBrk="0" fontAlgn="base" hangingPunct="0"/>
              <a:endParaRPr lang="en-US" sz="1600" dirty="0">
                <a:latin typeface="Arial Narrow"/>
                <a:cs typeface="Arial Narrow"/>
              </a:endParaRPr>
            </a:p>
          </p:txBody>
        </p:sp>
      </p:grpSp>
      <p:grpSp>
        <p:nvGrpSpPr>
          <p:cNvPr id="19" name="Group 18"/>
          <p:cNvGrpSpPr/>
          <p:nvPr/>
        </p:nvGrpSpPr>
        <p:grpSpPr>
          <a:xfrm>
            <a:off x="165591" y="3703786"/>
            <a:ext cx="8812820" cy="619761"/>
            <a:chOff x="165590" y="1331029"/>
            <a:chExt cx="8812820" cy="619761"/>
          </a:xfrm>
          <a:solidFill>
            <a:srgbClr val="FFFF88"/>
          </a:solidFill>
        </p:grpSpPr>
        <p:sp>
          <p:nvSpPr>
            <p:cNvPr id="20" name="Rectangle 19"/>
            <p:cNvSpPr/>
            <p:nvPr/>
          </p:nvSpPr>
          <p:spPr>
            <a:xfrm>
              <a:off x="165590" y="1331029"/>
              <a:ext cx="1802420" cy="619761"/>
            </a:xfrm>
            <a:prstGeom prst="rect">
              <a:avLst/>
            </a:prstGeom>
            <a:grpFill/>
            <a:ln>
              <a:solidFill>
                <a:srgbClr val="000000"/>
              </a:solidFill>
            </a:ln>
          </p:spPr>
          <p:txBody>
            <a:bodyPr wrap="square">
              <a:noAutofit/>
            </a:bodyPr>
            <a:lstStyle/>
            <a:p>
              <a:pPr eaLnBrk="0" fontAlgn="base" hangingPunct="0"/>
              <a:r>
                <a:rPr lang="en-US" sz="1600" dirty="0">
                  <a:latin typeface="Arial Narrow"/>
                  <a:cs typeface="Arial Narrow"/>
                </a:rPr>
                <a:t>Analytics/algorithms</a:t>
              </a:r>
            </a:p>
          </p:txBody>
        </p:sp>
        <p:sp>
          <p:nvSpPr>
            <p:cNvPr id="21" name="Rectangle 20"/>
            <p:cNvSpPr/>
            <p:nvPr/>
          </p:nvSpPr>
          <p:spPr>
            <a:xfrm>
              <a:off x="1968010" y="1331030"/>
              <a:ext cx="5570710" cy="619760"/>
            </a:xfrm>
            <a:prstGeom prst="rect">
              <a:avLst/>
            </a:prstGeom>
            <a:grpFill/>
            <a:ln>
              <a:solidFill>
                <a:srgbClr val="000000"/>
              </a:solidFill>
            </a:ln>
          </p:spPr>
          <p:txBody>
            <a:bodyPr wrap="square" numCol="2">
              <a:noAutofit/>
            </a:bodyPr>
            <a:lstStyle/>
            <a:p>
              <a:pPr marL="112710" indent="-112710">
                <a:buFont typeface="Arial"/>
                <a:buChar char="•"/>
              </a:pPr>
              <a:r>
                <a:rPr lang="en-US" sz="1600" dirty="0">
                  <a:latin typeface="Arial Narrow"/>
                  <a:cs typeface="Arial Narrow"/>
                </a:rPr>
                <a:t>Algorithms defined and coded</a:t>
              </a:r>
            </a:p>
            <a:p>
              <a:pPr marL="112710" indent="-112710">
                <a:buFont typeface="Arial"/>
                <a:buChar char="•"/>
              </a:pPr>
              <a:r>
                <a:rPr lang="en-US" sz="1600" dirty="0">
                  <a:latin typeface="Arial Narrow"/>
                  <a:cs typeface="Arial Narrow"/>
                </a:rPr>
                <a:t>Initial applications completed</a:t>
              </a:r>
            </a:p>
            <a:p>
              <a:pPr marL="112710" indent="-112710">
                <a:buFont typeface="Arial"/>
                <a:buChar char="•"/>
              </a:pPr>
              <a:r>
                <a:rPr lang="en-US" sz="1600" dirty="0">
                  <a:solidFill>
                    <a:srgbClr val="000000"/>
                  </a:solidFill>
                  <a:latin typeface="Arial Narrow"/>
                  <a:cs typeface="Arial Narrow"/>
                </a:rPr>
                <a:t>Risks identified and mitigated</a:t>
              </a:r>
              <a:endParaRPr lang="en-US" sz="1600" dirty="0">
                <a:latin typeface="Arial Narrow"/>
                <a:cs typeface="Arial Narrow"/>
              </a:endParaRPr>
            </a:p>
          </p:txBody>
        </p:sp>
        <p:sp>
          <p:nvSpPr>
            <p:cNvPr id="22" name="Rectangle 21"/>
            <p:cNvSpPr/>
            <p:nvPr/>
          </p:nvSpPr>
          <p:spPr>
            <a:xfrm>
              <a:off x="7538720" y="1331029"/>
              <a:ext cx="1439690" cy="619761"/>
            </a:xfrm>
            <a:prstGeom prst="rect">
              <a:avLst/>
            </a:prstGeom>
            <a:grpFill/>
            <a:ln>
              <a:solidFill>
                <a:srgbClr val="000000"/>
              </a:solidFill>
            </a:ln>
          </p:spPr>
          <p:txBody>
            <a:bodyPr wrap="square">
              <a:noAutofit/>
            </a:bodyPr>
            <a:lstStyle/>
            <a:p>
              <a:r>
                <a:rPr lang="en-US" sz="1600" dirty="0">
                  <a:solidFill>
                    <a:srgbClr val="000000"/>
                  </a:solidFill>
                  <a:latin typeface="Arial Narrow"/>
                  <a:cs typeface="Arial Narrow"/>
                </a:rPr>
                <a:t>Mar 22</a:t>
              </a:r>
              <a:endParaRPr lang="en-US" sz="1600" dirty="0"/>
            </a:p>
            <a:p>
              <a:pPr algn="ctr" eaLnBrk="0" fontAlgn="base" hangingPunct="0"/>
              <a:endParaRPr lang="en-US" sz="1600" dirty="0">
                <a:latin typeface="Arial Narrow"/>
                <a:cs typeface="Arial Narrow"/>
              </a:endParaRPr>
            </a:p>
          </p:txBody>
        </p:sp>
      </p:grpSp>
      <p:grpSp>
        <p:nvGrpSpPr>
          <p:cNvPr id="23" name="Group 22"/>
          <p:cNvGrpSpPr/>
          <p:nvPr/>
        </p:nvGrpSpPr>
        <p:grpSpPr>
          <a:xfrm>
            <a:off x="165591" y="4323547"/>
            <a:ext cx="8812820" cy="619761"/>
            <a:chOff x="165590" y="1331029"/>
            <a:chExt cx="8812820" cy="619761"/>
          </a:xfrm>
          <a:solidFill>
            <a:srgbClr val="99CCFF"/>
          </a:solidFill>
        </p:grpSpPr>
        <p:sp>
          <p:nvSpPr>
            <p:cNvPr id="24" name="Rectangle 23"/>
            <p:cNvSpPr/>
            <p:nvPr/>
          </p:nvSpPr>
          <p:spPr>
            <a:xfrm>
              <a:off x="165590" y="1331029"/>
              <a:ext cx="1802420" cy="619761"/>
            </a:xfrm>
            <a:prstGeom prst="rect">
              <a:avLst/>
            </a:prstGeom>
            <a:grpFill/>
            <a:ln>
              <a:solidFill>
                <a:srgbClr val="000000"/>
              </a:solidFill>
            </a:ln>
          </p:spPr>
          <p:txBody>
            <a:bodyPr wrap="square">
              <a:noAutofit/>
            </a:bodyPr>
            <a:lstStyle/>
            <a:p>
              <a:pPr eaLnBrk="0" fontAlgn="base" hangingPunct="0"/>
              <a:r>
                <a:rPr lang="en-US" sz="1600" dirty="0">
                  <a:latin typeface="Arial Narrow"/>
                  <a:cs typeface="Arial Narrow"/>
                </a:rPr>
                <a:t>Visualizations</a:t>
              </a:r>
            </a:p>
          </p:txBody>
        </p:sp>
        <p:sp>
          <p:nvSpPr>
            <p:cNvPr id="25" name="Rectangle 24"/>
            <p:cNvSpPr/>
            <p:nvPr/>
          </p:nvSpPr>
          <p:spPr>
            <a:xfrm>
              <a:off x="1968010" y="1331030"/>
              <a:ext cx="5570710" cy="619760"/>
            </a:xfrm>
            <a:prstGeom prst="rect">
              <a:avLst/>
            </a:prstGeom>
            <a:grpFill/>
            <a:ln>
              <a:solidFill>
                <a:srgbClr val="000000"/>
              </a:solidFill>
            </a:ln>
          </p:spPr>
          <p:txBody>
            <a:bodyPr wrap="square" numCol="2">
              <a:noAutofit/>
            </a:bodyPr>
            <a:lstStyle/>
            <a:p>
              <a:pPr marL="112710" indent="-112710">
                <a:buFont typeface="Arial"/>
                <a:buChar char="•"/>
              </a:pPr>
              <a:r>
                <a:rPr lang="en-US" sz="1600" dirty="0">
                  <a:latin typeface="Arial Narrow"/>
                  <a:cs typeface="Arial Narrow"/>
                </a:rPr>
                <a:t>Visualization concepts defined</a:t>
              </a:r>
            </a:p>
            <a:p>
              <a:pPr marL="112710" indent="-112710">
                <a:buFont typeface="Arial"/>
                <a:buChar char="•"/>
              </a:pPr>
              <a:r>
                <a:rPr lang="en-US" sz="1600" dirty="0">
                  <a:latin typeface="Arial Narrow"/>
                  <a:cs typeface="Arial Narrow"/>
                </a:rPr>
                <a:t>Visualization implemented</a:t>
              </a:r>
            </a:p>
            <a:p>
              <a:pPr marL="112710" indent="-112710">
                <a:buFont typeface="Arial"/>
                <a:buChar char="•"/>
              </a:pPr>
              <a:r>
                <a:rPr lang="en-US" sz="1600" dirty="0">
                  <a:solidFill>
                    <a:srgbClr val="000000"/>
                  </a:solidFill>
                  <a:latin typeface="Arial Narrow"/>
                  <a:cs typeface="Arial Narrow"/>
                </a:rPr>
                <a:t>Risks identified and mitigated</a:t>
              </a:r>
              <a:endParaRPr lang="en-US" sz="1600" dirty="0">
                <a:latin typeface="Arial Narrow"/>
                <a:cs typeface="Arial Narrow"/>
              </a:endParaRPr>
            </a:p>
          </p:txBody>
        </p:sp>
        <p:sp>
          <p:nvSpPr>
            <p:cNvPr id="26" name="Rectangle 25"/>
            <p:cNvSpPr/>
            <p:nvPr/>
          </p:nvSpPr>
          <p:spPr>
            <a:xfrm>
              <a:off x="7538720" y="1331029"/>
              <a:ext cx="1439690" cy="619761"/>
            </a:xfrm>
            <a:prstGeom prst="rect">
              <a:avLst/>
            </a:prstGeom>
            <a:grpFill/>
            <a:ln>
              <a:solidFill>
                <a:srgbClr val="000000"/>
              </a:solidFill>
            </a:ln>
          </p:spPr>
          <p:txBody>
            <a:bodyPr wrap="square">
              <a:noAutofit/>
            </a:bodyPr>
            <a:lstStyle/>
            <a:p>
              <a:r>
                <a:rPr lang="en-US" sz="1600" dirty="0">
                  <a:solidFill>
                    <a:srgbClr val="000000"/>
                  </a:solidFill>
                  <a:latin typeface="Arial Narrow"/>
                  <a:cs typeface="Arial Narrow"/>
                </a:rPr>
                <a:t>Apr 12</a:t>
              </a:r>
              <a:endParaRPr lang="en-US" sz="1600" dirty="0"/>
            </a:p>
            <a:p>
              <a:pPr algn="ctr" eaLnBrk="0" fontAlgn="base" hangingPunct="0"/>
              <a:endParaRPr lang="en-US" sz="1600" dirty="0">
                <a:latin typeface="Arial Narrow"/>
                <a:cs typeface="Arial Narrow"/>
              </a:endParaRPr>
            </a:p>
          </p:txBody>
        </p:sp>
      </p:grpSp>
      <p:sp>
        <p:nvSpPr>
          <p:cNvPr id="31" name="TextBox 30"/>
          <p:cNvSpPr txBox="1"/>
          <p:nvPr/>
        </p:nvSpPr>
        <p:spPr>
          <a:xfrm>
            <a:off x="2628993" y="6172200"/>
            <a:ext cx="3865161" cy="523220"/>
          </a:xfrm>
          <a:prstGeom prst="rect">
            <a:avLst/>
          </a:prstGeom>
          <a:noFill/>
          <a:ln>
            <a:solidFill>
              <a:schemeClr val="tx1"/>
            </a:solidFill>
          </a:ln>
          <a:effectLst/>
        </p:spPr>
        <p:txBody>
          <a:bodyPr wrap="none" rtlCol="0">
            <a:spAutoFit/>
          </a:bodyPr>
          <a:lstStyle/>
          <a:p>
            <a:pPr marL="457200" indent="-457200">
              <a:buFont typeface="Wingdings" charset="2"/>
              <a:buChar char="ü"/>
            </a:pPr>
            <a:r>
              <a:rPr lang="en-US" sz="2800" dirty="0">
                <a:solidFill>
                  <a:srgbClr val="000000"/>
                </a:solidFill>
                <a:latin typeface="Arial Narrow"/>
                <a:cs typeface="Arial Narrow"/>
              </a:rPr>
              <a:t>Project schedule defined</a:t>
            </a:r>
            <a:endParaRPr lang="en-US" sz="2800" dirty="0">
              <a:solidFill>
                <a:schemeClr val="dk1"/>
              </a:solidFill>
            </a:endParaRPr>
          </a:p>
        </p:txBody>
      </p:sp>
    </p:spTree>
    <p:extLst>
      <p:ext uri="{BB962C8B-B14F-4D97-AF65-F5344CB8AC3E}">
        <p14:creationId xmlns:p14="http://schemas.microsoft.com/office/powerpoint/2010/main" val="3480201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4246" y="788232"/>
            <a:ext cx="7202657" cy="2541431"/>
          </a:xfrm>
        </p:spPr>
        <p:txBody>
          <a:bodyPr anchor="t">
            <a:normAutofit fontScale="90000"/>
          </a:bodyPr>
          <a:lstStyle/>
          <a:p>
            <a:r>
              <a:rPr lang="en-US" sz="6000" dirty="0"/>
              <a:t>Spy Plane Finder                 Problem Definition and Planning</a:t>
            </a:r>
            <a:br>
              <a:rPr lang="en-US" sz="6000" dirty="0"/>
            </a:br>
            <a:endParaRPr lang="en-US" sz="6000" dirty="0"/>
          </a:p>
        </p:txBody>
      </p:sp>
      <p:sp>
        <p:nvSpPr>
          <p:cNvPr id="3" name="Subtitle 2"/>
          <p:cNvSpPr>
            <a:spLocks noGrp="1"/>
          </p:cNvSpPr>
          <p:nvPr>
            <p:ph type="subTitle" idx="1"/>
          </p:nvPr>
        </p:nvSpPr>
        <p:spPr>
          <a:xfrm>
            <a:off x="1932084" y="3896965"/>
            <a:ext cx="5618515" cy="977621"/>
          </a:xfrm>
        </p:spPr>
        <p:txBody>
          <a:bodyPr anchor="ctr">
            <a:noAutofit/>
          </a:bodyPr>
          <a:lstStyle/>
          <a:p>
            <a:r>
              <a:rPr lang="en-US" dirty="0"/>
              <a:t>Mid-Sprint 1 Presentation</a:t>
            </a:r>
          </a:p>
          <a:p>
            <a:r>
              <a:rPr lang="en-US" dirty="0"/>
              <a:t>7 February 2018</a:t>
            </a:r>
          </a:p>
        </p:txBody>
      </p:sp>
    </p:spTree>
    <p:extLst>
      <p:ext uri="{BB962C8B-B14F-4D97-AF65-F5344CB8AC3E}">
        <p14:creationId xmlns:p14="http://schemas.microsoft.com/office/powerpoint/2010/main" val="1115546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dirty="0"/>
              <a:t>Sprint Goals</a:t>
            </a:r>
          </a:p>
        </p:txBody>
      </p:sp>
      <p:sp>
        <p:nvSpPr>
          <p:cNvPr id="3" name="Content Placeholder 2"/>
          <p:cNvSpPr>
            <a:spLocks noGrp="1"/>
          </p:cNvSpPr>
          <p:nvPr>
            <p:ph idx="1"/>
          </p:nvPr>
        </p:nvSpPr>
        <p:spPr/>
        <p:txBody>
          <a:bodyPr/>
          <a:lstStyle/>
          <a:p>
            <a:r>
              <a:rPr lang="en-US" sz="1800" dirty="0">
                <a:solidFill>
                  <a:schemeClr val="tx1"/>
                </a:solidFill>
              </a:rPr>
              <a:t>Participant roles assigned</a:t>
            </a:r>
          </a:p>
          <a:p>
            <a:r>
              <a:rPr lang="en-US" sz="1800" dirty="0">
                <a:solidFill>
                  <a:schemeClr val="tx1"/>
                </a:solidFill>
              </a:rPr>
              <a:t>Project schedule defined</a:t>
            </a:r>
          </a:p>
          <a:p>
            <a:r>
              <a:rPr lang="en-US" sz="1800" dirty="0">
                <a:solidFill>
                  <a:schemeClr val="tx1"/>
                </a:solidFill>
              </a:rPr>
              <a:t>Problem (decision) defined</a:t>
            </a:r>
          </a:p>
          <a:p>
            <a:r>
              <a:rPr lang="en-US" sz="1800" dirty="0">
                <a:solidFill>
                  <a:schemeClr val="tx1"/>
                </a:solidFill>
              </a:rPr>
              <a:t>Understanding of complexity</a:t>
            </a:r>
          </a:p>
          <a:p>
            <a:r>
              <a:rPr lang="en-US" sz="1800" dirty="0">
                <a:solidFill>
                  <a:schemeClr val="tx1"/>
                </a:solidFill>
              </a:rPr>
              <a:t>Risks identified and mitigation plan</a:t>
            </a:r>
          </a:p>
          <a:p>
            <a:endParaRPr lang="en-US" dirty="0"/>
          </a:p>
          <a:p>
            <a:endParaRPr lang="en-US" dirty="0"/>
          </a:p>
        </p:txBody>
      </p:sp>
    </p:spTree>
    <p:extLst>
      <p:ext uri="{BB962C8B-B14F-4D97-AF65-F5344CB8AC3E}">
        <p14:creationId xmlns:p14="http://schemas.microsoft.com/office/powerpoint/2010/main" val="3966437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z="4800" dirty="0"/>
              <a:t>Spy Plane Finder</a:t>
            </a:r>
          </a:p>
        </p:txBody>
      </p:sp>
      <p:sp>
        <p:nvSpPr>
          <p:cNvPr id="3" name="Content Placeholder 2"/>
          <p:cNvSpPr>
            <a:spLocks noGrp="1"/>
          </p:cNvSpPr>
          <p:nvPr>
            <p:ph idx="1"/>
          </p:nvPr>
        </p:nvSpPr>
        <p:spPr/>
        <p:txBody>
          <a:bodyPr>
            <a:normAutofit fontScale="77500" lnSpcReduction="20000"/>
          </a:bodyPr>
          <a:lstStyle/>
          <a:p>
            <a:pPr lvl="0"/>
            <a:r>
              <a:rPr lang="en-US" b="1" dirty="0">
                <a:solidFill>
                  <a:schemeClr val="tx1"/>
                </a:solidFill>
              </a:rPr>
              <a:t>Team Roles:</a:t>
            </a:r>
          </a:p>
          <a:p>
            <a:pPr lvl="1"/>
            <a:r>
              <a:rPr lang="en-US" dirty="0">
                <a:solidFill>
                  <a:schemeClr val="tx1"/>
                </a:solidFill>
              </a:rPr>
              <a:t>Product Owner – Project Team </a:t>
            </a:r>
          </a:p>
          <a:p>
            <a:pPr lvl="1"/>
            <a:r>
              <a:rPr lang="en-US" dirty="0">
                <a:solidFill>
                  <a:schemeClr val="tx1"/>
                </a:solidFill>
              </a:rPr>
              <a:t>Scrum Master – Shravan </a:t>
            </a:r>
            <a:r>
              <a:rPr lang="en-US" dirty="0" err="1">
                <a:solidFill>
                  <a:schemeClr val="tx1"/>
                </a:solidFill>
              </a:rPr>
              <a:t>Chintha</a:t>
            </a:r>
            <a:r>
              <a:rPr lang="en-US" dirty="0">
                <a:solidFill>
                  <a:schemeClr val="tx1"/>
                </a:solidFill>
              </a:rPr>
              <a:t> </a:t>
            </a:r>
          </a:p>
          <a:p>
            <a:pPr lvl="1"/>
            <a:r>
              <a:rPr lang="en-US" dirty="0">
                <a:solidFill>
                  <a:schemeClr val="tx1"/>
                </a:solidFill>
              </a:rPr>
              <a:t>Developer – </a:t>
            </a:r>
            <a:r>
              <a:rPr lang="en-US" dirty="0" err="1">
                <a:solidFill>
                  <a:schemeClr val="tx1"/>
                </a:solidFill>
              </a:rPr>
              <a:t>Shreyasi</a:t>
            </a:r>
            <a:r>
              <a:rPr lang="en-US" dirty="0">
                <a:solidFill>
                  <a:schemeClr val="tx1"/>
                </a:solidFill>
              </a:rPr>
              <a:t> </a:t>
            </a:r>
            <a:r>
              <a:rPr lang="en-US" dirty="0" err="1">
                <a:solidFill>
                  <a:schemeClr val="tx1"/>
                </a:solidFill>
              </a:rPr>
              <a:t>Thota</a:t>
            </a:r>
            <a:r>
              <a:rPr lang="en-US" dirty="0">
                <a:solidFill>
                  <a:schemeClr val="tx1"/>
                </a:solidFill>
              </a:rPr>
              <a:t> 	</a:t>
            </a:r>
          </a:p>
          <a:p>
            <a:pPr lvl="1"/>
            <a:r>
              <a:rPr lang="en-US" dirty="0">
                <a:solidFill>
                  <a:schemeClr val="tx1"/>
                </a:solidFill>
              </a:rPr>
              <a:t>Developer – </a:t>
            </a:r>
            <a:r>
              <a:rPr lang="en-US" dirty="0" err="1">
                <a:solidFill>
                  <a:schemeClr val="tx1"/>
                </a:solidFill>
              </a:rPr>
              <a:t>Meghna</a:t>
            </a:r>
            <a:r>
              <a:rPr lang="en-US" dirty="0">
                <a:solidFill>
                  <a:schemeClr val="tx1"/>
                </a:solidFill>
              </a:rPr>
              <a:t> </a:t>
            </a:r>
            <a:r>
              <a:rPr lang="en-US" dirty="0" err="1">
                <a:solidFill>
                  <a:schemeClr val="tx1"/>
                </a:solidFill>
              </a:rPr>
              <a:t>Kathuri</a:t>
            </a:r>
            <a:r>
              <a:rPr lang="en-US" dirty="0">
                <a:solidFill>
                  <a:schemeClr val="tx1"/>
                </a:solidFill>
              </a:rPr>
              <a:t> </a:t>
            </a:r>
          </a:p>
          <a:p>
            <a:pPr lvl="1"/>
            <a:endParaRPr lang="en-US" b="1" dirty="0">
              <a:solidFill>
                <a:schemeClr val="tx1"/>
              </a:solidFill>
            </a:endParaRPr>
          </a:p>
          <a:p>
            <a:pPr lvl="1"/>
            <a:r>
              <a:rPr lang="en-US" b="1" dirty="0">
                <a:solidFill>
                  <a:schemeClr val="tx1"/>
                </a:solidFill>
              </a:rPr>
              <a:t>Tools</a:t>
            </a:r>
          </a:p>
          <a:p>
            <a:pPr lvl="1"/>
            <a:r>
              <a:rPr lang="en-US" dirty="0">
                <a:solidFill>
                  <a:schemeClr val="tx1"/>
                </a:solidFill>
              </a:rPr>
              <a:t>Team will use GitHub as our development resource. </a:t>
            </a:r>
          </a:p>
          <a:p>
            <a:pPr lvl="1"/>
            <a:r>
              <a:rPr lang="en-US" dirty="0">
                <a:solidFill>
                  <a:schemeClr val="tx1"/>
                </a:solidFill>
              </a:rPr>
              <a:t>Will use </a:t>
            </a:r>
            <a:r>
              <a:rPr lang="en-US" dirty="0" err="1">
                <a:solidFill>
                  <a:schemeClr val="tx1"/>
                </a:solidFill>
              </a:rPr>
              <a:t>YouTrack</a:t>
            </a:r>
            <a:r>
              <a:rPr lang="en-US" dirty="0">
                <a:solidFill>
                  <a:schemeClr val="tx1"/>
                </a:solidFill>
              </a:rPr>
              <a:t> for tracking all Sprints</a:t>
            </a:r>
          </a:p>
          <a:p>
            <a:pPr lvl="1"/>
            <a:r>
              <a:rPr lang="en-US" dirty="0">
                <a:solidFill>
                  <a:schemeClr val="tx1"/>
                </a:solidFill>
              </a:rPr>
              <a:t>Blackboard for Journal and File Sharing for collaboration</a:t>
            </a:r>
          </a:p>
          <a:p>
            <a:pPr lvl="1"/>
            <a:r>
              <a:rPr lang="en-US" dirty="0" err="1">
                <a:solidFill>
                  <a:schemeClr val="tx1"/>
                </a:solidFill>
              </a:rPr>
              <a:t>Kaggle</a:t>
            </a:r>
            <a:r>
              <a:rPr lang="en-US" dirty="0">
                <a:solidFill>
                  <a:schemeClr val="tx1"/>
                </a:solidFill>
              </a:rPr>
              <a:t> </a:t>
            </a:r>
          </a:p>
          <a:p>
            <a:pPr lvl="0"/>
            <a:r>
              <a:rPr lang="en-US" b="1" dirty="0">
                <a:solidFill>
                  <a:schemeClr val="tx1"/>
                </a:solidFill>
              </a:rPr>
              <a:t>Business Rhythm:</a:t>
            </a:r>
          </a:p>
          <a:p>
            <a:pPr lvl="1"/>
            <a:r>
              <a:rPr lang="en-US" dirty="0">
                <a:solidFill>
                  <a:schemeClr val="tx1"/>
                </a:solidFill>
              </a:rPr>
              <a:t>Weekly Meetings and collaborations </a:t>
            </a:r>
          </a:p>
        </p:txBody>
      </p:sp>
      <p:sp>
        <p:nvSpPr>
          <p:cNvPr id="6" name="TextBox 5"/>
          <p:cNvSpPr txBox="1"/>
          <p:nvPr/>
        </p:nvSpPr>
        <p:spPr>
          <a:xfrm>
            <a:off x="2568611" y="6172200"/>
            <a:ext cx="4006225" cy="523220"/>
          </a:xfrm>
          <a:prstGeom prst="rect">
            <a:avLst/>
          </a:prstGeom>
          <a:noFill/>
          <a:ln>
            <a:solidFill>
              <a:schemeClr val="tx1"/>
            </a:solidFill>
          </a:ln>
          <a:effectLst/>
        </p:spPr>
        <p:txBody>
          <a:bodyPr wrap="none" rtlCol="0">
            <a:spAutoFit/>
          </a:bodyPr>
          <a:lstStyle>
            <a:defPPr>
              <a:defRPr lang="en-US"/>
            </a:defPPr>
            <a:lvl1pPr marL="457200" indent="-457200">
              <a:buFont typeface="Wingdings" charset="2"/>
              <a:buChar char="ü"/>
              <a:defRPr sz="2800">
                <a:solidFill>
                  <a:srgbClr val="000000"/>
                </a:solidFill>
                <a:latin typeface="Arial Narrow"/>
                <a:cs typeface="Arial Narrow"/>
              </a:defRPr>
            </a:lvl1pPr>
          </a:lstStyle>
          <a:p>
            <a:r>
              <a:rPr lang="en-US" dirty="0"/>
              <a:t>Participant roles assigned</a:t>
            </a:r>
          </a:p>
        </p:txBody>
      </p:sp>
    </p:spTree>
    <p:extLst>
      <p:ext uri="{BB962C8B-B14F-4D97-AF65-F5344CB8AC3E}">
        <p14:creationId xmlns:p14="http://schemas.microsoft.com/office/powerpoint/2010/main" val="3064216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70"/>
            <a:ext cx="8229600" cy="1024128"/>
          </a:xfrm>
        </p:spPr>
        <p:txBody>
          <a:bodyPr anchor="ctr" anchorCtr="0"/>
          <a:lstStyle/>
          <a:p>
            <a:r>
              <a:rPr lang="en-US" dirty="0"/>
              <a:t>Sprint 1 Schedule</a:t>
            </a:r>
          </a:p>
        </p:txBody>
      </p:sp>
      <p:sp>
        <p:nvSpPr>
          <p:cNvPr id="4" name="Rectangle 3"/>
          <p:cNvSpPr/>
          <p:nvPr/>
        </p:nvSpPr>
        <p:spPr>
          <a:xfrm>
            <a:off x="568411" y="1350991"/>
            <a:ext cx="8328454" cy="4247317"/>
          </a:xfrm>
          <a:prstGeom prst="rect">
            <a:avLst/>
          </a:prstGeom>
        </p:spPr>
        <p:txBody>
          <a:bodyPr wrap="square">
            <a:spAutoFit/>
          </a:bodyPr>
          <a:lstStyle/>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a:t>
            </a:r>
            <a:r>
              <a:rPr lang="en-US" sz="1400" dirty="0">
                <a:latin typeface="+mj-lt"/>
                <a:cs typeface="Times New Roman" panose="02020603050405020304" pitchFamily="18" charset="0"/>
              </a:rPr>
              <a:t>) </a:t>
            </a:r>
            <a:r>
              <a:rPr lang="en-US" sz="1400" b="1" dirty="0">
                <a:latin typeface="+mj-lt"/>
                <a:cs typeface="Times New Roman" panose="02020603050405020304" pitchFamily="18" charset="0"/>
              </a:rPr>
              <a:t>Initial set of stories </a:t>
            </a:r>
            <a:r>
              <a:rPr lang="en-US" sz="1400" dirty="0">
                <a:latin typeface="+mj-lt"/>
                <a:cs typeface="Times New Roman" panose="02020603050405020304" pitchFamily="18" charset="0"/>
              </a:rPr>
              <a:t>(Backlog)</a:t>
            </a:r>
          </a:p>
          <a:p>
            <a:r>
              <a:rPr lang="en-US" sz="1400" dirty="0">
                <a:latin typeface="+mj-lt"/>
                <a:cs typeface="Times New Roman" panose="02020603050405020304" pitchFamily="18" charset="0"/>
              </a:rPr>
              <a:t>     b) Each story the team will define a set of tasks to complete the story</a:t>
            </a:r>
          </a:p>
          <a:p>
            <a:r>
              <a:rPr lang="en-US" sz="1400" dirty="0">
                <a:latin typeface="+mj-lt"/>
                <a:cs typeface="Times New Roman" panose="02020603050405020304" pitchFamily="18" charset="0"/>
              </a:rPr>
              <a:t>     c) Each story will have evaluation criteria for exiting the story (basically we have a high degree confidence that it is complete)</a:t>
            </a:r>
          </a:p>
          <a:p>
            <a:r>
              <a:rPr lang="en-US" sz="1400" dirty="0">
                <a:latin typeface="+mj-lt"/>
                <a:cs typeface="Times New Roman" panose="02020603050405020304" pitchFamily="18" charset="0"/>
              </a:rPr>
              <a:t>     d) These stories will be </a:t>
            </a:r>
            <a:r>
              <a:rPr lang="en-US" sz="1400" b="1" dirty="0">
                <a:latin typeface="+mj-lt"/>
                <a:cs typeface="Times New Roman" panose="02020603050405020304" pitchFamily="18" charset="0"/>
              </a:rPr>
              <a:t>entered into </a:t>
            </a:r>
            <a:r>
              <a:rPr lang="en-US" sz="1400" b="1" dirty="0" err="1">
                <a:latin typeface="+mj-lt"/>
                <a:cs typeface="Times New Roman" panose="02020603050405020304" pitchFamily="18" charset="0"/>
              </a:rPr>
              <a:t>YouTrack</a:t>
            </a:r>
            <a:r>
              <a:rPr lang="en-US" sz="1400" b="1" dirty="0">
                <a:latin typeface="+mj-lt"/>
                <a:cs typeface="Times New Roman" panose="02020603050405020304" pitchFamily="18" charset="0"/>
              </a:rPr>
              <a:t> Tool</a:t>
            </a:r>
            <a:endParaRPr lang="en-US" sz="1400" dirty="0">
              <a:latin typeface="+mj-lt"/>
              <a:cs typeface="Times New Roman" panose="02020603050405020304" pitchFamily="18" charset="0"/>
            </a:endParaRPr>
          </a:p>
          <a:p>
            <a:r>
              <a:rPr lang="en-US" sz="1400" dirty="0">
                <a:latin typeface="+mj-lt"/>
                <a:cs typeface="Times New Roman" panose="02020603050405020304" pitchFamily="18" charset="0"/>
              </a:rPr>
              <a:t>     e) At this point has </a:t>
            </a:r>
            <a:r>
              <a:rPr lang="en-US" sz="1400" b="1" dirty="0">
                <a:latin typeface="+mj-lt"/>
                <a:cs typeface="Times New Roman" panose="02020603050405020304" pitchFamily="18" charset="0"/>
              </a:rPr>
              <a:t>created a set of stories for Sprint 1 </a:t>
            </a:r>
            <a:r>
              <a:rPr lang="en-US" sz="1400" dirty="0">
                <a:latin typeface="+mj-lt"/>
                <a:cs typeface="Times New Roman" panose="02020603050405020304" pitchFamily="18" charset="0"/>
              </a:rPr>
              <a:t>(most likely this will be all the stories since they will be focused Problem Definition for the Project Team)</a:t>
            </a:r>
          </a:p>
          <a:p>
            <a:r>
              <a:rPr lang="en-US" sz="1400" dirty="0">
                <a:latin typeface="+mj-lt"/>
                <a:cs typeface="Times New Roman" panose="02020603050405020304" pitchFamily="18" charset="0"/>
              </a:rPr>
              <a:t>     f)  The Business Owner (DAEN 690 Instructors) will provide questions and feedback.</a:t>
            </a:r>
          </a:p>
          <a:p>
            <a:r>
              <a:rPr lang="en-US" sz="1400" dirty="0">
                <a:latin typeface="+mj-lt"/>
                <a:cs typeface="Times New Roman" panose="02020603050405020304" pitchFamily="18" charset="0"/>
              </a:rPr>
              <a:t>     g) The </a:t>
            </a:r>
            <a:r>
              <a:rPr lang="en-US" sz="1400" b="1" dirty="0">
                <a:latin typeface="+mj-lt"/>
                <a:cs typeface="Times New Roman" panose="02020603050405020304" pitchFamily="18" charset="0"/>
              </a:rPr>
              <a:t>Project Team should be creating Sprint 2 stories and entering them in the Project Backlog on </a:t>
            </a:r>
            <a:r>
              <a:rPr lang="en-US" sz="1400" b="1" dirty="0" err="1">
                <a:latin typeface="+mj-lt"/>
                <a:cs typeface="Times New Roman" panose="02020603050405020304" pitchFamily="18" charset="0"/>
              </a:rPr>
              <a:t>YouTrack</a:t>
            </a:r>
            <a:endParaRPr lang="en-US" sz="1400" b="1" dirty="0">
              <a:latin typeface="+mj-lt"/>
              <a:cs typeface="Times New Roman" panose="02020603050405020304" pitchFamily="18" charset="0"/>
            </a:endParaRPr>
          </a:p>
          <a:p>
            <a:endParaRPr lang="en-US" sz="1400" dirty="0">
              <a:latin typeface="+mj-lt"/>
              <a:cs typeface="Times New Roman" panose="02020603050405020304" pitchFamily="18" charset="0"/>
            </a:endParaRPr>
          </a:p>
          <a:p>
            <a:pPr marL="285750" indent="-285750">
              <a:buFont typeface="Wingdings" panose="05000000000000000000" pitchFamily="2" charset="2"/>
              <a:buChar char="ü"/>
            </a:pPr>
            <a:r>
              <a:rPr lang="en-US" sz="1400" dirty="0">
                <a:latin typeface="+mj-lt"/>
                <a:cs typeface="Times New Roman" panose="02020603050405020304" pitchFamily="18" charset="0"/>
              </a:rPr>
              <a:t>Mid-Sprint - February 7, 2018. </a:t>
            </a:r>
            <a:r>
              <a:rPr lang="en-US" sz="1400" b="1" dirty="0">
                <a:latin typeface="+mj-lt"/>
                <a:cs typeface="Times New Roman" panose="02020603050405020304" pitchFamily="18" charset="0"/>
              </a:rPr>
              <a:t>status and presentation </a:t>
            </a:r>
            <a:r>
              <a:rPr lang="en-US" sz="1400" dirty="0">
                <a:latin typeface="+mj-lt"/>
                <a:cs typeface="Times New Roman" panose="02020603050405020304" pitchFamily="18" charset="0"/>
              </a:rPr>
              <a:t>is by the Product Owner.  The Business Owner will provide questions and feedback.</a:t>
            </a:r>
          </a:p>
          <a:p>
            <a:endParaRPr lang="en-US" sz="1400" dirty="0">
              <a:latin typeface="+mj-lt"/>
              <a:cs typeface="Times New Roman" panose="02020603050405020304" pitchFamily="18" charset="0"/>
            </a:endParaRPr>
          </a:p>
          <a:p>
            <a:pPr marL="285750" indent="-285750">
              <a:buFont typeface="Arial" panose="020B0604020202020204" pitchFamily="34" charset="0"/>
              <a:buChar char="•"/>
            </a:pPr>
            <a:r>
              <a:rPr lang="en-US" sz="1400" dirty="0">
                <a:latin typeface="+mj-lt"/>
                <a:cs typeface="Times New Roman" panose="02020603050405020304" pitchFamily="18" charset="0"/>
              </a:rPr>
              <a:t>Sprint 1 - Demo--February 14, 2018. </a:t>
            </a:r>
          </a:p>
          <a:p>
            <a:pPr marL="800100" lvl="1" indent="-342900">
              <a:buFont typeface="+mj-lt"/>
              <a:buAutoNum type="alphaLcParenR"/>
            </a:pPr>
            <a:r>
              <a:rPr lang="en-US" sz="1400" dirty="0">
                <a:latin typeface="+mj-lt"/>
                <a:cs typeface="Times New Roman" panose="02020603050405020304" pitchFamily="18" charset="0"/>
              </a:rPr>
              <a:t>Product Owner - </a:t>
            </a:r>
            <a:r>
              <a:rPr lang="en-US" sz="1400" b="1" dirty="0">
                <a:latin typeface="+mj-lt"/>
                <a:cs typeface="Times New Roman" panose="02020603050405020304" pitchFamily="18" charset="0"/>
              </a:rPr>
              <a:t>initial overview of the stories and each story will be briefed by a combination of Product Owner and Product Team Members</a:t>
            </a:r>
          </a:p>
          <a:p>
            <a:pPr marL="800100" lvl="1" indent="-342900">
              <a:buFont typeface="+mj-lt"/>
              <a:buAutoNum type="alphaLcParenR"/>
            </a:pPr>
            <a:r>
              <a:rPr lang="en-US" sz="1400" dirty="0">
                <a:latin typeface="+mj-lt"/>
                <a:cs typeface="Times New Roman" panose="02020603050405020304" pitchFamily="18" charset="0"/>
              </a:rPr>
              <a:t>Business Owner - questions and feedback. </a:t>
            </a:r>
          </a:p>
        </p:txBody>
      </p:sp>
      <p:sp>
        <p:nvSpPr>
          <p:cNvPr id="7" name="TextBox 6"/>
          <p:cNvSpPr txBox="1"/>
          <p:nvPr/>
        </p:nvSpPr>
        <p:spPr>
          <a:xfrm>
            <a:off x="2585863" y="6172200"/>
            <a:ext cx="3954929" cy="523220"/>
          </a:xfrm>
          <a:prstGeom prst="rect">
            <a:avLst/>
          </a:prstGeom>
          <a:noFill/>
          <a:ln>
            <a:solidFill>
              <a:schemeClr val="tx1"/>
            </a:solidFill>
          </a:ln>
          <a:effectLst/>
        </p:spPr>
        <p:txBody>
          <a:bodyPr wrap="none" rtlCol="0">
            <a:spAutoFit/>
          </a:bodyPr>
          <a:lstStyle/>
          <a:p>
            <a:pPr marL="457200" indent="-457200">
              <a:buFont typeface="Wingdings" charset="2"/>
              <a:buChar char="ü"/>
            </a:pPr>
            <a:r>
              <a:rPr lang="en-US" sz="2800" dirty="0">
                <a:solidFill>
                  <a:srgbClr val="000000"/>
                </a:solidFill>
                <a:latin typeface="Arial Narrow"/>
                <a:cs typeface="Arial Narrow"/>
              </a:rPr>
              <a:t>Sprint 1 schedule defined</a:t>
            </a:r>
            <a:endParaRPr lang="en-US" sz="2800" dirty="0">
              <a:solidFill>
                <a:schemeClr val="dk1"/>
              </a:solidFill>
            </a:endParaRPr>
          </a:p>
        </p:txBody>
      </p:sp>
    </p:spTree>
    <p:extLst>
      <p:ext uri="{BB962C8B-B14F-4D97-AF65-F5344CB8AC3E}">
        <p14:creationId xmlns:p14="http://schemas.microsoft.com/office/powerpoint/2010/main" val="1065919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329"/>
            <a:ext cx="8229600" cy="1024128"/>
          </a:xfrm>
        </p:spPr>
        <p:txBody>
          <a:bodyPr anchor="ctr" anchorCtr="0"/>
          <a:lstStyle/>
          <a:p>
            <a:r>
              <a:rPr lang="en-US" dirty="0"/>
              <a:t>Problem Definition</a:t>
            </a:r>
          </a:p>
        </p:txBody>
      </p:sp>
      <p:sp>
        <p:nvSpPr>
          <p:cNvPr id="3" name="Content Placeholder 2"/>
          <p:cNvSpPr>
            <a:spLocks noGrp="1"/>
          </p:cNvSpPr>
          <p:nvPr>
            <p:ph idx="1"/>
          </p:nvPr>
        </p:nvSpPr>
        <p:spPr>
          <a:xfrm>
            <a:off x="1083212" y="734786"/>
            <a:ext cx="8008795" cy="5512141"/>
          </a:xfrm>
        </p:spPr>
        <p:txBody>
          <a:bodyPr>
            <a:noAutofit/>
          </a:bodyPr>
          <a:lstStyle/>
          <a:p>
            <a:endParaRPr lang="en-US" sz="1500" dirty="0">
              <a:solidFill>
                <a:srgbClr val="000000"/>
              </a:solidFill>
            </a:endParaRPr>
          </a:p>
          <a:p>
            <a:endParaRPr lang="en-US" sz="1500" dirty="0">
              <a:solidFill>
                <a:srgbClr val="000000"/>
              </a:solidFill>
            </a:endParaRPr>
          </a:p>
          <a:p>
            <a:r>
              <a:rPr lang="en-US" sz="1500" dirty="0">
                <a:solidFill>
                  <a:srgbClr val="000000"/>
                </a:solidFill>
              </a:rPr>
              <a:t>Initial Story :</a:t>
            </a:r>
          </a:p>
          <a:p>
            <a:r>
              <a:rPr lang="en-US" sz="1500" dirty="0">
                <a:solidFill>
                  <a:srgbClr val="000000"/>
                </a:solidFill>
              </a:rPr>
              <a:t>As a user I want to analyze and train a machine learning algorithm that will detect aircrafts other than the spy planes operated by the FBI and the department of homeland security basing on their surveillance, characteristics and other features. </a:t>
            </a:r>
          </a:p>
          <a:p>
            <a:pPr marL="0" indent="0">
              <a:buNone/>
            </a:pPr>
            <a:endParaRPr lang="en-US" sz="1500" dirty="0">
              <a:solidFill>
                <a:srgbClr val="000000"/>
              </a:solidFill>
            </a:endParaRPr>
          </a:p>
          <a:p>
            <a:r>
              <a:rPr lang="en-US" sz="1500" dirty="0">
                <a:solidFill>
                  <a:srgbClr val="000000"/>
                </a:solidFill>
              </a:rPr>
              <a:t>Lexicon: </a:t>
            </a:r>
          </a:p>
          <a:p>
            <a:pPr fontAlgn="base"/>
            <a:r>
              <a:rPr lang="en-US" sz="1500" dirty="0" err="1">
                <a:solidFill>
                  <a:schemeClr val="tx1"/>
                </a:solidFill>
              </a:rPr>
              <a:t>Adshex</a:t>
            </a:r>
            <a:r>
              <a:rPr lang="en-US" sz="1500" dirty="0">
                <a:solidFill>
                  <a:schemeClr val="tx1"/>
                </a:solidFill>
              </a:rPr>
              <a:t>: Unique identifier for each aircraft, corresponding to its "</a:t>
            </a:r>
            <a:r>
              <a:rPr lang="en-US" sz="1500" dirty="0">
                <a:solidFill>
                  <a:schemeClr val="tx1"/>
                </a:solidFill>
                <a:hlinkClick r:id="rId2"/>
              </a:rPr>
              <a:t>Mode-S</a:t>
            </a:r>
            <a:r>
              <a:rPr lang="en-US" sz="1500" dirty="0">
                <a:solidFill>
                  <a:schemeClr val="tx1"/>
                </a:solidFill>
              </a:rPr>
              <a:t>" code, in </a:t>
            </a:r>
            <a:r>
              <a:rPr lang="en-US" sz="1500" dirty="0" err="1">
                <a:solidFill>
                  <a:schemeClr val="tx1"/>
                </a:solidFill>
              </a:rPr>
              <a:t>hexademical</a:t>
            </a:r>
            <a:r>
              <a:rPr lang="en-US" sz="1500" dirty="0">
                <a:solidFill>
                  <a:schemeClr val="tx1"/>
                </a:solidFill>
              </a:rPr>
              <a:t> format.</a:t>
            </a:r>
          </a:p>
          <a:p>
            <a:pPr fontAlgn="base"/>
            <a:r>
              <a:rPr lang="en-US" sz="1500" dirty="0">
                <a:solidFill>
                  <a:schemeClr val="tx1"/>
                </a:solidFill>
              </a:rPr>
              <a:t>Squawk:  Four-digit code transmitted by the transponder.</a:t>
            </a:r>
          </a:p>
          <a:p>
            <a:pPr fontAlgn="base"/>
            <a:r>
              <a:rPr lang="en-US" sz="1500" dirty="0">
                <a:solidFill>
                  <a:schemeClr val="tx1"/>
                </a:solidFill>
              </a:rPr>
              <a:t>Timestamp:  Full UTC timestamp </a:t>
            </a:r>
            <a:r>
              <a:rPr lang="en-US" sz="1600" dirty="0">
                <a:solidFill>
                  <a:schemeClr val="tx1"/>
                </a:solidFill>
              </a:rPr>
              <a:t>duration of each flight segment recorded by Flightradar24, in minutes.</a:t>
            </a:r>
          </a:p>
          <a:p>
            <a:pPr fontAlgn="base"/>
            <a:r>
              <a:rPr lang="en-US" sz="1600" dirty="0">
                <a:solidFill>
                  <a:schemeClr val="tx1"/>
                </a:solidFill>
              </a:rPr>
              <a:t>Boxes: Area of a rectangular bounding box drawn around each flight segment, in square kilometers.</a:t>
            </a:r>
            <a:br>
              <a:rPr lang="en-US" sz="1600" dirty="0">
                <a:solidFill>
                  <a:schemeClr val="tx1"/>
                </a:solidFill>
              </a:rPr>
            </a:br>
            <a:endParaRPr lang="en-US" sz="1500" dirty="0">
              <a:solidFill>
                <a:schemeClr val="tx1"/>
              </a:solidFill>
            </a:endParaRPr>
          </a:p>
        </p:txBody>
      </p:sp>
      <p:sp>
        <p:nvSpPr>
          <p:cNvPr id="5" name="TextBox 4"/>
          <p:cNvSpPr txBox="1"/>
          <p:nvPr/>
        </p:nvSpPr>
        <p:spPr>
          <a:xfrm>
            <a:off x="3181057" y="6302824"/>
            <a:ext cx="2775119" cy="523220"/>
          </a:xfrm>
          <a:prstGeom prst="rect">
            <a:avLst/>
          </a:prstGeom>
          <a:noFill/>
          <a:ln>
            <a:solidFill>
              <a:schemeClr val="tx1"/>
            </a:solidFill>
          </a:ln>
          <a:effectLst/>
        </p:spPr>
        <p:txBody>
          <a:bodyPr wrap="none" rtlCol="0">
            <a:spAutoFit/>
          </a:bodyPr>
          <a:lstStyle/>
          <a:p>
            <a:pPr marL="457200" indent="-457200">
              <a:buFont typeface="Wingdings" charset="2"/>
              <a:buChar char="ü"/>
            </a:pPr>
            <a:r>
              <a:rPr lang="en-US" sz="2800" dirty="0">
                <a:solidFill>
                  <a:srgbClr val="000000"/>
                </a:solidFill>
                <a:latin typeface="Arial Narrow"/>
                <a:cs typeface="Arial Narrow"/>
              </a:rPr>
              <a:t>Problem defined</a:t>
            </a:r>
            <a:endParaRPr lang="en-US" sz="2800" dirty="0">
              <a:solidFill>
                <a:schemeClr val="dk1"/>
              </a:solidFill>
            </a:endParaRPr>
          </a:p>
        </p:txBody>
      </p:sp>
    </p:spTree>
    <p:extLst>
      <p:ext uri="{BB962C8B-B14F-4D97-AF65-F5344CB8AC3E}">
        <p14:creationId xmlns:p14="http://schemas.microsoft.com/office/powerpoint/2010/main" val="1947247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2DE69-63C8-4813-BAC8-651857A6C239}"/>
              </a:ext>
            </a:extLst>
          </p:cNvPr>
          <p:cNvSpPr>
            <a:spLocks noGrp="1"/>
          </p:cNvSpPr>
          <p:nvPr>
            <p:ph type="title"/>
          </p:nvPr>
        </p:nvSpPr>
        <p:spPr/>
        <p:txBody>
          <a:bodyPr/>
          <a:lstStyle/>
          <a:p>
            <a:r>
              <a:rPr lang="en-US" dirty="0"/>
              <a:t>Project Abstract</a:t>
            </a:r>
          </a:p>
        </p:txBody>
      </p:sp>
      <p:sp>
        <p:nvSpPr>
          <p:cNvPr id="3" name="Content Placeholder 2">
            <a:extLst>
              <a:ext uri="{FF2B5EF4-FFF2-40B4-BE49-F238E27FC236}">
                <a16:creationId xmlns:a16="http://schemas.microsoft.com/office/drawing/2014/main" id="{8F34F0A8-5780-40F7-A508-50CC02852F64}"/>
              </a:ext>
            </a:extLst>
          </p:cNvPr>
          <p:cNvSpPr>
            <a:spLocks noGrp="1"/>
          </p:cNvSpPr>
          <p:nvPr>
            <p:ph idx="1"/>
          </p:nvPr>
        </p:nvSpPr>
        <p:spPr>
          <a:xfrm>
            <a:off x="1083213" y="1589649"/>
            <a:ext cx="7779434" cy="4515729"/>
          </a:xfrm>
        </p:spPr>
        <p:txBody>
          <a:bodyPr>
            <a:normAutofit/>
          </a:bodyPr>
          <a:lstStyle/>
          <a:p>
            <a:r>
              <a:rPr lang="en-US" sz="1600" dirty="0">
                <a:solidFill>
                  <a:schemeClr val="tx1"/>
                </a:solidFill>
              </a:rPr>
              <a:t>The project aspires to come up with a machine learning model specifically a classification model which can help identify and classify the flights  encompassing the United States, Alaska, Hawaii, and Puerto Rico areas basing on various parameters by comparing them with the specifications of the spy planes belong to the FBI and Homeland security department. </a:t>
            </a:r>
          </a:p>
          <a:p>
            <a:r>
              <a:rPr lang="en-US" sz="1600" dirty="0">
                <a:solidFill>
                  <a:schemeClr val="tx1"/>
                </a:solidFill>
              </a:rPr>
              <a:t>This is done by firstly filtering the data obtained from Flightradar24 by removing the flights recorded in the area which are the following:</a:t>
            </a:r>
          </a:p>
          <a:p>
            <a:pPr>
              <a:buFont typeface="+mj-lt"/>
              <a:buAutoNum type="arabicPeriod"/>
            </a:pPr>
            <a:r>
              <a:rPr lang="en-US" sz="1600" dirty="0">
                <a:solidFill>
                  <a:schemeClr val="tx1"/>
                </a:solidFill>
              </a:rPr>
              <a:t>Commercial flights </a:t>
            </a:r>
          </a:p>
          <a:p>
            <a:pPr>
              <a:buFont typeface="+mj-lt"/>
              <a:buAutoNum type="arabicPeriod"/>
            </a:pPr>
            <a:r>
              <a:rPr lang="en-US" sz="1600" dirty="0">
                <a:solidFill>
                  <a:schemeClr val="tx1"/>
                </a:solidFill>
              </a:rPr>
              <a:t>Abroad flights basing on the </a:t>
            </a:r>
            <a:r>
              <a:rPr lang="en-US" sz="1600" dirty="0" err="1">
                <a:solidFill>
                  <a:schemeClr val="tx1"/>
                </a:solidFill>
              </a:rPr>
              <a:t>adshex</a:t>
            </a:r>
            <a:r>
              <a:rPr lang="en-US" sz="1600" dirty="0">
                <a:solidFill>
                  <a:schemeClr val="tx1"/>
                </a:solidFill>
              </a:rPr>
              <a:t> index </a:t>
            </a:r>
          </a:p>
          <a:p>
            <a:pPr fontAlgn="base"/>
            <a:r>
              <a:rPr lang="en-US" sz="1600" dirty="0">
                <a:solidFill>
                  <a:schemeClr val="tx1"/>
                </a:solidFill>
              </a:rPr>
              <a:t>After which DURATION of each flight which is  segment recorded by Flightradar24, in minutes and BOXES which refers to the Area of a rectangular bounding box drawn around each flight segment, in square kilometers are calculated basing on which further processing and classification is performed to yield our objective results. </a:t>
            </a:r>
            <a:br>
              <a:rPr lang="en-US" sz="1600" dirty="0"/>
            </a:br>
            <a:endParaRPr lang="en-US" sz="1600" dirty="0">
              <a:solidFill>
                <a:schemeClr val="tx1"/>
              </a:solidFill>
            </a:endParaRPr>
          </a:p>
          <a:p>
            <a:endParaRPr lang="en-US" sz="1600" dirty="0">
              <a:solidFill>
                <a:schemeClr val="tx1"/>
              </a:solidFill>
            </a:endParaRPr>
          </a:p>
        </p:txBody>
      </p:sp>
    </p:spTree>
    <p:extLst>
      <p:ext uri="{BB962C8B-B14F-4D97-AF65-F5344CB8AC3E}">
        <p14:creationId xmlns:p14="http://schemas.microsoft.com/office/powerpoint/2010/main" val="124276238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17336</TotalTime>
  <Words>1144</Words>
  <Application>Microsoft Office PowerPoint</Application>
  <PresentationFormat>On-screen Show (4:3)</PresentationFormat>
  <Paragraphs>176</Paragraphs>
  <Slides>25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ＭＳ 明朝</vt:lpstr>
      <vt:lpstr>Arial</vt:lpstr>
      <vt:lpstr>Arial Narrow</vt:lpstr>
      <vt:lpstr>Calibri</vt:lpstr>
      <vt:lpstr>Century Gothic</vt:lpstr>
      <vt:lpstr>Times New Roman</vt:lpstr>
      <vt:lpstr>Wingdings</vt:lpstr>
      <vt:lpstr>Wingdings 3</vt:lpstr>
      <vt:lpstr>Wisp</vt:lpstr>
      <vt:lpstr>Spy Plane Finder </vt:lpstr>
      <vt:lpstr>Spy Plane Finder </vt:lpstr>
      <vt:lpstr>DAEN 690</vt:lpstr>
      <vt:lpstr>Spy Plane Finder                 Problem Definition and Planning </vt:lpstr>
      <vt:lpstr>Sprint Goals</vt:lpstr>
      <vt:lpstr>Spy Plane Finder</vt:lpstr>
      <vt:lpstr>Sprint 1 Schedule</vt:lpstr>
      <vt:lpstr>Problem Definition</vt:lpstr>
      <vt:lpstr>Project Abstract</vt:lpstr>
      <vt:lpstr>Potential Data sources</vt:lpstr>
      <vt:lpstr>Dataset</vt:lpstr>
      <vt:lpstr>Dataset</vt:lpstr>
      <vt:lpstr>Data dictionary</vt:lpstr>
      <vt:lpstr>Data dictionary</vt:lpstr>
      <vt:lpstr>PowerPoint Presentation</vt:lpstr>
      <vt:lpstr>PowerPoint Presentation</vt:lpstr>
      <vt:lpstr>Potential Analytics</vt:lpstr>
      <vt:lpstr>Complexity [Team’s assessment of Project Complexity]</vt:lpstr>
      <vt:lpstr>Risks and Planned Mitigations </vt:lpstr>
      <vt:lpstr>Assumptions</vt:lpstr>
      <vt:lpstr>Backup</vt:lpstr>
      <vt:lpstr>You track status</vt:lpstr>
      <vt:lpstr>Questions &amp; Answers</vt:lpstr>
      <vt:lpstr>Questions &amp; Answers</vt:lpstr>
      <vt:lpstr>Have some back up slides just in case!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Template</dc:title>
  <dc:creator>James Baldo</dc:creator>
  <cp:keywords>DAEN 690 Spring 2018</cp:keywords>
  <dc:description>This can be used for both Mid- and Full-Sprints</dc:description>
  <cp:lastModifiedBy>schinth</cp:lastModifiedBy>
  <cp:revision>113</cp:revision>
  <dcterms:created xsi:type="dcterms:W3CDTF">2017-01-28T14:45:17Z</dcterms:created>
  <dcterms:modified xsi:type="dcterms:W3CDTF">2018-02-28T00:37:48Z</dcterms:modified>
</cp:coreProperties>
</file>