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4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3"/>
    <p:restoredTop sz="94694"/>
  </p:normalViewPr>
  <p:slideViewPr>
    <p:cSldViewPr snapToGrid="0">
      <p:cViewPr varScale="1">
        <p:scale>
          <a:sx n="52" d="100"/>
          <a:sy n="52" d="100"/>
        </p:scale>
        <p:origin x="200" y="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6CC0C81-B81B-6D4E-B912-7B1B54A367F7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E361224-E9AC-574A-B86E-D9219605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0C81-B81B-6D4E-B912-7B1B54A367F7}" type="datetimeFigureOut">
              <a:rPr lang="en-US" smtClean="0"/>
              <a:t>9/1/24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1224-E9AC-574A-B86E-D9219605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4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0C81-B81B-6D4E-B912-7B1B54A367F7}" type="datetimeFigureOut">
              <a:rPr lang="en-US" smtClean="0"/>
              <a:t>9/1/24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1224-E9AC-574A-B86E-D9219605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62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0C81-B81B-6D4E-B912-7B1B54A367F7}" type="datetimeFigureOut">
              <a:rPr lang="en-US" smtClean="0"/>
              <a:t>9/1/24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1224-E9AC-574A-B86E-D92196052C2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3826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0C81-B81B-6D4E-B912-7B1B54A367F7}" type="datetimeFigureOut">
              <a:rPr lang="en-US" smtClean="0"/>
              <a:t>9/1/24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1224-E9AC-574A-B86E-D9219605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88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0C81-B81B-6D4E-B912-7B1B54A367F7}" type="datetimeFigureOut">
              <a:rPr lang="en-US" smtClean="0"/>
              <a:t>9/1/24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1224-E9AC-574A-B86E-D9219605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59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0C81-B81B-6D4E-B912-7B1B54A367F7}" type="datetimeFigureOut">
              <a:rPr lang="en-US" smtClean="0"/>
              <a:t>9/1/24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1224-E9AC-574A-B86E-D9219605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46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0C81-B81B-6D4E-B912-7B1B54A367F7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1224-E9AC-574A-B86E-D9219605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0C81-B81B-6D4E-B912-7B1B54A367F7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1224-E9AC-574A-B86E-D9219605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4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0C81-B81B-6D4E-B912-7B1B54A367F7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1224-E9AC-574A-B86E-D9219605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0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0C81-B81B-6D4E-B912-7B1B54A367F7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1224-E9AC-574A-B86E-D9219605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3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0C81-B81B-6D4E-B912-7B1B54A367F7}" type="datetimeFigureOut">
              <a:rPr lang="en-US" smtClean="0"/>
              <a:t>9/1/24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1224-E9AC-574A-B86E-D9219605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5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0C81-B81B-6D4E-B912-7B1B54A367F7}" type="datetimeFigureOut">
              <a:rPr lang="en-US" smtClean="0"/>
              <a:t>9/1/24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1224-E9AC-574A-B86E-D9219605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2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0C81-B81B-6D4E-B912-7B1B54A367F7}" type="datetimeFigureOut">
              <a:rPr lang="en-US" smtClean="0"/>
              <a:t>9/1/24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1224-E9AC-574A-B86E-D9219605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7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0C81-B81B-6D4E-B912-7B1B54A367F7}" type="datetimeFigureOut">
              <a:rPr lang="en-US" smtClean="0"/>
              <a:t>9/1/24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1224-E9AC-574A-B86E-D9219605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5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0C81-B81B-6D4E-B912-7B1B54A367F7}" type="datetimeFigureOut">
              <a:rPr lang="en-US" smtClean="0"/>
              <a:t>9/1/24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1224-E9AC-574A-B86E-D9219605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0C81-B81B-6D4E-B912-7B1B54A367F7}" type="datetimeFigureOut">
              <a:rPr lang="en-US" smtClean="0"/>
              <a:t>9/1/24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1224-E9AC-574A-B86E-D9219605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4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C0C81-B81B-6D4E-B912-7B1B54A367F7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61224-E9AC-574A-B86E-D9219605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256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ravanMadhu/SaasVaapInternshi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6S4VgpQ9XxwuHXv88hgiQaIJ_D5eWHAD/view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B50C-BBD7-6675-5BFD-E281FD6E9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0100"/>
            <a:ext cx="9144000" cy="3881230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rgbClr val="0E0E0E"/>
                </a:solidFill>
                <a:effectLst/>
                <a:latin typeface=".SF NS"/>
              </a:rPr>
              <a:t>Wikipedia Search and Q&amp;A: </a:t>
            </a:r>
            <a:br>
              <a:rPr lang="en-CA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CA" b="1" dirty="0">
                <a:solidFill>
                  <a:srgbClr val="0E0E0E"/>
                </a:solidFill>
                <a:effectLst/>
                <a:latin typeface=".SF NS"/>
              </a:rPr>
              <a:t>An Interactive Learning Platform</a:t>
            </a:r>
            <a:br>
              <a:rPr lang="en-CA" dirty="0">
                <a:solidFill>
                  <a:srgbClr val="0E0E0E"/>
                </a:solidFill>
                <a:effectLst/>
                <a:latin typeface=".SF NS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4AFBE-58CC-A95A-5BA5-B5E012A86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89442"/>
            <a:ext cx="9144000" cy="89700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By Shravan Madhu</a:t>
            </a:r>
          </a:p>
        </p:txBody>
      </p:sp>
    </p:spTree>
    <p:extLst>
      <p:ext uri="{BB962C8B-B14F-4D97-AF65-F5344CB8AC3E}">
        <p14:creationId xmlns:p14="http://schemas.microsoft.com/office/powerpoint/2010/main" val="74512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0B6F-9107-8440-7696-572E9F51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GITHUB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DAC04-D77D-29A1-FD60-90B46BC2E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https://github.com/ShravanMadhu/SaasVaapInternship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51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5B38-C924-DCDC-1BE2-3121D970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64E4C-85C5-D85C-B750-2641F32A9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3066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C3AD-F17A-6A81-37C2-D07FF17B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E0E0E"/>
                </a:solidFill>
                <a:effectLst/>
                <a:latin typeface=".SF NS"/>
              </a:rPr>
              <a:t>Purpose of the Application</a:t>
            </a:r>
            <a:endParaRPr lang="en-CA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1E6B4-A526-3C3B-71FD-4B7311405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To provide users with a platform to search for Wikipedia articles and interact with a chatbot to get detailed answers based on the content of those articles.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Enhance the search experience by combining semantic search with conversational AI for deeper insights into Wikipedia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47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36CB-B3EE-8918-8CBB-C4017B57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E0E0E"/>
                </a:solidFill>
                <a:effectLst/>
                <a:latin typeface=".SF NS"/>
              </a:rPr>
              <a:t> Main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10140-B85E-C180-A84D-6C6545EF8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dirty="0">
                <a:effectLst/>
                <a:latin typeface=".SF NS"/>
              </a:rPr>
              <a:t>• </a:t>
            </a:r>
            <a:r>
              <a:rPr lang="en-CA" b="1" dirty="0">
                <a:effectLst/>
                <a:latin typeface=".SF NS"/>
              </a:rPr>
              <a:t>Semantic Search:</a:t>
            </a:r>
            <a:r>
              <a:rPr lang="en-CA" dirty="0">
                <a:effectLst/>
                <a:latin typeface=".SF NS"/>
              </a:rPr>
              <a:t> Users can search for Wikipedia articles using a query input.</a:t>
            </a:r>
          </a:p>
          <a:p>
            <a:pPr marL="0" indent="0">
              <a:buNone/>
            </a:pPr>
            <a:r>
              <a:rPr lang="en-CA" dirty="0">
                <a:effectLst/>
                <a:latin typeface=".SF NS"/>
              </a:rPr>
              <a:t>• </a:t>
            </a:r>
            <a:r>
              <a:rPr lang="en-CA" b="1" dirty="0">
                <a:effectLst/>
                <a:latin typeface=".SF NS"/>
              </a:rPr>
              <a:t>Article Retrieval:</a:t>
            </a:r>
            <a:r>
              <a:rPr lang="en-CA" dirty="0">
                <a:effectLst/>
                <a:latin typeface=".SF NS"/>
              </a:rPr>
              <a:t> Fetches and formats content from Wikipedia pages, including headings and text.</a:t>
            </a:r>
          </a:p>
          <a:p>
            <a:pPr marL="0" indent="0">
              <a:buNone/>
            </a:pPr>
            <a:r>
              <a:rPr lang="en-CA" dirty="0">
                <a:effectLst/>
                <a:latin typeface=".SF NS"/>
              </a:rPr>
              <a:t>• </a:t>
            </a:r>
            <a:r>
              <a:rPr lang="en-CA" b="1" dirty="0">
                <a:effectLst/>
                <a:latin typeface=".SF NS"/>
              </a:rPr>
              <a:t>Text Chunking:</a:t>
            </a:r>
            <a:r>
              <a:rPr lang="en-CA" dirty="0">
                <a:effectLst/>
                <a:latin typeface=".SF NS"/>
              </a:rPr>
              <a:t> Splits the content into manageable chunks for better processing.</a:t>
            </a:r>
          </a:p>
          <a:p>
            <a:pPr marL="0" indent="0">
              <a:buNone/>
            </a:pPr>
            <a:r>
              <a:rPr lang="en-CA" dirty="0">
                <a:effectLst/>
                <a:latin typeface=".SF NS"/>
              </a:rPr>
              <a:t>• </a:t>
            </a:r>
            <a:r>
              <a:rPr lang="en-CA" b="1" dirty="0">
                <a:effectLst/>
                <a:latin typeface=".SF NS"/>
              </a:rPr>
              <a:t>Chatbot Interaction:</a:t>
            </a:r>
            <a:r>
              <a:rPr lang="en-CA" dirty="0">
                <a:effectLst/>
                <a:latin typeface=".SF NS"/>
              </a:rPr>
              <a:t> Users can ask questions about the retrieved article, and the chatbot provides answers based on the content.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9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6249-78CC-169F-4509-9FB56EAD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E0E0E"/>
                </a:solidFill>
                <a:effectLst/>
                <a:latin typeface=".SF NS"/>
              </a:rPr>
              <a:t>Target Audience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F5CF8-F23E-2150-5707-9BBE4E19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effectLst/>
                <a:latin typeface=".SF NS"/>
              </a:rPr>
              <a:t>• </a:t>
            </a:r>
            <a:r>
              <a:rPr lang="en-CA" b="1" dirty="0">
                <a:effectLst/>
                <a:latin typeface=".SF NS"/>
              </a:rPr>
              <a:t>Researchers and Students:</a:t>
            </a:r>
            <a:r>
              <a:rPr lang="en-CA" dirty="0">
                <a:effectLst/>
                <a:latin typeface=".SF NS"/>
              </a:rPr>
              <a:t> Need quick and detailed information on various topics.</a:t>
            </a:r>
          </a:p>
          <a:p>
            <a:pPr marL="0" indent="0">
              <a:buNone/>
            </a:pPr>
            <a:r>
              <a:rPr lang="en-CA" dirty="0">
                <a:effectLst/>
                <a:latin typeface=".SF NS"/>
              </a:rPr>
              <a:t>• </a:t>
            </a:r>
            <a:r>
              <a:rPr lang="en-CA" b="1" dirty="0">
                <a:effectLst/>
                <a:latin typeface=".SF NS"/>
              </a:rPr>
              <a:t>Knowledge Seekers:</a:t>
            </a:r>
            <a:r>
              <a:rPr lang="en-CA" dirty="0">
                <a:effectLst/>
                <a:latin typeface=".SF NS"/>
              </a:rPr>
              <a:t> Individuals interested in exploring Wikipedia content more interactively.</a:t>
            </a:r>
          </a:p>
          <a:p>
            <a:pPr marL="0" indent="0">
              <a:buNone/>
            </a:pPr>
            <a:r>
              <a:rPr lang="en-CA" dirty="0">
                <a:effectLst/>
                <a:latin typeface=".SF NS"/>
              </a:rPr>
              <a:t>• </a:t>
            </a:r>
            <a:r>
              <a:rPr lang="en-CA" b="1" dirty="0">
                <a:effectLst/>
                <a:latin typeface=".SF NS"/>
              </a:rPr>
              <a:t>Educators:</a:t>
            </a:r>
            <a:r>
              <a:rPr lang="en-CA" dirty="0">
                <a:effectLst/>
                <a:latin typeface=".SF NS"/>
              </a:rPr>
              <a:t> Could use the platform as a teaching aid for interactive learning.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2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1CF35-0BB2-0C74-BA2B-1531DF790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E0E0E"/>
                </a:solidFill>
                <a:effectLst/>
                <a:latin typeface=".SF NS"/>
              </a:rPr>
              <a:t>Similar 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FEA03-221B-7B69-1C04-84E8F34F6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u="sng" dirty="0">
                <a:effectLst/>
                <a:latin typeface=".SF NS"/>
              </a:rPr>
              <a:t>Similar Applications:</a:t>
            </a:r>
            <a:endParaRPr lang="en-CA" u="sng" dirty="0">
              <a:effectLst/>
              <a:latin typeface=".SF NS"/>
            </a:endParaRPr>
          </a:p>
          <a:p>
            <a:pPr marL="0" indent="0">
              <a:buNone/>
            </a:pPr>
            <a:r>
              <a:rPr lang="en-CA" dirty="0">
                <a:effectLst/>
                <a:latin typeface=".SF NS"/>
              </a:rPr>
              <a:t>• </a:t>
            </a:r>
            <a:r>
              <a:rPr lang="en-CA" b="1" dirty="0">
                <a:effectLst/>
                <a:latin typeface=".SF NS"/>
              </a:rPr>
              <a:t>Wolfram Alpha:</a:t>
            </a:r>
            <a:r>
              <a:rPr lang="en-CA" dirty="0">
                <a:effectLst/>
                <a:latin typeface=".SF NS"/>
              </a:rPr>
              <a:t> Provides answers to queries using a vast knowledge base.</a:t>
            </a:r>
          </a:p>
          <a:p>
            <a:pPr marL="0" indent="0">
              <a:buNone/>
            </a:pPr>
            <a:r>
              <a:rPr lang="en-CA" b="1" dirty="0">
                <a:effectLst/>
                <a:latin typeface=".SF NS"/>
              </a:rPr>
              <a:t>ChatGPT with Web Integration:</a:t>
            </a:r>
            <a:r>
              <a:rPr lang="en-CA" dirty="0">
                <a:effectLst/>
                <a:latin typeface=".SF NS"/>
              </a:rPr>
              <a:t> Allows users to ask questions and receive responses based on integrated web data.</a:t>
            </a:r>
            <a:endParaRPr lang="en-US" dirty="0"/>
          </a:p>
          <a:p>
            <a:pPr marL="0" indent="0">
              <a:buNone/>
            </a:pPr>
            <a:r>
              <a:rPr lang="en-CA" u="sng" dirty="0">
                <a:effectLst/>
                <a:latin typeface=".SF NS"/>
              </a:rPr>
              <a:t>• </a:t>
            </a:r>
            <a:r>
              <a:rPr lang="en-CA" b="1" u="sng" dirty="0">
                <a:effectLst/>
                <a:latin typeface=".SF NS"/>
              </a:rPr>
              <a:t>How Our App Differs:</a:t>
            </a:r>
            <a:endParaRPr lang="en-CA" u="sng" dirty="0">
              <a:effectLst/>
              <a:latin typeface=".SF NS"/>
            </a:endParaRPr>
          </a:p>
          <a:p>
            <a:pPr marL="0" indent="0">
              <a:buNone/>
            </a:pPr>
            <a:r>
              <a:rPr lang="en-CA" dirty="0">
                <a:effectLst/>
                <a:latin typeface=".SF NS"/>
              </a:rPr>
              <a:t>• </a:t>
            </a:r>
            <a:r>
              <a:rPr lang="en-CA" b="1" dirty="0">
                <a:effectLst/>
                <a:latin typeface=".SF NS"/>
              </a:rPr>
              <a:t>Focus on Wikipedia:</a:t>
            </a:r>
            <a:r>
              <a:rPr lang="en-CA" dirty="0">
                <a:effectLst/>
                <a:latin typeface=".SF NS"/>
              </a:rPr>
              <a:t> Specifically tailored for Wikipedia content with semantic search and a chatbot.</a:t>
            </a:r>
          </a:p>
          <a:p>
            <a:pPr marL="0" indent="0">
              <a:buNone/>
            </a:pPr>
            <a:r>
              <a:rPr lang="en-CA" dirty="0">
                <a:effectLst/>
                <a:latin typeface=".SF NS"/>
              </a:rPr>
              <a:t>• </a:t>
            </a:r>
            <a:r>
              <a:rPr lang="en-CA" b="1" dirty="0">
                <a:effectLst/>
                <a:latin typeface=".SF NS"/>
              </a:rPr>
              <a:t>Interactive Q&amp;A:</a:t>
            </a:r>
            <a:r>
              <a:rPr lang="en-CA" dirty="0">
                <a:effectLst/>
                <a:latin typeface=".SF NS"/>
              </a:rPr>
              <a:t> Directly engages users with article-specific Q&amp;A, enhancing the research experience.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4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9331-57E3-95DB-BA56-34A9BA3C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E0E0E"/>
                </a:solidFill>
                <a:effectLst/>
                <a:latin typeface=".SF NS"/>
              </a:rPr>
              <a:t>Market Opportunity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0A7C6-5CC0-B650-3D20-3809B2691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effectLst/>
                <a:latin typeface=".SF NS"/>
              </a:rPr>
              <a:t>• </a:t>
            </a:r>
            <a:r>
              <a:rPr lang="en-CA" b="1" dirty="0">
                <a:effectLst/>
                <a:latin typeface=".SF NS"/>
              </a:rPr>
              <a:t>Growing Demand for Interactive Learning Tools:</a:t>
            </a:r>
            <a:r>
              <a:rPr lang="en-CA" dirty="0">
                <a:effectLst/>
                <a:latin typeface=".SF NS"/>
              </a:rPr>
              <a:t> Increasing need for interactive educational tools in various sectors.</a:t>
            </a:r>
          </a:p>
          <a:p>
            <a:pPr marL="0" indent="0">
              <a:buNone/>
            </a:pPr>
            <a:r>
              <a:rPr lang="en-CA" dirty="0">
                <a:effectLst/>
                <a:latin typeface=".SF NS"/>
              </a:rPr>
              <a:t>• </a:t>
            </a:r>
            <a:r>
              <a:rPr lang="en-CA" b="1" dirty="0">
                <a:effectLst/>
                <a:latin typeface=".SF NS"/>
              </a:rPr>
              <a:t>Expansion in AI and NLP Applications:</a:t>
            </a:r>
            <a:r>
              <a:rPr lang="en-CA" dirty="0">
                <a:effectLst/>
                <a:latin typeface=".SF NS"/>
              </a:rPr>
              <a:t> Rising interest in integrating AI with everyday applications.</a:t>
            </a:r>
          </a:p>
          <a:p>
            <a:pPr marL="0" indent="0">
              <a:buNone/>
            </a:pPr>
            <a:r>
              <a:rPr lang="en-CA" dirty="0">
                <a:effectLst/>
                <a:latin typeface=".SF NS"/>
              </a:rPr>
              <a:t>• </a:t>
            </a:r>
            <a:r>
              <a:rPr lang="en-CA" b="1" dirty="0">
                <a:effectLst/>
                <a:latin typeface=".SF NS"/>
              </a:rPr>
              <a:t>Potential for Educational Partnerships:</a:t>
            </a:r>
            <a:r>
              <a:rPr lang="en-CA" dirty="0">
                <a:effectLst/>
                <a:latin typeface=".SF NS"/>
              </a:rPr>
              <a:t> Opportunities to collaborate with educational institutions for customized solutions.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9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9A74-160B-ECC3-A452-2CDEA236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E0E0E"/>
                </a:solidFill>
                <a:effectLst/>
                <a:latin typeface=".SF NS"/>
              </a:rPr>
              <a:t>Technologies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F79B5-F49D-3CE4-836F-ADEA68DC7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>
                <a:effectLst/>
                <a:latin typeface=".SF NS"/>
              </a:rPr>
              <a:t>• </a:t>
            </a:r>
            <a:r>
              <a:rPr lang="en-CA" b="1" dirty="0" err="1">
                <a:effectLst/>
                <a:latin typeface=".SF NS"/>
              </a:rPr>
              <a:t>Streamlit</a:t>
            </a:r>
            <a:r>
              <a:rPr lang="en-CA" b="1" dirty="0">
                <a:effectLst/>
                <a:latin typeface=".SF NS"/>
              </a:rPr>
              <a:t>:</a:t>
            </a:r>
            <a:r>
              <a:rPr lang="en-CA" dirty="0">
                <a:effectLst/>
                <a:latin typeface=".SF NS"/>
              </a:rPr>
              <a:t> For creating the interactive web interface.</a:t>
            </a:r>
          </a:p>
          <a:p>
            <a:pPr marL="0" indent="0">
              <a:buNone/>
            </a:pPr>
            <a:r>
              <a:rPr lang="en-CA" dirty="0">
                <a:effectLst/>
                <a:latin typeface=".SF NS"/>
              </a:rPr>
              <a:t>• </a:t>
            </a:r>
            <a:r>
              <a:rPr lang="en-CA" b="1" dirty="0">
                <a:effectLst/>
                <a:latin typeface=".SF NS"/>
              </a:rPr>
              <a:t>Requests and </a:t>
            </a:r>
            <a:r>
              <a:rPr lang="en-CA" b="1" dirty="0" err="1">
                <a:effectLst/>
                <a:latin typeface=".SF NS"/>
              </a:rPr>
              <a:t>BeautifulSoup</a:t>
            </a:r>
            <a:r>
              <a:rPr lang="en-CA" b="1" dirty="0">
                <a:effectLst/>
                <a:latin typeface=".SF NS"/>
              </a:rPr>
              <a:t>:</a:t>
            </a:r>
            <a:r>
              <a:rPr lang="en-CA" dirty="0">
                <a:effectLst/>
                <a:latin typeface=".SF NS"/>
              </a:rPr>
              <a:t> For web scraping and retrieving content.</a:t>
            </a:r>
          </a:p>
          <a:p>
            <a:pPr marL="0" indent="0">
              <a:buNone/>
            </a:pPr>
            <a:r>
              <a:rPr lang="en-CA" dirty="0">
                <a:effectLst/>
                <a:latin typeface=".SF NS"/>
              </a:rPr>
              <a:t>• </a:t>
            </a:r>
            <a:r>
              <a:rPr lang="en-CA" b="1" dirty="0" err="1">
                <a:effectLst/>
                <a:latin typeface=".SF NS"/>
              </a:rPr>
              <a:t>LangChain</a:t>
            </a:r>
            <a:r>
              <a:rPr lang="en-CA" b="1" dirty="0">
                <a:effectLst/>
                <a:latin typeface=".SF NS"/>
              </a:rPr>
              <a:t>:</a:t>
            </a:r>
            <a:r>
              <a:rPr lang="en-CA" dirty="0">
                <a:effectLst/>
                <a:latin typeface=".SF NS"/>
              </a:rPr>
              <a:t> For text chunking and embeddings.</a:t>
            </a:r>
          </a:p>
          <a:p>
            <a:pPr marL="0" indent="0">
              <a:buNone/>
            </a:pPr>
            <a:r>
              <a:rPr lang="en-CA" dirty="0">
                <a:effectLst/>
                <a:latin typeface=".SF NS"/>
              </a:rPr>
              <a:t>• </a:t>
            </a:r>
            <a:r>
              <a:rPr lang="en-CA" b="1" dirty="0" err="1">
                <a:effectLst/>
                <a:latin typeface=".SF NS"/>
              </a:rPr>
              <a:t>OpenAIEmbeddings</a:t>
            </a:r>
            <a:r>
              <a:rPr lang="en-CA" b="1" dirty="0">
                <a:effectLst/>
                <a:latin typeface=".SF NS"/>
              </a:rPr>
              <a:t> &amp; FAISS:</a:t>
            </a:r>
            <a:r>
              <a:rPr lang="en-CA" dirty="0">
                <a:effectLst/>
                <a:latin typeface=".SF NS"/>
              </a:rPr>
              <a:t> For semantic search and creating a vector store.</a:t>
            </a:r>
          </a:p>
          <a:p>
            <a:pPr marL="0" indent="0">
              <a:buNone/>
            </a:pPr>
            <a:r>
              <a:rPr lang="en-CA" dirty="0">
                <a:effectLst/>
                <a:latin typeface=".SF NS"/>
              </a:rPr>
              <a:t>• </a:t>
            </a:r>
            <a:r>
              <a:rPr lang="en-CA" b="1" dirty="0" err="1">
                <a:effectLst/>
                <a:latin typeface=".SF NS"/>
              </a:rPr>
              <a:t>ConversationBufferMemory</a:t>
            </a:r>
            <a:r>
              <a:rPr lang="en-CA" b="1" dirty="0">
                <a:effectLst/>
                <a:latin typeface=".SF NS"/>
              </a:rPr>
              <a:t> &amp; </a:t>
            </a:r>
            <a:r>
              <a:rPr lang="en-CA" b="1" dirty="0" err="1">
                <a:effectLst/>
                <a:latin typeface=".SF NS"/>
              </a:rPr>
              <a:t>ConversationalRetrievalChain</a:t>
            </a:r>
            <a:r>
              <a:rPr lang="en-CA" b="1" dirty="0">
                <a:effectLst/>
                <a:latin typeface=".SF NS"/>
              </a:rPr>
              <a:t>:</a:t>
            </a:r>
            <a:r>
              <a:rPr lang="en-CA" dirty="0">
                <a:effectLst/>
                <a:latin typeface=".SF NS"/>
              </a:rPr>
              <a:t> For managing conversation history and retrieving relevant answers.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16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F656-2B51-99F1-C0AE-B3FB5C5E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>
                <a:solidFill>
                  <a:srgbClr val="0E0E0E"/>
                </a:solidFill>
                <a:effectLst/>
                <a:latin typeface=".SF NS"/>
              </a:rPr>
              <a:t>Future Enhancements</a:t>
            </a:r>
            <a:br>
              <a:rPr lang="en-CA" dirty="0">
                <a:solidFill>
                  <a:srgbClr val="0E0E0E"/>
                </a:solidFill>
                <a:effectLst/>
                <a:latin typeface=".SF N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F084-75D4-B7D4-B043-71952D039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>
                <a:effectLst/>
                <a:latin typeface=".SF NS"/>
              </a:rPr>
              <a:t>• </a:t>
            </a:r>
            <a:r>
              <a:rPr lang="en-CA" b="1" dirty="0">
                <a:effectLst/>
                <a:latin typeface=".SF NS"/>
              </a:rPr>
              <a:t>Expand Content Sources:</a:t>
            </a:r>
            <a:r>
              <a:rPr lang="en-CA" dirty="0">
                <a:effectLst/>
                <a:latin typeface=".SF NS"/>
              </a:rPr>
              <a:t> Integrate other knowledge bases and articles.</a:t>
            </a:r>
          </a:p>
          <a:p>
            <a:pPr marL="0" indent="0">
              <a:buNone/>
            </a:pPr>
            <a:r>
              <a:rPr lang="en-CA" dirty="0">
                <a:effectLst/>
                <a:latin typeface=".SF NS"/>
              </a:rPr>
              <a:t>• </a:t>
            </a:r>
            <a:r>
              <a:rPr lang="en-CA" b="1" dirty="0">
                <a:effectLst/>
                <a:latin typeface=".SF NS"/>
              </a:rPr>
              <a:t>Improve Chatbot Capabilities:</a:t>
            </a:r>
            <a:r>
              <a:rPr lang="en-CA" dirty="0">
                <a:effectLst/>
                <a:latin typeface=".SF NS"/>
              </a:rPr>
              <a:t> Enhance the chatbot’s ability to handle complex queries and provide more accurate responses.</a:t>
            </a:r>
          </a:p>
          <a:p>
            <a:pPr marL="0" indent="0">
              <a:buNone/>
            </a:pPr>
            <a:r>
              <a:rPr lang="en-CA" dirty="0">
                <a:effectLst/>
                <a:latin typeface=".SF NS"/>
              </a:rPr>
              <a:t>• </a:t>
            </a:r>
            <a:r>
              <a:rPr lang="en-CA" b="1" dirty="0">
                <a:effectLst/>
                <a:latin typeface=".SF NS"/>
              </a:rPr>
              <a:t>User Customization Options:</a:t>
            </a:r>
            <a:r>
              <a:rPr lang="en-CA" dirty="0">
                <a:effectLst/>
                <a:latin typeface=".SF NS"/>
              </a:rPr>
              <a:t> Allow users to customize the search experience and chatbot behavior.</a:t>
            </a:r>
          </a:p>
          <a:p>
            <a:pPr marL="0" indent="0">
              <a:buNone/>
            </a:pPr>
            <a:r>
              <a:rPr lang="en-CA" dirty="0">
                <a:effectLst/>
                <a:latin typeface=".SF NS"/>
              </a:rPr>
              <a:t>• </a:t>
            </a:r>
            <a:r>
              <a:rPr lang="en-CA" b="1" dirty="0">
                <a:effectLst/>
                <a:latin typeface=".SF NS"/>
              </a:rPr>
              <a:t>Multi-language Support:</a:t>
            </a:r>
            <a:r>
              <a:rPr lang="en-CA" dirty="0">
                <a:effectLst/>
                <a:latin typeface=".SF NS"/>
              </a:rPr>
              <a:t> Expand functionality to support multiple languages for broader accessibility.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1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4408-EB01-498A-C54F-324EE88C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DEMONSTRATIONS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29C1B-BC1F-CD01-DF72-FCC538CA1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https://drive.google.com/file/d/16S4VgpQ9XxwuHXv88hgiQaIJ_D5eWHAD/view?usp</a:t>
            </a:r>
            <a:r>
              <a:rPr lang="en-US">
                <a:hlinkClick r:id="rId2"/>
              </a:rPr>
              <a:t>=sharing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6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1784</TotalTime>
  <Words>481</Words>
  <Application>Microsoft Macintosh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.SF NS</vt:lpstr>
      <vt:lpstr>Arial</vt:lpstr>
      <vt:lpstr>Tw Cen MT</vt:lpstr>
      <vt:lpstr>Circuit</vt:lpstr>
      <vt:lpstr>Wikipedia Search and Q&amp;A:  An Interactive Learning Platform </vt:lpstr>
      <vt:lpstr>Purpose of the Application</vt:lpstr>
      <vt:lpstr> Main Features</vt:lpstr>
      <vt:lpstr>Target Audience</vt:lpstr>
      <vt:lpstr>Similar Applications</vt:lpstr>
      <vt:lpstr>Market Opportunity</vt:lpstr>
      <vt:lpstr>Technologies Used</vt:lpstr>
      <vt:lpstr>Future Enhancements </vt:lpstr>
      <vt:lpstr>VIDEO DEMONSTRATIONS</vt:lpstr>
      <vt:lpstr>LINK TO GITHUB REPO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Shravan Madhu</dc:creator>
  <cp:lastModifiedBy>Shravan Madhu</cp:lastModifiedBy>
  <cp:revision>9</cp:revision>
  <dcterms:created xsi:type="dcterms:W3CDTF">2024-08-29T08:07:10Z</dcterms:created>
  <dcterms:modified xsi:type="dcterms:W3CDTF">2024-09-01T15:35:30Z</dcterms:modified>
</cp:coreProperties>
</file>