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50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36DC-B0BE-C212-D81F-144D9C651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C619-8438-255B-D074-338741C5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4365-0B5E-BE43-2E3B-F07AE8D7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FAF3-1F2B-B4E2-5711-39A998AB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5000-2596-DE31-FC1A-D6A0A1E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E20-3B69-9228-C33C-4E505D42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EF0F-696F-C1A4-5F5A-35E6CB9B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2470-CEFE-9814-F5C9-7A38683A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9C6D-28B5-9D9A-D8EE-A2CD325E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58FD0-FCED-8B6F-E6DA-EFC8CFA7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5371B-AF94-3E43-E349-EEF20C77E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68899-11B0-0450-AB33-B7C9AB20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0A66-5E52-ED9B-CA87-983C2642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04DC-5B51-A1B5-C682-1D1DF1BA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DFB6-EAE4-517E-6629-90453B9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C6B9-9053-9907-DC1B-55EDB4D1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27F3-6CD0-A3C3-2FF7-0631C00B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C48B-6E78-6178-8673-9834F6D8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408B-DBD1-1431-2060-DDA7122C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63C3-37DB-DDA9-1B56-5FFFB32D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BA61-4F4C-BD8D-28F4-8091ADB9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A186-DFF6-D806-32D6-C50D5A19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38D5-E922-0BA4-866B-B677E3BB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B5B6-FDFE-AEF6-937F-4371D7ED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1E02-CEF8-ED10-55CE-30BE404D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199A-E68A-7783-A19F-336C1F1B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C347-0DB8-61B8-A4AB-FEF775D1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5D0EF-B069-5010-AE7C-A95D2D63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59508-1F27-8707-EB17-5ABF55E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69B19-641E-AF07-4EE2-D9D7168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616EE-C6E4-B7BB-F383-3583B63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D46-A848-3379-A395-4D94B030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F63A8-FFD9-AD84-2485-2701B0A3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AD679-C6F8-D9ED-B305-AC7B1304B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BCE6A-10C4-EDCD-E51C-B35C1F9E4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1DAE5-4BF2-C298-C294-0409CBAD4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2027A-6E0B-8B66-49E3-A8700427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8D8BA-A59A-3159-D384-BC7D749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F46E5-E7C7-F729-C279-1C0A7A9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292-DAE5-6D90-F776-D60EA64D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CD94E-1E2B-A48B-9031-50CDC08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9EB13-6AD2-5A8C-2A2E-E97F3CD1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A3B60-6B0A-B536-EB27-BA1E9CB6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26269-3A75-01DB-C030-07993D3A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D33B0-DA24-74BD-2814-D538C10F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BC5E-15B3-1997-1AAE-5043E990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1EA-919C-4C5F-E343-767C32AB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9742-252B-5CAE-A226-2AC944B9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E3225-3C2E-C886-1A0E-DD64C3D7B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DB55F-106E-5208-5033-56BA8F3C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11732-FD9D-C667-C988-BCA1093B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2DEE-01AC-53AC-5E33-546BACD9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D32F-01CA-D655-EE75-25271B46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B9FC6-C289-F70C-EF57-4720B90F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10864-098F-AB42-7BF0-A43491C4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A57B-F316-F25B-4DFE-E31EA679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0ED3-2084-2DCA-6537-AEB8BEF9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9545-9D8C-A0E7-17F6-E0BA4B7C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F1A9-3DE6-0860-AA1F-524B5B67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0DF5-548B-C55D-4335-CB3A194B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2CAD-DE42-3F05-1E4C-28181F644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12ED-63E2-7AB9-4787-75963672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600C-5AB5-525F-DB5D-4E409DA4D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457C-12F9-3A9C-B0EE-DDFF2EE0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364731"/>
            <a:ext cx="1009996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en-US" b="1" dirty="0">
                <a:latin typeface="Franklin Gothic Heavy" panose="020B0903020102020204" pitchFamily="34" charset="0"/>
                <a:cs typeface="Aharoni" panose="02010803020104030203" pitchFamily="2" charset="-79"/>
              </a:rPr>
              <a:t>CUSTOM CODE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b="1" dirty="0">
                <a:cs typeface="72" panose="020B0503030000000003" pitchFamily="34" charset="0"/>
              </a:rPr>
              <a:t>MIGRATION PROCESS</a:t>
            </a:r>
            <a:br>
              <a:rPr lang="en-US" dirty="0">
                <a:cs typeface="72" panose="020B0503030000000003" pitchFamily="34" charset="0"/>
              </a:rPr>
            </a:br>
            <a:r>
              <a:rPr lang="en-US" dirty="0">
                <a:cs typeface="72" panose="020B0503030000000003" pitchFamily="34" charset="0"/>
              </a:rPr>
              <a:t>						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FA493-C813-E67C-E2F5-916AB79C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07" y="2334291"/>
            <a:ext cx="2715004" cy="1362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64E63E-49EB-B4FA-6BF4-DB37E0DE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859" y="4083876"/>
            <a:ext cx="2676899" cy="1352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7D9D5-9A33-021A-6DDA-523358C2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08" y="364731"/>
            <a:ext cx="514128" cy="457003"/>
          </a:xfrm>
          <a:prstGeom prst="rect">
            <a:avLst/>
          </a:prstGeom>
        </p:spPr>
      </p:pic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B059D94-3E86-EE08-5A39-75A90192881E}"/>
              </a:ext>
            </a:extLst>
          </p:cNvPr>
          <p:cNvSpPr/>
          <p:nvPr/>
        </p:nvSpPr>
        <p:spPr>
          <a:xfrm>
            <a:off x="7162800" y="1024859"/>
            <a:ext cx="374073" cy="13692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4E684E08-87F2-BB5C-39D1-C427E3D94727}"/>
              </a:ext>
            </a:extLst>
          </p:cNvPr>
          <p:cNvSpPr/>
          <p:nvPr/>
        </p:nvSpPr>
        <p:spPr>
          <a:xfrm>
            <a:off x="7536873" y="1024860"/>
            <a:ext cx="374073" cy="136921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BEF6A3A-32CC-F310-23E5-C0105B3B08E6}"/>
              </a:ext>
            </a:extLst>
          </p:cNvPr>
          <p:cNvSpPr/>
          <p:nvPr/>
        </p:nvSpPr>
        <p:spPr>
          <a:xfrm>
            <a:off x="7910946" y="1024859"/>
            <a:ext cx="374073" cy="136921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DB375-F6BA-061F-DBFC-1B36513F8F86}"/>
              </a:ext>
            </a:extLst>
          </p:cNvPr>
          <p:cNvSpPr txBox="1"/>
          <p:nvPr/>
        </p:nvSpPr>
        <p:spPr>
          <a:xfrm>
            <a:off x="1253836" y="1560297"/>
            <a:ext cx="70311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2800" b="1" dirty="0">
                <a:latin typeface="+mj-lt"/>
              </a:rPr>
              <a:t>:</a:t>
            </a:r>
            <a:r>
              <a:rPr lang="en-US" sz="2800" dirty="0">
                <a:latin typeface="+mj-lt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en-US" sz="2800" dirty="0">
                <a:latin typeface="+mj-lt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Evaluation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     </a:t>
            </a:r>
            <a:r>
              <a:rPr lang="en-US" b="1" dirty="0"/>
              <a:t>Transparency with Custom Code Lifecycle Management (CCLM)</a:t>
            </a:r>
          </a:p>
          <a:p>
            <a:pPr marL="1200150" lvl="2" indent="-2857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Monitor usage of your custom code via Usage and Procedure Logging (UPL)</a:t>
            </a:r>
          </a:p>
          <a:p>
            <a:pPr marL="1200150" lvl="2" indent="-2857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 Usage data to prioritize your custom code efforts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</a:t>
            </a:r>
            <a:r>
              <a:rPr lang="en-US" b="1" dirty="0"/>
              <a:t>Remove Waste with CCLM decommissioning cockpit</a:t>
            </a:r>
          </a:p>
          <a:p>
            <a:pPr marL="1200150" lvl="2" indent="-2857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Remove unused code before the S/4HANA conversion</a:t>
            </a:r>
            <a:r>
              <a:rPr lang="en-US" b="1" dirty="0">
                <a:latin typeface="+mj-lt"/>
              </a:rPr>
              <a:t>	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D0DD9-F2F7-BC21-CD7C-9511AC187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836" y="2302650"/>
            <a:ext cx="600364" cy="5832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C0CB51-BB59-ACBB-88C1-1D2CC2FB1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836" y="3972141"/>
            <a:ext cx="600364" cy="5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86DE-5D8D-D34B-6BD5-496F29AC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6146800" cy="458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3600" dirty="0"/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Inspector Checks for SAP HANA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900" b="1" dirty="0"/>
              <a:t>Code Inspector checks for SAP HANA verify whether your custom code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Uses DB-specific features like native SQL, DB hints or ADBC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Relies on not guaranteed or implicit sorting of database queries</a:t>
            </a:r>
            <a:endParaRPr lang="en-US" sz="1800" dirty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Performs DB Operations on physical pool/cluster database tables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Uses function modules to retrieve technical DB index information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1600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2000" b="1" dirty="0"/>
              <a:t>Recommendation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Run code Inspector variant FUNCTIONAL_DB for your custom code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Fix all errors and warnings (findings with priority 1 and 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CD2E08-42E0-DBFF-2BBB-9461D2B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365125"/>
            <a:ext cx="1052648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en-US" b="1" dirty="0">
                <a:latin typeface="Franklin Gothic Heavy" panose="020B0903020102020204" pitchFamily="34" charset="0"/>
                <a:cs typeface="Aharoni" panose="02010803020104030203" pitchFamily="2" charset="-79"/>
              </a:rPr>
              <a:t>CUSTOM CODE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b="1" dirty="0">
                <a:cs typeface="72" panose="020B0503030000000003" pitchFamily="34" charset="0"/>
              </a:rPr>
              <a:t>MIGRATION PROCESS</a:t>
            </a:r>
            <a:br>
              <a:rPr lang="en-US" dirty="0">
                <a:cs typeface="72" panose="020B0503030000000003" pitchFamily="34" charset="0"/>
              </a:rPr>
            </a:br>
            <a:r>
              <a:rPr lang="en-US" dirty="0">
                <a:cs typeface="72" panose="020B0503030000000003" pitchFamily="34" charset="0"/>
              </a:rPr>
              <a:t>						   	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8FD8891-215F-C478-ADB4-CE270E631832}"/>
              </a:ext>
            </a:extLst>
          </p:cNvPr>
          <p:cNvSpPr/>
          <p:nvPr/>
        </p:nvSpPr>
        <p:spPr>
          <a:xfrm>
            <a:off x="7162800" y="1024859"/>
            <a:ext cx="374073" cy="13692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EFFA5069-F2E7-1951-35EF-A358F60AC2D9}"/>
              </a:ext>
            </a:extLst>
          </p:cNvPr>
          <p:cNvSpPr/>
          <p:nvPr/>
        </p:nvSpPr>
        <p:spPr>
          <a:xfrm>
            <a:off x="7536873" y="1024860"/>
            <a:ext cx="374073" cy="136921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7E161AF-6E59-2641-AB15-8CEFA154D202}"/>
              </a:ext>
            </a:extLst>
          </p:cNvPr>
          <p:cNvSpPr/>
          <p:nvPr/>
        </p:nvSpPr>
        <p:spPr>
          <a:xfrm>
            <a:off x="7910946" y="1024859"/>
            <a:ext cx="374073" cy="136921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46917-5746-53E4-C312-143F56CE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2" y="385762"/>
            <a:ext cx="542238" cy="481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0C9D6E-E07D-AF2D-5B5B-ED5DBBE9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2375333"/>
            <a:ext cx="3631408" cy="38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2BF3-6809-E58E-B752-527CE132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49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SAP S/4HANA Custom Code Analysis Process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CE2DB0-9521-9D80-B859-152503EF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65"/>
            <a:ext cx="10515600" cy="17550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en-US" b="1" dirty="0">
                <a:latin typeface="Franklin Gothic Heavy" panose="020B0903020102020204" pitchFamily="34" charset="0"/>
                <a:cs typeface="Aharoni" panose="02010803020104030203" pitchFamily="2" charset="-79"/>
              </a:rPr>
              <a:t>CUSTOM CODE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b="1" dirty="0">
                <a:cs typeface="72" panose="020B0503030000000003" pitchFamily="34" charset="0"/>
              </a:rPr>
              <a:t>MIGRATION PROCESS</a:t>
            </a:r>
            <a:br>
              <a:rPr lang="en-US" dirty="0">
                <a:cs typeface="72" panose="020B0503030000000003" pitchFamily="34" charset="0"/>
              </a:rPr>
            </a:br>
            <a:br>
              <a:rPr lang="en-US" dirty="0">
                <a:cs typeface="72" panose="020B0503030000000003" pitchFamily="34" charset="0"/>
              </a:rPr>
            </a:br>
            <a:r>
              <a:rPr lang="en-US" dirty="0">
                <a:cs typeface="72" panose="020B0503030000000003" pitchFamily="34" charset="0"/>
              </a:rPr>
              <a:t>						   	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2754BF73-D61E-256B-C8A9-285493843040}"/>
              </a:ext>
            </a:extLst>
          </p:cNvPr>
          <p:cNvSpPr/>
          <p:nvPr/>
        </p:nvSpPr>
        <p:spPr>
          <a:xfrm>
            <a:off x="6788727" y="1015092"/>
            <a:ext cx="374073" cy="13692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96CA5927-73C8-8702-8028-056ED584E8B2}"/>
              </a:ext>
            </a:extLst>
          </p:cNvPr>
          <p:cNvSpPr/>
          <p:nvPr/>
        </p:nvSpPr>
        <p:spPr>
          <a:xfrm>
            <a:off x="7162800" y="1017919"/>
            <a:ext cx="374073" cy="129350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5C8661C3-AF40-0542-A06C-633F535F46FB}"/>
              </a:ext>
            </a:extLst>
          </p:cNvPr>
          <p:cNvSpPr/>
          <p:nvPr/>
        </p:nvSpPr>
        <p:spPr>
          <a:xfrm>
            <a:off x="7548092" y="1010347"/>
            <a:ext cx="374073" cy="136921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D44647-E56E-FD2C-B716-C228AC12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2" y="495029"/>
            <a:ext cx="542238" cy="481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D98B6-7278-68C1-A375-C670B44B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2659"/>
            <a:ext cx="1963057" cy="4146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569EF3-3D38-8A87-6A7E-8892EA3B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257" y="2047289"/>
            <a:ext cx="9027885" cy="4273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638E83-67C5-9F89-819A-B58F718F2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514" y="1961552"/>
            <a:ext cx="190527" cy="171474"/>
          </a:xfrm>
          <a:prstGeom prst="rect">
            <a:avLst/>
          </a:prstGeom>
        </p:spPr>
      </p:pic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93D9A0E9-8473-48F7-4263-EAE61D24F98D}"/>
              </a:ext>
            </a:extLst>
          </p:cNvPr>
          <p:cNvSpPr/>
          <p:nvPr/>
        </p:nvSpPr>
        <p:spPr>
          <a:xfrm>
            <a:off x="838200" y="3429000"/>
            <a:ext cx="3180470" cy="2115457"/>
          </a:xfrm>
          <a:prstGeom prst="chevron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EF2D2589-2009-87F8-1BDC-6C2D0A4F29A6}"/>
              </a:ext>
            </a:extLst>
          </p:cNvPr>
          <p:cNvSpPr/>
          <p:nvPr/>
        </p:nvSpPr>
        <p:spPr>
          <a:xfrm>
            <a:off x="3025307" y="3429000"/>
            <a:ext cx="3404522" cy="2115457"/>
          </a:xfrm>
          <a:prstGeom prst="chevron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415639-2370-1287-00E3-EF24A308A62C}"/>
              </a:ext>
            </a:extLst>
          </p:cNvPr>
          <p:cNvCxnSpPr>
            <a:cxnSpLocks/>
          </p:cNvCxnSpPr>
          <p:nvPr/>
        </p:nvCxnSpPr>
        <p:spPr>
          <a:xfrm>
            <a:off x="6503197" y="4486728"/>
            <a:ext cx="2855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E91142-FDA2-7627-0302-85AB636A60FB}"/>
              </a:ext>
            </a:extLst>
          </p:cNvPr>
          <p:cNvCxnSpPr>
            <a:cxnSpLocks/>
          </p:cNvCxnSpPr>
          <p:nvPr/>
        </p:nvCxnSpPr>
        <p:spPr>
          <a:xfrm>
            <a:off x="6467929" y="4514772"/>
            <a:ext cx="320798" cy="3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CA798A-D493-41DE-18AD-9AEE62893989}"/>
              </a:ext>
            </a:extLst>
          </p:cNvPr>
          <p:cNvCxnSpPr>
            <a:cxnSpLocks/>
          </p:cNvCxnSpPr>
          <p:nvPr/>
        </p:nvCxnSpPr>
        <p:spPr>
          <a:xfrm>
            <a:off x="6788727" y="3694828"/>
            <a:ext cx="0" cy="791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924C9C-E41E-B3EB-C0CB-03F36B308474}"/>
              </a:ext>
            </a:extLst>
          </p:cNvPr>
          <p:cNvCxnSpPr>
            <a:cxnSpLocks/>
          </p:cNvCxnSpPr>
          <p:nvPr/>
        </p:nvCxnSpPr>
        <p:spPr>
          <a:xfrm flipV="1">
            <a:off x="6788727" y="4503057"/>
            <a:ext cx="0" cy="84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470338-60B2-B682-31A7-88A215696FA6}"/>
              </a:ext>
            </a:extLst>
          </p:cNvPr>
          <p:cNvCxnSpPr>
            <a:cxnSpLocks/>
          </p:cNvCxnSpPr>
          <p:nvPr/>
        </p:nvCxnSpPr>
        <p:spPr>
          <a:xfrm>
            <a:off x="6851650" y="3717925"/>
            <a:ext cx="0" cy="1562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04697A-DDF2-05A3-2D20-0276C7EE49E2}"/>
              </a:ext>
            </a:extLst>
          </p:cNvPr>
          <p:cNvCxnSpPr>
            <a:cxnSpLocks/>
          </p:cNvCxnSpPr>
          <p:nvPr/>
        </p:nvCxnSpPr>
        <p:spPr>
          <a:xfrm>
            <a:off x="6788727" y="3694828"/>
            <a:ext cx="7593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DDDDEA-A6A6-4E16-EC8D-45E472B9CB5E}"/>
              </a:ext>
            </a:extLst>
          </p:cNvPr>
          <p:cNvCxnSpPr>
            <a:cxnSpLocks/>
          </p:cNvCxnSpPr>
          <p:nvPr/>
        </p:nvCxnSpPr>
        <p:spPr>
          <a:xfrm>
            <a:off x="6817013" y="3743325"/>
            <a:ext cx="61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3419EE4A-F9EA-6C8A-DDA8-6CB9B5A95B89}"/>
              </a:ext>
            </a:extLst>
          </p:cNvPr>
          <p:cNvSpPr/>
          <p:nvPr/>
        </p:nvSpPr>
        <p:spPr>
          <a:xfrm>
            <a:off x="7037211" y="3321976"/>
            <a:ext cx="1769908" cy="791897"/>
          </a:xfrm>
          <a:prstGeom prst="chevron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2070DD-209C-A25C-B833-DD480BCCFEE4}"/>
              </a:ext>
            </a:extLst>
          </p:cNvPr>
          <p:cNvCxnSpPr>
            <a:cxnSpLocks/>
          </p:cNvCxnSpPr>
          <p:nvPr/>
        </p:nvCxnSpPr>
        <p:spPr>
          <a:xfrm>
            <a:off x="6813550" y="5280025"/>
            <a:ext cx="641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518635-B556-7365-EE34-EF2F7D024525}"/>
              </a:ext>
            </a:extLst>
          </p:cNvPr>
          <p:cNvCxnSpPr>
            <a:cxnSpLocks/>
          </p:cNvCxnSpPr>
          <p:nvPr/>
        </p:nvCxnSpPr>
        <p:spPr>
          <a:xfrm>
            <a:off x="6788727" y="5353050"/>
            <a:ext cx="666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86C74E6D-F1FE-E4F1-CC70-EFCF9D27596A}"/>
              </a:ext>
            </a:extLst>
          </p:cNvPr>
          <p:cNvSpPr/>
          <p:nvPr/>
        </p:nvSpPr>
        <p:spPr>
          <a:xfrm>
            <a:off x="6991638" y="4796139"/>
            <a:ext cx="1887423" cy="1026778"/>
          </a:xfrm>
          <a:prstGeom prst="chevron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F35AA9-5BFB-B6AD-0D43-88F802BDC2BD}"/>
              </a:ext>
            </a:extLst>
          </p:cNvPr>
          <p:cNvCxnSpPr>
            <a:cxnSpLocks/>
          </p:cNvCxnSpPr>
          <p:nvPr/>
        </p:nvCxnSpPr>
        <p:spPr>
          <a:xfrm>
            <a:off x="807244" y="5607051"/>
            <a:ext cx="45960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AC8A7F-B28D-F8E7-4324-96DB9C3C51EE}"/>
              </a:ext>
            </a:extLst>
          </p:cNvPr>
          <p:cNvCxnSpPr>
            <a:cxnSpLocks/>
          </p:cNvCxnSpPr>
          <p:nvPr/>
        </p:nvCxnSpPr>
        <p:spPr>
          <a:xfrm flipV="1">
            <a:off x="5403274" y="4514771"/>
            <a:ext cx="1061192" cy="1092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69741F6-BA43-C407-578F-3401965A82F4}"/>
              </a:ext>
            </a:extLst>
          </p:cNvPr>
          <p:cNvCxnSpPr>
            <a:cxnSpLocks/>
          </p:cNvCxnSpPr>
          <p:nvPr/>
        </p:nvCxnSpPr>
        <p:spPr>
          <a:xfrm flipH="1" flipV="1">
            <a:off x="5433754" y="3429000"/>
            <a:ext cx="1069443" cy="105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497761-762D-1CD5-D8F0-246ADEA2896C}"/>
              </a:ext>
            </a:extLst>
          </p:cNvPr>
          <p:cNvCxnSpPr/>
          <p:nvPr/>
        </p:nvCxnSpPr>
        <p:spPr>
          <a:xfrm>
            <a:off x="7037211" y="4156075"/>
            <a:ext cx="138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E59656-B7F4-4E20-5C97-F82F22E9EB3C}"/>
              </a:ext>
            </a:extLst>
          </p:cNvPr>
          <p:cNvCxnSpPr/>
          <p:nvPr/>
        </p:nvCxnSpPr>
        <p:spPr>
          <a:xfrm flipV="1">
            <a:off x="8423275" y="3743325"/>
            <a:ext cx="419100" cy="412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C03CA4B-C6C4-7576-4D2A-44831F8007FF}"/>
              </a:ext>
            </a:extLst>
          </p:cNvPr>
          <p:cNvCxnSpPr/>
          <p:nvPr/>
        </p:nvCxnSpPr>
        <p:spPr>
          <a:xfrm>
            <a:off x="8451850" y="3321976"/>
            <a:ext cx="390525" cy="37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1357CB-04B6-B820-244E-B7212F61ED9B}"/>
              </a:ext>
            </a:extLst>
          </p:cNvPr>
          <p:cNvCxnSpPr>
            <a:cxnSpLocks/>
          </p:cNvCxnSpPr>
          <p:nvPr/>
        </p:nvCxnSpPr>
        <p:spPr>
          <a:xfrm>
            <a:off x="8842375" y="3694828"/>
            <a:ext cx="4683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1452EA3-7A1B-05C0-F42D-38285CAC794B}"/>
              </a:ext>
            </a:extLst>
          </p:cNvPr>
          <p:cNvCxnSpPr>
            <a:cxnSpLocks/>
          </p:cNvCxnSpPr>
          <p:nvPr/>
        </p:nvCxnSpPr>
        <p:spPr>
          <a:xfrm>
            <a:off x="8842375" y="3743325"/>
            <a:ext cx="425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FFBFC46-47EF-F57A-FE6F-2AFBBA8551F4}"/>
              </a:ext>
            </a:extLst>
          </p:cNvPr>
          <p:cNvCxnSpPr/>
          <p:nvPr/>
        </p:nvCxnSpPr>
        <p:spPr>
          <a:xfrm>
            <a:off x="8423275" y="4796139"/>
            <a:ext cx="495300" cy="483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2C8BFF-4C57-D18C-387A-6C53FE792B18}"/>
              </a:ext>
            </a:extLst>
          </p:cNvPr>
          <p:cNvCxnSpPr/>
          <p:nvPr/>
        </p:nvCxnSpPr>
        <p:spPr>
          <a:xfrm>
            <a:off x="6975763" y="5870575"/>
            <a:ext cx="14062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81FE6DA-3091-1E1C-F6E3-5A9621B02CB8}"/>
              </a:ext>
            </a:extLst>
          </p:cNvPr>
          <p:cNvCxnSpPr>
            <a:cxnSpLocks/>
          </p:cNvCxnSpPr>
          <p:nvPr/>
        </p:nvCxnSpPr>
        <p:spPr>
          <a:xfrm flipV="1">
            <a:off x="8381999" y="5334056"/>
            <a:ext cx="530225" cy="5442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E2436C2-A607-3A95-8001-834A8E9A600C}"/>
              </a:ext>
            </a:extLst>
          </p:cNvPr>
          <p:cNvCxnSpPr/>
          <p:nvPr/>
        </p:nvCxnSpPr>
        <p:spPr>
          <a:xfrm>
            <a:off x="8918575" y="5280025"/>
            <a:ext cx="349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D7B9DEA-C74E-D87A-75FF-D1DB85C5869F}"/>
              </a:ext>
            </a:extLst>
          </p:cNvPr>
          <p:cNvCxnSpPr>
            <a:cxnSpLocks/>
          </p:cNvCxnSpPr>
          <p:nvPr/>
        </p:nvCxnSpPr>
        <p:spPr>
          <a:xfrm>
            <a:off x="8912224" y="5334056"/>
            <a:ext cx="3984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23BEA74-B930-8396-BCFE-D883BC72F492}"/>
              </a:ext>
            </a:extLst>
          </p:cNvPr>
          <p:cNvCxnSpPr>
            <a:cxnSpLocks/>
          </p:cNvCxnSpPr>
          <p:nvPr/>
        </p:nvCxnSpPr>
        <p:spPr>
          <a:xfrm>
            <a:off x="9267825" y="3743325"/>
            <a:ext cx="0" cy="15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D3A793-254E-0AA1-6AB7-3A33B34D6D5E}"/>
              </a:ext>
            </a:extLst>
          </p:cNvPr>
          <p:cNvCxnSpPr/>
          <p:nvPr/>
        </p:nvCxnSpPr>
        <p:spPr>
          <a:xfrm>
            <a:off x="9310688" y="3694828"/>
            <a:ext cx="0" cy="163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9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6658-B84D-1C77-15B0-8D5AF043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2C44-54C9-92B0-20D6-3EEEF8C3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38DF6-0651-8E3B-E69F-DD6B86C1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9206"/>
            <a:ext cx="10269383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BD11-0F70-A850-4B27-0B8C9D95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2183-CBC7-AE82-158E-9AF4D68C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0BB28-4C59-C273-2FC3-D7FC1DCB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575864"/>
            <a:ext cx="10231278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72</vt:lpstr>
      <vt:lpstr>Arial</vt:lpstr>
      <vt:lpstr>Calibri</vt:lpstr>
      <vt:lpstr>Calibri Light</vt:lpstr>
      <vt:lpstr>Franklin Gothic Heavy</vt:lpstr>
      <vt:lpstr>Office Theme</vt:lpstr>
      <vt:lpstr> CUSTOM CODE MIGRATION PROCESS        </vt:lpstr>
      <vt:lpstr> CUSTOM CODE MIGRATION PROCESS           </vt:lpstr>
      <vt:lpstr> CUSTOM CODE MIGRATION PROCESS       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Kappal, Karan</dc:creator>
  <cp:lastModifiedBy>Shravan Kumar RYAKAM</cp:lastModifiedBy>
  <cp:revision>13</cp:revision>
  <dcterms:created xsi:type="dcterms:W3CDTF">2023-04-19T08:39:18Z</dcterms:created>
  <dcterms:modified xsi:type="dcterms:W3CDTF">2023-04-19T11:28:03Z</dcterms:modified>
</cp:coreProperties>
</file>