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75"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A211F35-4DB2-4BAD-B949-BB4FAD3A5CE3}" type="datetimeFigureOut">
              <a:rPr lang="en-US" smtClean="0"/>
              <a:t>11-Aug-25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19258375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11F35-4DB2-4BAD-B949-BB4FAD3A5CE3}" type="datetimeFigureOut">
              <a:rPr lang="en-US" smtClean="0"/>
              <a:t>11-Aug-25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192524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11F35-4DB2-4BAD-B949-BB4FAD3A5CE3}" type="datetimeFigureOut">
              <a:rPr lang="en-US" smtClean="0"/>
              <a:t>11-Aug-25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402668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211F35-4DB2-4BAD-B949-BB4FAD3A5CE3}" type="datetimeFigureOut">
              <a:rPr lang="en-US" smtClean="0"/>
              <a:t>11-Aug-25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158877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FA211F35-4DB2-4BAD-B949-BB4FAD3A5CE3}" type="datetimeFigureOut">
              <a:rPr lang="en-US" smtClean="0"/>
              <a:t>11-Aug-25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8372164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A211F35-4DB2-4BAD-B949-BB4FAD3A5CE3}" type="datetimeFigureOut">
              <a:rPr lang="en-US" smtClean="0"/>
              <a:t>11-Aug-25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57195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FA211F35-4DB2-4BAD-B949-BB4FAD3A5CE3}" type="datetimeFigureOut">
              <a:rPr lang="en-US" smtClean="0"/>
              <a:t>11-Aug-25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CC5A8-94CB-4464-B346-92B86AAE004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8027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211F35-4DB2-4BAD-B949-BB4FAD3A5CE3}" type="datetimeFigureOut">
              <a:rPr lang="en-US" smtClean="0"/>
              <a:t>11-Aug-25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139977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11F35-4DB2-4BAD-B949-BB4FAD3A5CE3}" type="datetimeFigureOut">
              <a:rPr lang="en-US" smtClean="0"/>
              <a:t>11-Aug-25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250704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FA211F35-4DB2-4BAD-B949-BB4FAD3A5CE3}" type="datetimeFigureOut">
              <a:rPr lang="en-US" smtClean="0"/>
              <a:t>11-Aug-25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270194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A211F35-4DB2-4BAD-B949-BB4FAD3A5CE3}" type="datetimeFigureOut">
              <a:rPr lang="en-US" smtClean="0"/>
              <a:t>11-Aug-25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E9CC5A8-94CB-4464-B346-92B86AAE004E}" type="slidenum">
              <a:rPr lang="en-US" smtClean="0"/>
              <a:t>‹#›</a:t>
            </a:fld>
            <a:endParaRPr lang="en-US"/>
          </a:p>
        </p:txBody>
      </p:sp>
    </p:spTree>
    <p:extLst>
      <p:ext uri="{BB962C8B-B14F-4D97-AF65-F5344CB8AC3E}">
        <p14:creationId xmlns:p14="http://schemas.microsoft.com/office/powerpoint/2010/main" val="357199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A211F35-4DB2-4BAD-B949-BB4FAD3A5CE3}" type="datetimeFigureOut">
              <a:rPr lang="en-US" smtClean="0"/>
              <a:t>11-Aug-25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E9CC5A8-94CB-4464-B346-92B86AAE004E}" type="slidenum">
              <a:rPr lang="en-US" smtClean="0"/>
              <a:t>‹#›</a:t>
            </a:fld>
            <a:endParaRPr lang="en-US"/>
          </a:p>
        </p:txBody>
      </p:sp>
    </p:spTree>
    <p:extLst>
      <p:ext uri="{BB962C8B-B14F-4D97-AF65-F5344CB8AC3E}">
        <p14:creationId xmlns:p14="http://schemas.microsoft.com/office/powerpoint/2010/main" val="147681253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FE2B-008B-4393-AE64-1D272E979927}"/>
              </a:ext>
            </a:extLst>
          </p:cNvPr>
          <p:cNvSpPr>
            <a:spLocks noGrp="1"/>
          </p:cNvSpPr>
          <p:nvPr>
            <p:ph type="ctrTitle"/>
          </p:nvPr>
        </p:nvSpPr>
        <p:spPr>
          <a:xfrm>
            <a:off x="979714" y="758952"/>
            <a:ext cx="10175966" cy="4391546"/>
          </a:xfrm>
        </p:spPr>
        <p:txBody>
          <a:bodyPr>
            <a:normAutofit/>
          </a:bodyPr>
          <a:lstStyle/>
          <a:p>
            <a:r>
              <a:rPr lang="en-GB" dirty="0"/>
              <a:t>Natural Catastrophe Events Analysis </a:t>
            </a:r>
            <a:r>
              <a:rPr lang="en-GB"/>
              <a:t>and clustering</a:t>
            </a:r>
            <a:br>
              <a:rPr lang="en-US" dirty="0"/>
            </a:br>
            <a:endParaRPr lang="en-US" dirty="0"/>
          </a:p>
        </p:txBody>
      </p:sp>
      <p:sp>
        <p:nvSpPr>
          <p:cNvPr id="3" name="Subtitle 2">
            <a:extLst>
              <a:ext uri="{FF2B5EF4-FFF2-40B4-BE49-F238E27FC236}">
                <a16:creationId xmlns:a16="http://schemas.microsoft.com/office/drawing/2014/main" id="{B393588B-BC73-4A5B-86A7-8AADA36D9B6C}"/>
              </a:ext>
            </a:extLst>
          </p:cNvPr>
          <p:cNvSpPr>
            <a:spLocks noGrp="1"/>
          </p:cNvSpPr>
          <p:nvPr>
            <p:ph type="subTitle" idx="1"/>
          </p:nvPr>
        </p:nvSpPr>
        <p:spPr>
          <a:xfrm>
            <a:off x="1803919" y="5234895"/>
            <a:ext cx="9144000" cy="559415"/>
          </a:xfrm>
        </p:spPr>
        <p:txBody>
          <a:bodyPr/>
          <a:lstStyle/>
          <a:p>
            <a:pPr algn="r"/>
            <a:r>
              <a:rPr lang="en-US" dirty="0"/>
              <a:t>- Shravan Kumar</a:t>
            </a:r>
          </a:p>
        </p:txBody>
      </p:sp>
    </p:spTree>
    <p:extLst>
      <p:ext uri="{BB962C8B-B14F-4D97-AF65-F5344CB8AC3E}">
        <p14:creationId xmlns:p14="http://schemas.microsoft.com/office/powerpoint/2010/main" val="46034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0CF8-6A5C-426C-9D96-CA4C65D6ADB2}"/>
              </a:ext>
            </a:extLst>
          </p:cNvPr>
          <p:cNvSpPr>
            <a:spLocks noGrp="1"/>
          </p:cNvSpPr>
          <p:nvPr>
            <p:ph type="title"/>
          </p:nvPr>
        </p:nvSpPr>
        <p:spPr/>
        <p:txBody>
          <a:bodyPr/>
          <a:lstStyle/>
          <a:p>
            <a:r>
              <a:rPr lang="en-US" b="1" dirty="0"/>
              <a:t>Agglomerative Clustering</a:t>
            </a:r>
            <a:endParaRPr lang="en-US" dirty="0"/>
          </a:p>
        </p:txBody>
      </p:sp>
      <p:sp>
        <p:nvSpPr>
          <p:cNvPr id="3" name="Content Placeholder 2">
            <a:extLst>
              <a:ext uri="{FF2B5EF4-FFF2-40B4-BE49-F238E27FC236}">
                <a16:creationId xmlns:a16="http://schemas.microsoft.com/office/drawing/2014/main" id="{D19BD104-4446-49C1-BE7E-7571D2BC43EE}"/>
              </a:ext>
            </a:extLst>
          </p:cNvPr>
          <p:cNvSpPr>
            <a:spLocks noGrp="1"/>
          </p:cNvSpPr>
          <p:nvPr>
            <p:ph idx="1"/>
          </p:nvPr>
        </p:nvSpPr>
        <p:spPr/>
        <p:txBody>
          <a:bodyPr>
            <a:normAutofit fontScale="85000" lnSpcReduction="20000"/>
          </a:bodyPr>
          <a:lstStyle/>
          <a:p>
            <a:r>
              <a:rPr lang="en-US" dirty="0"/>
              <a:t>Performed Hyperparameter tuning using </a:t>
            </a:r>
            <a:r>
              <a:rPr lang="en-US" dirty="0" err="1"/>
              <a:t>GridSearch</a:t>
            </a:r>
            <a:r>
              <a:rPr lang="en-US" dirty="0"/>
              <a:t> CV</a:t>
            </a:r>
          </a:p>
          <a:p>
            <a:endParaRPr lang="en-US" dirty="0"/>
          </a:p>
          <a:p>
            <a:r>
              <a:rPr lang="en-US" dirty="0"/>
              <a:t>Observations:</a:t>
            </a:r>
          </a:p>
          <a:p>
            <a:pPr marL="457200" lvl="1" indent="0">
              <a:buNone/>
            </a:pPr>
            <a:r>
              <a:rPr lang="en-US" dirty="0"/>
              <a:t>- Cluster 0: Contains titles related to earthquakes. </a:t>
            </a:r>
          </a:p>
          <a:p>
            <a:pPr marL="457200" lvl="1" indent="0">
              <a:buNone/>
            </a:pPr>
            <a:r>
              <a:rPr lang="en-US" dirty="0"/>
              <a:t>- Cluster 1: Contains titles related to Floods (But have earthquake as well)</a:t>
            </a:r>
          </a:p>
          <a:p>
            <a:pPr marL="457200" lvl="1" indent="0">
              <a:buNone/>
            </a:pPr>
            <a:r>
              <a:rPr lang="en-US" dirty="0"/>
              <a:t>- Cluster 2: Contains titles related to Volcanoes.</a:t>
            </a:r>
          </a:p>
          <a:p>
            <a:pPr marL="457200" lvl="1" indent="0">
              <a:buNone/>
            </a:pPr>
            <a:r>
              <a:rPr lang="en-US" dirty="0"/>
              <a:t>- Cluster 3: Contains titles related to Tornadoes. (But have few flood related titles as well)</a:t>
            </a:r>
          </a:p>
          <a:p>
            <a:pPr marL="457200" lvl="1" indent="0">
              <a:buNone/>
            </a:pPr>
            <a:r>
              <a:rPr lang="en-US" dirty="0"/>
              <a:t>- Cluster 4: Contains titles related to Wildfires (But have few Flood related titles as well)</a:t>
            </a:r>
          </a:p>
          <a:p>
            <a:pPr marL="0" indent="0">
              <a:buNone/>
            </a:pPr>
            <a:br>
              <a:rPr lang="en-US" dirty="0"/>
            </a:br>
            <a:br>
              <a:rPr lang="en-US" dirty="0"/>
            </a:br>
            <a:endParaRPr lang="en-US" dirty="0"/>
          </a:p>
          <a:p>
            <a:endParaRPr lang="en-US" dirty="0"/>
          </a:p>
        </p:txBody>
      </p:sp>
    </p:spTree>
    <p:extLst>
      <p:ext uri="{BB962C8B-B14F-4D97-AF65-F5344CB8AC3E}">
        <p14:creationId xmlns:p14="http://schemas.microsoft.com/office/powerpoint/2010/main" val="309832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9606-CF57-476D-B772-FAF0788645D6}"/>
              </a:ext>
            </a:extLst>
          </p:cNvPr>
          <p:cNvSpPr>
            <a:spLocks noGrp="1"/>
          </p:cNvSpPr>
          <p:nvPr>
            <p:ph type="title"/>
          </p:nvPr>
        </p:nvSpPr>
        <p:spPr>
          <a:xfrm>
            <a:off x="371094" y="1161288"/>
            <a:ext cx="3438144" cy="1239012"/>
          </a:xfrm>
        </p:spPr>
        <p:txBody>
          <a:bodyPr anchor="ctr">
            <a:normAutofit fontScale="90000"/>
          </a:bodyPr>
          <a:lstStyle/>
          <a:p>
            <a:r>
              <a:rPr lang="en-US" sz="2500" b="1" dirty="0"/>
              <a:t>Evaluation of Agglomerative clustering</a:t>
            </a:r>
          </a:p>
        </p:txBody>
      </p:sp>
      <p:sp>
        <p:nvSpPr>
          <p:cNvPr id="3" name="Content Placeholder 2">
            <a:extLst>
              <a:ext uri="{FF2B5EF4-FFF2-40B4-BE49-F238E27FC236}">
                <a16:creationId xmlns:a16="http://schemas.microsoft.com/office/drawing/2014/main" id="{71E68A97-DA75-4257-9AF9-CA976D7073CF}"/>
              </a:ext>
            </a:extLst>
          </p:cNvPr>
          <p:cNvSpPr>
            <a:spLocks noGrp="1"/>
          </p:cNvSpPr>
          <p:nvPr>
            <p:ph idx="1"/>
          </p:nvPr>
        </p:nvSpPr>
        <p:spPr>
          <a:xfrm>
            <a:off x="371094" y="2718054"/>
            <a:ext cx="3438906" cy="3207258"/>
          </a:xfrm>
        </p:spPr>
        <p:txBody>
          <a:bodyPr anchor="t">
            <a:normAutofit/>
          </a:bodyPr>
          <a:lstStyle/>
          <a:p>
            <a:r>
              <a:rPr lang="en-US" sz="1700" dirty="0" err="1"/>
              <a:t>Calinski-Harabasz</a:t>
            </a:r>
            <a:r>
              <a:rPr lang="en-US" sz="1700" dirty="0"/>
              <a:t> Score – A score of 1062.76 is obtained. Normally a score greater than 1000 is considered a relatively well separated clusters.</a:t>
            </a:r>
          </a:p>
          <a:p>
            <a:r>
              <a:rPr lang="en-US" sz="1700" dirty="0"/>
              <a:t>Can see from the distribution, Cluster 1 (Floods) is not well separated and can be seen </a:t>
            </a:r>
            <a:r>
              <a:rPr lang="en-US" sz="1700" dirty="0" err="1"/>
              <a:t>overalapping</a:t>
            </a:r>
            <a:r>
              <a:rPr lang="en-US" sz="1700" dirty="0"/>
              <a:t> with Clusters 0, 3 and 4.</a:t>
            </a:r>
          </a:p>
          <a:p>
            <a:endParaRPr lang="en-US" sz="1700" dirty="0"/>
          </a:p>
          <a:p>
            <a:endParaRPr lang="en-US" sz="1700" dirty="0"/>
          </a:p>
        </p:txBody>
      </p:sp>
      <p:pic>
        <p:nvPicPr>
          <p:cNvPr id="4" name="Picture 3">
            <a:extLst>
              <a:ext uri="{FF2B5EF4-FFF2-40B4-BE49-F238E27FC236}">
                <a16:creationId xmlns:a16="http://schemas.microsoft.com/office/drawing/2014/main" id="{655ED467-C630-4E7D-A47A-9E6C3678C7E8}"/>
              </a:ext>
            </a:extLst>
          </p:cNvPr>
          <p:cNvPicPr>
            <a:picLocks noChangeAspect="1"/>
          </p:cNvPicPr>
          <p:nvPr/>
        </p:nvPicPr>
        <p:blipFill>
          <a:blip r:embed="rId2"/>
          <a:stretch>
            <a:fillRect/>
          </a:stretch>
        </p:blipFill>
        <p:spPr>
          <a:xfrm>
            <a:off x="4066090" y="970384"/>
            <a:ext cx="7754816" cy="5392982"/>
          </a:xfrm>
          <a:prstGeom prst="rect">
            <a:avLst/>
          </a:prstGeom>
        </p:spPr>
      </p:pic>
    </p:spTree>
    <p:extLst>
      <p:ext uri="{BB962C8B-B14F-4D97-AF65-F5344CB8AC3E}">
        <p14:creationId xmlns:p14="http://schemas.microsoft.com/office/powerpoint/2010/main" val="205128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FC1F-F7DD-48BC-ADB1-30C272FAC746}"/>
              </a:ext>
            </a:extLst>
          </p:cNvPr>
          <p:cNvSpPr>
            <a:spLocks noGrp="1"/>
          </p:cNvSpPr>
          <p:nvPr>
            <p:ph type="title"/>
          </p:nvPr>
        </p:nvSpPr>
        <p:spPr>
          <a:xfrm>
            <a:off x="2338141" y="506222"/>
            <a:ext cx="7729728" cy="1188720"/>
          </a:xfrm>
        </p:spPr>
        <p:txBody>
          <a:bodyPr/>
          <a:lstStyle/>
          <a:p>
            <a:r>
              <a:rPr lang="en-US" dirty="0"/>
              <a:t>Evaluation against Rule based labelling</a:t>
            </a:r>
          </a:p>
        </p:txBody>
      </p:sp>
      <p:sp>
        <p:nvSpPr>
          <p:cNvPr id="3" name="Content Placeholder 2">
            <a:extLst>
              <a:ext uri="{FF2B5EF4-FFF2-40B4-BE49-F238E27FC236}">
                <a16:creationId xmlns:a16="http://schemas.microsoft.com/office/drawing/2014/main" id="{85455312-666F-46C0-95E2-22A7E4C48D32}"/>
              </a:ext>
            </a:extLst>
          </p:cNvPr>
          <p:cNvSpPr>
            <a:spLocks noGrp="1"/>
          </p:cNvSpPr>
          <p:nvPr>
            <p:ph idx="1"/>
          </p:nvPr>
        </p:nvSpPr>
        <p:spPr>
          <a:xfrm>
            <a:off x="964659" y="2400808"/>
            <a:ext cx="4609290" cy="3747073"/>
          </a:xfrm>
        </p:spPr>
        <p:txBody>
          <a:bodyPr>
            <a:normAutofit/>
          </a:bodyPr>
          <a:lstStyle/>
          <a:p>
            <a:r>
              <a:rPr lang="en-US" dirty="0"/>
              <a:t>Compared clustering predictions against Rule based labelling and fetched classification matrix to observe accuracy, precision, recall and F1.</a:t>
            </a:r>
          </a:p>
          <a:p>
            <a:r>
              <a:rPr lang="en-US" dirty="0"/>
              <a:t>The weighted average of Precision, Recall, F1-score is 0.85, 0.81 and 0.81 respectively. Which is not a good score compared to K-means so far.</a:t>
            </a:r>
          </a:p>
          <a:p>
            <a:r>
              <a:rPr lang="en-US" dirty="0"/>
              <a:t>Model struggles in grouping Floods and wildfire categories.</a:t>
            </a:r>
          </a:p>
          <a:p>
            <a:endParaRPr lang="en-US" dirty="0"/>
          </a:p>
        </p:txBody>
      </p:sp>
      <p:pic>
        <p:nvPicPr>
          <p:cNvPr id="4" name="Picture 3">
            <a:extLst>
              <a:ext uri="{FF2B5EF4-FFF2-40B4-BE49-F238E27FC236}">
                <a16:creationId xmlns:a16="http://schemas.microsoft.com/office/drawing/2014/main" id="{E4BBA70A-2B3F-422E-984A-0682C7498C7B}"/>
              </a:ext>
            </a:extLst>
          </p:cNvPr>
          <p:cNvPicPr>
            <a:picLocks noChangeAspect="1"/>
          </p:cNvPicPr>
          <p:nvPr/>
        </p:nvPicPr>
        <p:blipFill>
          <a:blip r:embed="rId2"/>
          <a:stretch>
            <a:fillRect/>
          </a:stretch>
        </p:blipFill>
        <p:spPr>
          <a:xfrm>
            <a:off x="6424916" y="2400808"/>
            <a:ext cx="5314950" cy="2762250"/>
          </a:xfrm>
          <a:prstGeom prst="rect">
            <a:avLst/>
          </a:prstGeom>
        </p:spPr>
      </p:pic>
    </p:spTree>
    <p:extLst>
      <p:ext uri="{BB962C8B-B14F-4D97-AF65-F5344CB8AC3E}">
        <p14:creationId xmlns:p14="http://schemas.microsoft.com/office/powerpoint/2010/main" val="74484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88DF-8145-44DA-9FD5-B001D56478FA}"/>
              </a:ext>
            </a:extLst>
          </p:cNvPr>
          <p:cNvSpPr>
            <a:spLocks noGrp="1"/>
          </p:cNvSpPr>
          <p:nvPr>
            <p:ph type="title"/>
          </p:nvPr>
        </p:nvSpPr>
        <p:spPr>
          <a:xfrm>
            <a:off x="959498" y="2766218"/>
            <a:ext cx="10515600" cy="1325563"/>
          </a:xfrm>
        </p:spPr>
        <p:txBody>
          <a:bodyPr>
            <a:normAutofit/>
          </a:bodyPr>
          <a:lstStyle/>
          <a:p>
            <a:pPr algn="ctr"/>
            <a:r>
              <a:rPr lang="en-US" b="1" dirty="0"/>
              <a:t>Gaussian Mixture Model (GMM)</a:t>
            </a:r>
            <a:br>
              <a:rPr lang="en-US" dirty="0"/>
            </a:br>
            <a:endParaRPr lang="en-US" dirty="0"/>
          </a:p>
        </p:txBody>
      </p:sp>
    </p:spTree>
    <p:extLst>
      <p:ext uri="{BB962C8B-B14F-4D97-AF65-F5344CB8AC3E}">
        <p14:creationId xmlns:p14="http://schemas.microsoft.com/office/powerpoint/2010/main" val="350383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49D6-9762-468C-B5F2-DEB0188FAA59}"/>
              </a:ext>
            </a:extLst>
          </p:cNvPr>
          <p:cNvSpPr>
            <a:spLocks noGrp="1"/>
          </p:cNvSpPr>
          <p:nvPr>
            <p:ph type="title"/>
          </p:nvPr>
        </p:nvSpPr>
        <p:spPr/>
        <p:txBody>
          <a:bodyPr/>
          <a:lstStyle/>
          <a:p>
            <a:r>
              <a:rPr lang="en-US" dirty="0"/>
              <a:t>Gaussian Mixture Model (GMM)</a:t>
            </a:r>
          </a:p>
        </p:txBody>
      </p:sp>
      <p:sp>
        <p:nvSpPr>
          <p:cNvPr id="3" name="Content Placeholder 2">
            <a:extLst>
              <a:ext uri="{FF2B5EF4-FFF2-40B4-BE49-F238E27FC236}">
                <a16:creationId xmlns:a16="http://schemas.microsoft.com/office/drawing/2014/main" id="{B1EA4596-70FB-492B-A529-94AE5562F879}"/>
              </a:ext>
            </a:extLst>
          </p:cNvPr>
          <p:cNvSpPr>
            <a:spLocks noGrp="1"/>
          </p:cNvSpPr>
          <p:nvPr>
            <p:ph idx="1"/>
          </p:nvPr>
        </p:nvSpPr>
        <p:spPr/>
        <p:txBody>
          <a:bodyPr>
            <a:normAutofit fontScale="92500" lnSpcReduction="10000"/>
          </a:bodyPr>
          <a:lstStyle/>
          <a:p>
            <a:r>
              <a:rPr lang="en-US" dirty="0"/>
              <a:t>A Gaussian Mixture Model (GMM) is a probabilistic model that represents data as a combination of multiple Gaussian (normal) distributions. Each Gaussian component has its own mean and covariance, and the overall data distribution is a weighted sum of these components.</a:t>
            </a:r>
          </a:p>
          <a:p>
            <a:r>
              <a:rPr lang="en-US" dirty="0"/>
              <a:t>Observations:</a:t>
            </a:r>
          </a:p>
          <a:p>
            <a:pPr marL="914400" lvl="2" indent="0">
              <a:buNone/>
            </a:pPr>
            <a:r>
              <a:rPr lang="en-US" dirty="0"/>
              <a:t>- Cluster 0: Contains titles related to Tornadoes. </a:t>
            </a:r>
          </a:p>
          <a:p>
            <a:pPr marL="914400" lvl="2" indent="0">
              <a:buNone/>
            </a:pPr>
            <a:r>
              <a:rPr lang="en-US" dirty="0"/>
              <a:t>- Cluster 1: Contains titles related to Earthquakes.</a:t>
            </a:r>
          </a:p>
          <a:p>
            <a:pPr marL="914400" lvl="2" indent="0">
              <a:buNone/>
            </a:pPr>
            <a:r>
              <a:rPr lang="en-US" dirty="0"/>
              <a:t>- Cluster 2: Contains titles related to Wildfires.</a:t>
            </a:r>
          </a:p>
          <a:p>
            <a:pPr marL="914400" lvl="2" indent="0">
              <a:buNone/>
            </a:pPr>
            <a:r>
              <a:rPr lang="en-US" dirty="0"/>
              <a:t>- Cluster 3: Contains titles related to Volcanoes.</a:t>
            </a:r>
          </a:p>
          <a:p>
            <a:pPr marL="914400" lvl="2" indent="0">
              <a:buNone/>
            </a:pPr>
            <a:r>
              <a:rPr lang="en-US" dirty="0"/>
              <a:t>- Cluster 4: Contains titles related to Floods.</a:t>
            </a:r>
          </a:p>
          <a:p>
            <a:endParaRPr lang="en-US" dirty="0"/>
          </a:p>
        </p:txBody>
      </p:sp>
    </p:spTree>
    <p:extLst>
      <p:ext uri="{BB962C8B-B14F-4D97-AF65-F5344CB8AC3E}">
        <p14:creationId xmlns:p14="http://schemas.microsoft.com/office/powerpoint/2010/main" val="149277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9606-CF57-476D-B772-FAF0788645D6}"/>
              </a:ext>
            </a:extLst>
          </p:cNvPr>
          <p:cNvSpPr>
            <a:spLocks noGrp="1"/>
          </p:cNvSpPr>
          <p:nvPr>
            <p:ph type="title"/>
          </p:nvPr>
        </p:nvSpPr>
        <p:spPr>
          <a:xfrm>
            <a:off x="371094" y="1161288"/>
            <a:ext cx="3438144" cy="1239012"/>
          </a:xfrm>
        </p:spPr>
        <p:txBody>
          <a:bodyPr anchor="ctr">
            <a:normAutofit fontScale="90000"/>
          </a:bodyPr>
          <a:lstStyle/>
          <a:p>
            <a:r>
              <a:rPr lang="en-US" sz="2800" dirty="0"/>
              <a:t>Evaluation of GMM clustering</a:t>
            </a:r>
          </a:p>
        </p:txBody>
      </p:sp>
      <p:sp>
        <p:nvSpPr>
          <p:cNvPr id="3" name="Content Placeholder 2">
            <a:extLst>
              <a:ext uri="{FF2B5EF4-FFF2-40B4-BE49-F238E27FC236}">
                <a16:creationId xmlns:a16="http://schemas.microsoft.com/office/drawing/2014/main" id="{71E68A97-DA75-4257-9AF9-CA976D7073CF}"/>
              </a:ext>
            </a:extLst>
          </p:cNvPr>
          <p:cNvSpPr>
            <a:spLocks noGrp="1"/>
          </p:cNvSpPr>
          <p:nvPr>
            <p:ph idx="1"/>
          </p:nvPr>
        </p:nvSpPr>
        <p:spPr>
          <a:xfrm>
            <a:off x="371094" y="2718054"/>
            <a:ext cx="3438906" cy="3207258"/>
          </a:xfrm>
        </p:spPr>
        <p:txBody>
          <a:bodyPr anchor="t">
            <a:normAutofit fontScale="92500" lnSpcReduction="10000"/>
          </a:bodyPr>
          <a:lstStyle/>
          <a:p>
            <a:r>
              <a:rPr lang="en-US" sz="1700" dirty="0" err="1"/>
              <a:t>Calinski-Harabasz</a:t>
            </a:r>
            <a:r>
              <a:rPr lang="en-US" sz="1700" dirty="0"/>
              <a:t> Score – A score 1150.49 is obtained. Normally a score greater than 1000 is considered a relatively well separated clusters.</a:t>
            </a:r>
          </a:p>
          <a:p>
            <a:r>
              <a:rPr lang="en-US" sz="1700" dirty="0"/>
              <a:t>Compare clustering predictions against Rule based labelling and fetch classification matrix to observe accuracy, precision, recall and F1.</a:t>
            </a:r>
          </a:p>
          <a:p>
            <a:r>
              <a:rPr lang="en-US" sz="1700" dirty="0"/>
              <a:t>Can see a slight overlap of Cluster 4 (Floods) and Cluster 1(Earthquakes).</a:t>
            </a:r>
          </a:p>
          <a:p>
            <a:endParaRPr lang="en-US" sz="1700" dirty="0"/>
          </a:p>
          <a:p>
            <a:endParaRPr lang="en-US" sz="1700" dirty="0"/>
          </a:p>
        </p:txBody>
      </p:sp>
      <p:pic>
        <p:nvPicPr>
          <p:cNvPr id="4" name="Picture 3">
            <a:extLst>
              <a:ext uri="{FF2B5EF4-FFF2-40B4-BE49-F238E27FC236}">
                <a16:creationId xmlns:a16="http://schemas.microsoft.com/office/drawing/2014/main" id="{8757BEAC-2F28-4C4F-B5AD-4A3790F37F1A}"/>
              </a:ext>
            </a:extLst>
          </p:cNvPr>
          <p:cNvPicPr>
            <a:picLocks noChangeAspect="1"/>
          </p:cNvPicPr>
          <p:nvPr/>
        </p:nvPicPr>
        <p:blipFill>
          <a:blip r:embed="rId2"/>
          <a:stretch>
            <a:fillRect/>
          </a:stretch>
        </p:blipFill>
        <p:spPr>
          <a:xfrm>
            <a:off x="4163438" y="844047"/>
            <a:ext cx="7657468" cy="5606224"/>
          </a:xfrm>
          <a:prstGeom prst="rect">
            <a:avLst/>
          </a:prstGeom>
        </p:spPr>
      </p:pic>
    </p:spTree>
    <p:extLst>
      <p:ext uri="{BB962C8B-B14F-4D97-AF65-F5344CB8AC3E}">
        <p14:creationId xmlns:p14="http://schemas.microsoft.com/office/powerpoint/2010/main" val="378434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52CF-A1E4-426D-B4E7-C207E9154466}"/>
              </a:ext>
            </a:extLst>
          </p:cNvPr>
          <p:cNvSpPr>
            <a:spLocks noGrp="1"/>
          </p:cNvSpPr>
          <p:nvPr>
            <p:ph type="title"/>
          </p:nvPr>
        </p:nvSpPr>
        <p:spPr>
          <a:xfrm>
            <a:off x="2231136" y="413439"/>
            <a:ext cx="7729728" cy="1188720"/>
          </a:xfrm>
        </p:spPr>
        <p:txBody>
          <a:bodyPr/>
          <a:lstStyle/>
          <a:p>
            <a:r>
              <a:rPr lang="en-US" dirty="0"/>
              <a:t>Evaluation against Rule based labelling</a:t>
            </a:r>
          </a:p>
        </p:txBody>
      </p:sp>
      <p:sp>
        <p:nvSpPr>
          <p:cNvPr id="3" name="Content Placeholder 2">
            <a:extLst>
              <a:ext uri="{FF2B5EF4-FFF2-40B4-BE49-F238E27FC236}">
                <a16:creationId xmlns:a16="http://schemas.microsoft.com/office/drawing/2014/main" id="{D00F0E98-0D97-4229-BE12-C7EDD22B2295}"/>
              </a:ext>
            </a:extLst>
          </p:cNvPr>
          <p:cNvSpPr>
            <a:spLocks noGrp="1"/>
          </p:cNvSpPr>
          <p:nvPr>
            <p:ph idx="1"/>
          </p:nvPr>
        </p:nvSpPr>
        <p:spPr>
          <a:xfrm>
            <a:off x="651754" y="2341191"/>
            <a:ext cx="5002598" cy="4050278"/>
          </a:xfrm>
        </p:spPr>
        <p:txBody>
          <a:bodyPr>
            <a:normAutofit/>
          </a:bodyPr>
          <a:lstStyle/>
          <a:p>
            <a:r>
              <a:rPr lang="en-US" dirty="0"/>
              <a:t>Weighted average of Precision, Recall and F1-score is greater than 0.93, which is the best so far compared to other models used in this assessment.</a:t>
            </a:r>
          </a:p>
          <a:p>
            <a:r>
              <a:rPr lang="en-US" dirty="0"/>
              <a:t>Can be seen that Precision of all categories is good.</a:t>
            </a:r>
          </a:p>
          <a:p>
            <a:r>
              <a:rPr lang="en-US" dirty="0"/>
              <a:t>F1-score of 0.89 is observed for Floods category, which is a great improvement compared to other models.</a:t>
            </a:r>
          </a:p>
        </p:txBody>
      </p:sp>
      <p:pic>
        <p:nvPicPr>
          <p:cNvPr id="4" name="Picture 3">
            <a:extLst>
              <a:ext uri="{FF2B5EF4-FFF2-40B4-BE49-F238E27FC236}">
                <a16:creationId xmlns:a16="http://schemas.microsoft.com/office/drawing/2014/main" id="{4D10BF6F-2636-43D0-BA95-9B2E6FF83015}"/>
              </a:ext>
            </a:extLst>
          </p:cNvPr>
          <p:cNvPicPr>
            <a:picLocks noChangeAspect="1"/>
          </p:cNvPicPr>
          <p:nvPr/>
        </p:nvPicPr>
        <p:blipFill>
          <a:blip r:embed="rId2"/>
          <a:stretch>
            <a:fillRect/>
          </a:stretch>
        </p:blipFill>
        <p:spPr>
          <a:xfrm>
            <a:off x="6183549" y="2341191"/>
            <a:ext cx="5495925" cy="2914650"/>
          </a:xfrm>
          <a:prstGeom prst="rect">
            <a:avLst/>
          </a:prstGeom>
        </p:spPr>
      </p:pic>
    </p:spTree>
    <p:extLst>
      <p:ext uri="{BB962C8B-B14F-4D97-AF65-F5344CB8AC3E}">
        <p14:creationId xmlns:p14="http://schemas.microsoft.com/office/powerpoint/2010/main" val="279271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46B9-B4D5-43BC-91B9-A8504BA7C500}"/>
              </a:ext>
            </a:extLst>
          </p:cNvPr>
          <p:cNvSpPr>
            <a:spLocks noGrp="1"/>
          </p:cNvSpPr>
          <p:nvPr>
            <p:ph type="title"/>
          </p:nvPr>
        </p:nvSpPr>
        <p:spPr>
          <a:xfrm>
            <a:off x="838201" y="476655"/>
            <a:ext cx="9920590" cy="1011677"/>
          </a:xfrm>
        </p:spPr>
        <p:txBody>
          <a:bodyPr>
            <a:normAutofit/>
          </a:bodyPr>
          <a:lstStyle/>
          <a:p>
            <a:r>
              <a:rPr lang="en-US" sz="3600" dirty="0"/>
              <a:t>Overall Comparison of models</a:t>
            </a:r>
          </a:p>
        </p:txBody>
      </p:sp>
      <p:sp>
        <p:nvSpPr>
          <p:cNvPr id="3" name="Content Placeholder 2">
            <a:extLst>
              <a:ext uri="{FF2B5EF4-FFF2-40B4-BE49-F238E27FC236}">
                <a16:creationId xmlns:a16="http://schemas.microsoft.com/office/drawing/2014/main" id="{FFB2A1DD-5284-409F-B53A-89592416AB4B}"/>
              </a:ext>
            </a:extLst>
          </p:cNvPr>
          <p:cNvSpPr>
            <a:spLocks noGrp="1"/>
          </p:cNvSpPr>
          <p:nvPr>
            <p:ph idx="1"/>
          </p:nvPr>
        </p:nvSpPr>
        <p:spPr>
          <a:xfrm>
            <a:off x="838200" y="1929384"/>
            <a:ext cx="10515600" cy="4251960"/>
          </a:xfrm>
        </p:spPr>
        <p:txBody>
          <a:bodyPr>
            <a:normAutofit/>
          </a:bodyPr>
          <a:lstStyle/>
          <a:p>
            <a:r>
              <a:rPr lang="en-US" sz="2200" dirty="0"/>
              <a:t>When comparing </a:t>
            </a:r>
            <a:r>
              <a:rPr lang="en-US" sz="2200" dirty="0" err="1"/>
              <a:t>Calinski</a:t>
            </a:r>
            <a:r>
              <a:rPr lang="en-US" sz="2200" dirty="0"/>
              <a:t>–</a:t>
            </a:r>
            <a:r>
              <a:rPr lang="en-US" sz="2200" dirty="0" err="1"/>
              <a:t>Harabasz</a:t>
            </a:r>
            <a:r>
              <a:rPr lang="en-US" sz="2200" dirty="0"/>
              <a:t> score, </a:t>
            </a:r>
            <a:r>
              <a:rPr lang="en-US" sz="2200" b="1" dirty="0"/>
              <a:t>K-means (1178.43) </a:t>
            </a:r>
            <a:r>
              <a:rPr lang="en-US" sz="2200" dirty="0"/>
              <a:t>is having a high score, closely followed by </a:t>
            </a:r>
            <a:r>
              <a:rPr lang="en-US" sz="2200" b="1" dirty="0"/>
              <a:t>GMM (1150.49)</a:t>
            </a:r>
            <a:r>
              <a:rPr lang="en-US" sz="2200" dirty="0"/>
              <a:t>. This indicates both models achieve well-separated and dense clusters.</a:t>
            </a:r>
          </a:p>
          <a:p>
            <a:r>
              <a:rPr lang="en-US" sz="2200" dirty="0"/>
              <a:t>When compared against Rule based labelling on </a:t>
            </a:r>
            <a:r>
              <a:rPr lang="en-US" sz="2200" b="1" dirty="0"/>
              <a:t>Weighted Average metrics</a:t>
            </a:r>
            <a:r>
              <a:rPr lang="en-US" sz="2200" dirty="0"/>
              <a:t>, </a:t>
            </a:r>
            <a:r>
              <a:rPr lang="en-US" sz="2200" b="1" dirty="0"/>
              <a:t>GMM</a:t>
            </a:r>
            <a:r>
              <a:rPr lang="en-US" sz="2200" dirty="0"/>
              <a:t> shows the best overall performance, achieving </a:t>
            </a:r>
            <a:r>
              <a:rPr lang="en-US" sz="2200" b="1" dirty="0"/>
              <a:t>Accuracy (0.93)</a:t>
            </a:r>
            <a:r>
              <a:rPr lang="en-US" sz="2200" dirty="0"/>
              <a:t>, </a:t>
            </a:r>
            <a:r>
              <a:rPr lang="en-US" sz="2200" b="1" dirty="0"/>
              <a:t>Precision (0.94)</a:t>
            </a:r>
            <a:r>
              <a:rPr lang="en-US" sz="2200" dirty="0"/>
              <a:t>, </a:t>
            </a:r>
            <a:r>
              <a:rPr lang="en-US" sz="2200" b="1" dirty="0"/>
              <a:t>Recall (0.93)</a:t>
            </a:r>
            <a:r>
              <a:rPr lang="en-US" sz="2200" dirty="0"/>
              <a:t>, and </a:t>
            </a:r>
            <a:r>
              <a:rPr lang="en-US" sz="2200" b="1" dirty="0"/>
              <a:t>F1-score (0.94)</a:t>
            </a:r>
            <a:r>
              <a:rPr lang="en-US" sz="2200" dirty="0"/>
              <a:t>, outperforming both K-means and Agglomerative models.</a:t>
            </a:r>
          </a:p>
          <a:p>
            <a:r>
              <a:rPr lang="en-US" sz="2200" b="1" dirty="0"/>
              <a:t>Agglomerative clustering</a:t>
            </a:r>
            <a:r>
              <a:rPr lang="en-US" sz="2200" dirty="0"/>
              <a:t> consistently scores lower across </a:t>
            </a:r>
            <a:r>
              <a:rPr lang="en-US" sz="2200" dirty="0" err="1"/>
              <a:t>Calinski</a:t>
            </a:r>
            <a:r>
              <a:rPr lang="en-US" sz="2200" dirty="0"/>
              <a:t>–</a:t>
            </a:r>
            <a:r>
              <a:rPr lang="en-US" sz="2200" dirty="0" err="1"/>
              <a:t>Harabasz</a:t>
            </a:r>
            <a:r>
              <a:rPr lang="en-US" sz="2200" dirty="0"/>
              <a:t> score and classification metrics, indicating weaker predictive consistency after labeling.</a:t>
            </a:r>
          </a:p>
        </p:txBody>
      </p:sp>
    </p:spTree>
    <p:extLst>
      <p:ext uri="{BB962C8B-B14F-4D97-AF65-F5344CB8AC3E}">
        <p14:creationId xmlns:p14="http://schemas.microsoft.com/office/powerpoint/2010/main" val="102035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31AA-8B84-4562-9BBD-89BE77CE06C3}"/>
              </a:ext>
            </a:extLst>
          </p:cNvPr>
          <p:cNvSpPr>
            <a:spLocks noGrp="1"/>
          </p:cNvSpPr>
          <p:nvPr>
            <p:ph type="title"/>
          </p:nvPr>
        </p:nvSpPr>
        <p:spPr/>
        <p:txBody>
          <a:bodyPr/>
          <a:lstStyle/>
          <a:p>
            <a:r>
              <a:rPr lang="en-US" dirty="0"/>
              <a:t>Observations on Floods category</a:t>
            </a:r>
          </a:p>
        </p:txBody>
      </p:sp>
      <p:sp>
        <p:nvSpPr>
          <p:cNvPr id="3" name="Content Placeholder 2">
            <a:extLst>
              <a:ext uri="{FF2B5EF4-FFF2-40B4-BE49-F238E27FC236}">
                <a16:creationId xmlns:a16="http://schemas.microsoft.com/office/drawing/2014/main" id="{11B33EC1-49C0-4CD7-9FE2-90376A658880}"/>
              </a:ext>
            </a:extLst>
          </p:cNvPr>
          <p:cNvSpPr>
            <a:spLocks noGrp="1"/>
          </p:cNvSpPr>
          <p:nvPr>
            <p:ph idx="1"/>
          </p:nvPr>
        </p:nvSpPr>
        <p:spPr/>
        <p:txBody>
          <a:bodyPr>
            <a:normAutofit lnSpcReduction="10000"/>
          </a:bodyPr>
          <a:lstStyle/>
          <a:p>
            <a:pPr>
              <a:buFontTx/>
              <a:buChar char="-"/>
            </a:pPr>
            <a:r>
              <a:rPr lang="en-US" dirty="0"/>
              <a:t>Main reason for articles struggling with Floods category is due to the correlation between floods and other category</a:t>
            </a:r>
          </a:p>
          <a:p>
            <a:pPr>
              <a:buFontTx/>
              <a:buChar char="-"/>
            </a:pPr>
            <a:r>
              <a:rPr lang="en-US" dirty="0"/>
              <a:t>For Example:</a:t>
            </a:r>
          </a:p>
          <a:p>
            <a:pPr lvl="2">
              <a:buFontTx/>
              <a:buChar char="-"/>
            </a:pPr>
            <a:r>
              <a:rPr lang="en-US" dirty="0"/>
              <a:t>Title : “</a:t>
            </a:r>
            <a:r>
              <a:rPr lang="en-US" b="1" dirty="0"/>
              <a:t>Earthquake</a:t>
            </a:r>
            <a:r>
              <a:rPr lang="en-US" dirty="0"/>
              <a:t> in Japan : Indian Embassy Issues Emergency Contact Numbers for Citizens Amid </a:t>
            </a:r>
            <a:r>
              <a:rPr lang="en-US" b="1" dirty="0"/>
              <a:t>Tsunami</a:t>
            </a:r>
            <a:r>
              <a:rPr lang="en-US" dirty="0"/>
              <a:t> Warnings”</a:t>
            </a:r>
          </a:p>
          <a:p>
            <a:pPr lvl="2">
              <a:buFontTx/>
              <a:buChar char="-"/>
            </a:pPr>
            <a:r>
              <a:rPr lang="en-US" dirty="0"/>
              <a:t>We can see that above title contains both earthquake and flood related title. </a:t>
            </a:r>
            <a:r>
              <a:rPr lang="en-US" dirty="0" err="1"/>
              <a:t>Eventhough</a:t>
            </a:r>
            <a:r>
              <a:rPr lang="en-US" dirty="0"/>
              <a:t> semantically this title should have been considered as Earthquake, but models predicted as Flood due to keyword Tsunami. </a:t>
            </a:r>
          </a:p>
          <a:p>
            <a:pPr lvl="2">
              <a:buFontTx/>
              <a:buChar char="-"/>
            </a:pPr>
            <a:r>
              <a:rPr lang="en-US" dirty="0"/>
              <a:t>When title contains more than one disaster models struggle in identifying the correct disaster.</a:t>
            </a:r>
          </a:p>
        </p:txBody>
      </p:sp>
    </p:spTree>
    <p:extLst>
      <p:ext uri="{BB962C8B-B14F-4D97-AF65-F5344CB8AC3E}">
        <p14:creationId xmlns:p14="http://schemas.microsoft.com/office/powerpoint/2010/main" val="201225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5BD5-15EA-4E6A-A498-D5BF205424B8}"/>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F686CC51-D3DA-4D5F-BA37-E8EB2A547BA2}"/>
              </a:ext>
            </a:extLst>
          </p:cNvPr>
          <p:cNvSpPr>
            <a:spLocks noGrp="1"/>
          </p:cNvSpPr>
          <p:nvPr>
            <p:ph idx="1"/>
          </p:nvPr>
        </p:nvSpPr>
        <p:spPr/>
        <p:txBody>
          <a:bodyPr/>
          <a:lstStyle/>
          <a:p>
            <a:r>
              <a:rPr lang="en-US" dirty="0"/>
              <a:t>Considering all the above aspects discussed in previous slides, GMM model slightly performs better than K-means and Agglomerative and would consider to use GMM model for grouping the articles.</a:t>
            </a:r>
          </a:p>
          <a:p>
            <a:r>
              <a:rPr lang="en-US" dirty="0"/>
              <a:t>Also GMM model is having a good weighted averages and contains fewer False positives and False Negatives compared to K-means and Agglomerative.</a:t>
            </a:r>
          </a:p>
          <a:p>
            <a:r>
              <a:rPr lang="en-US" dirty="0"/>
              <a:t>Kindly see Evaluations document in the reports section, where a detailed comparison of metrics is observed side by side.</a:t>
            </a:r>
          </a:p>
          <a:p>
            <a:endParaRPr lang="en-US" dirty="0"/>
          </a:p>
        </p:txBody>
      </p:sp>
    </p:spTree>
    <p:extLst>
      <p:ext uri="{BB962C8B-B14F-4D97-AF65-F5344CB8AC3E}">
        <p14:creationId xmlns:p14="http://schemas.microsoft.com/office/powerpoint/2010/main" val="90782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F12C-E55C-4651-A4B5-07F182AB4FAA}"/>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A906E757-A1B7-4FF2-AAFF-9195C9DBBA9C}"/>
              </a:ext>
            </a:extLst>
          </p:cNvPr>
          <p:cNvSpPr>
            <a:spLocks noGrp="1"/>
          </p:cNvSpPr>
          <p:nvPr>
            <p:ph idx="1"/>
          </p:nvPr>
        </p:nvSpPr>
        <p:spPr/>
        <p:txBody>
          <a:bodyPr/>
          <a:lstStyle/>
          <a:p>
            <a:r>
              <a:rPr lang="en-US" dirty="0"/>
              <a:t>Data is extracted using GDELT API and provided as part of this assessment as a CSV file.</a:t>
            </a:r>
          </a:p>
          <a:p>
            <a:r>
              <a:rPr lang="en-US" dirty="0"/>
              <a:t>The </a:t>
            </a:r>
            <a:r>
              <a:rPr lang="en-US" b="1" dirty="0"/>
              <a:t>GDELT Project</a:t>
            </a:r>
            <a:r>
              <a:rPr lang="en-US" dirty="0"/>
              <a:t> (Global Database of Events, Language, and Tone) is an open-source initiative that monitors news media from around the world in real time. It collects and analyzes news reports in over 100 languages, using machine learning to identify and catalog global events, emotions, themes, and narratives.</a:t>
            </a:r>
          </a:p>
          <a:p>
            <a:endParaRPr lang="en-US" dirty="0"/>
          </a:p>
        </p:txBody>
      </p:sp>
    </p:spTree>
    <p:extLst>
      <p:ext uri="{BB962C8B-B14F-4D97-AF65-F5344CB8AC3E}">
        <p14:creationId xmlns:p14="http://schemas.microsoft.com/office/powerpoint/2010/main" val="4092549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DCFC-B2F4-4968-9ECA-E538C43BB086}"/>
              </a:ext>
            </a:extLst>
          </p:cNvPr>
          <p:cNvSpPr>
            <a:spLocks noGrp="1"/>
          </p:cNvSpPr>
          <p:nvPr>
            <p:ph type="title"/>
          </p:nvPr>
        </p:nvSpPr>
        <p:spPr>
          <a:xfrm>
            <a:off x="2231136" y="3073410"/>
            <a:ext cx="7729728" cy="1188720"/>
          </a:xfrm>
        </p:spPr>
        <p:txBody>
          <a:bodyPr/>
          <a:lstStyle/>
          <a:p>
            <a:r>
              <a:rPr lang="en-US" dirty="0"/>
              <a:t>THANK YOU</a:t>
            </a:r>
          </a:p>
        </p:txBody>
      </p:sp>
    </p:spTree>
    <p:extLst>
      <p:ext uri="{BB962C8B-B14F-4D97-AF65-F5344CB8AC3E}">
        <p14:creationId xmlns:p14="http://schemas.microsoft.com/office/powerpoint/2010/main" val="226728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91D21AA6-E0D1-4B73-88A8-829E58DC02B2}"/>
              </a:ext>
            </a:extLst>
          </p:cNvPr>
          <p:cNvSpPr/>
          <p:nvPr/>
        </p:nvSpPr>
        <p:spPr>
          <a:xfrm>
            <a:off x="2534810" y="1859699"/>
            <a:ext cx="690471" cy="236761"/>
          </a:xfrm>
          <a:prstGeom prst="rightArrow">
            <a:avLst>
              <a:gd name="adj1" fmla="val 5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5C559833-3509-405F-84AA-C379D0E1046A}"/>
              </a:ext>
            </a:extLst>
          </p:cNvPr>
          <p:cNvSpPr/>
          <p:nvPr/>
        </p:nvSpPr>
        <p:spPr>
          <a:xfrm>
            <a:off x="5617028" y="1856199"/>
            <a:ext cx="727788" cy="243759"/>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9403615-8BB9-42FB-A281-21A0495C7889}"/>
              </a:ext>
            </a:extLst>
          </p:cNvPr>
          <p:cNvSpPr/>
          <p:nvPr/>
        </p:nvSpPr>
        <p:spPr>
          <a:xfrm>
            <a:off x="8836090" y="1835203"/>
            <a:ext cx="727788" cy="261257"/>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59707E-21EB-49A9-B01E-E57BE7E81736}"/>
              </a:ext>
            </a:extLst>
          </p:cNvPr>
          <p:cNvSpPr/>
          <p:nvPr/>
        </p:nvSpPr>
        <p:spPr>
          <a:xfrm>
            <a:off x="2995124" y="2661542"/>
            <a:ext cx="2861389" cy="3970318"/>
          </a:xfrm>
          <a:prstGeom prst="rect">
            <a:avLst/>
          </a:prstGeom>
        </p:spPr>
        <p:txBody>
          <a:bodyPr wrap="square">
            <a:spAutoFit/>
          </a:bodyPr>
          <a:lstStyle/>
          <a:p>
            <a:pPr marL="342900" indent="-342900">
              <a:buAutoNum type="arabicPeriod"/>
            </a:pPr>
            <a:r>
              <a:rPr lang="en-US" b="0" i="0" dirty="0">
                <a:solidFill>
                  <a:srgbClr val="000000"/>
                </a:solidFill>
                <a:effectLst/>
              </a:rPr>
              <a:t>Convert to lowercase</a:t>
            </a:r>
          </a:p>
          <a:p>
            <a:pPr marL="342900" indent="-342900">
              <a:buAutoNum type="arabicPeriod"/>
            </a:pPr>
            <a:r>
              <a:rPr lang="en-US" b="0" i="0" dirty="0">
                <a:solidFill>
                  <a:srgbClr val="000000"/>
                </a:solidFill>
                <a:effectLst/>
              </a:rPr>
              <a:t>Remove news source after pipe symbol.</a:t>
            </a:r>
          </a:p>
          <a:p>
            <a:pPr marL="342900" indent="-342900">
              <a:buAutoNum type="arabicPeriod"/>
            </a:pPr>
            <a:r>
              <a:rPr lang="en-US" b="0" i="0" dirty="0">
                <a:solidFill>
                  <a:srgbClr val="000000"/>
                </a:solidFill>
                <a:effectLst/>
              </a:rPr>
              <a:t>Remove Structured Dates</a:t>
            </a:r>
          </a:p>
          <a:p>
            <a:pPr marL="342900" indent="-342900">
              <a:buAutoNum type="arabicPeriod"/>
            </a:pPr>
            <a:r>
              <a:rPr lang="en-US" b="0" i="0" dirty="0">
                <a:solidFill>
                  <a:srgbClr val="000000"/>
                </a:solidFill>
                <a:effectLst/>
              </a:rPr>
              <a:t>Remove URLs</a:t>
            </a:r>
          </a:p>
          <a:p>
            <a:pPr marL="342900" indent="-342900">
              <a:buAutoNum type="arabicPeriod"/>
            </a:pPr>
            <a:r>
              <a:rPr lang="en-US" b="0" i="0" dirty="0">
                <a:solidFill>
                  <a:srgbClr val="000000"/>
                </a:solidFill>
                <a:effectLst/>
              </a:rPr>
              <a:t>Remove HTML tags</a:t>
            </a:r>
          </a:p>
          <a:p>
            <a:pPr marL="342900" indent="-342900">
              <a:buAutoNum type="arabicPeriod"/>
            </a:pPr>
            <a:r>
              <a:rPr lang="en-US" b="0" i="0" dirty="0">
                <a:solidFill>
                  <a:srgbClr val="000000"/>
                </a:solidFill>
                <a:effectLst/>
              </a:rPr>
              <a:t>Remove Emojis</a:t>
            </a:r>
          </a:p>
          <a:p>
            <a:pPr marL="342900" indent="-342900">
              <a:buAutoNum type="arabicPeriod"/>
            </a:pPr>
            <a:r>
              <a:rPr lang="en-US" b="0" i="0" dirty="0">
                <a:solidFill>
                  <a:srgbClr val="000000"/>
                </a:solidFill>
                <a:effectLst/>
              </a:rPr>
              <a:t>Remove special characters</a:t>
            </a:r>
          </a:p>
          <a:p>
            <a:pPr marL="342900" indent="-342900">
              <a:buAutoNum type="arabicPeriod"/>
            </a:pPr>
            <a:r>
              <a:rPr lang="en-US" b="0" i="0" dirty="0">
                <a:solidFill>
                  <a:srgbClr val="000000"/>
                </a:solidFill>
                <a:effectLst/>
              </a:rPr>
              <a:t>Remove Extra whitespaces</a:t>
            </a:r>
          </a:p>
          <a:p>
            <a:pPr marL="342900" indent="-342900">
              <a:buAutoNum type="arabicPeriod"/>
            </a:pPr>
            <a:r>
              <a:rPr lang="en-US" b="0" i="0" dirty="0">
                <a:solidFill>
                  <a:srgbClr val="000000"/>
                </a:solidFill>
                <a:effectLst/>
              </a:rPr>
              <a:t>Expand Acronyms</a:t>
            </a:r>
          </a:p>
          <a:p>
            <a:pPr marL="342900" indent="-342900">
              <a:buAutoNum type="arabicPeriod"/>
            </a:pPr>
            <a:r>
              <a:rPr lang="en-US" b="0" i="0" dirty="0">
                <a:solidFill>
                  <a:srgbClr val="000000"/>
                </a:solidFill>
                <a:effectLst/>
              </a:rPr>
              <a:t>Expand Contractions</a:t>
            </a:r>
          </a:p>
        </p:txBody>
      </p:sp>
      <p:sp>
        <p:nvSpPr>
          <p:cNvPr id="14" name="Rectangle 13">
            <a:extLst>
              <a:ext uri="{FF2B5EF4-FFF2-40B4-BE49-F238E27FC236}">
                <a16:creationId xmlns:a16="http://schemas.microsoft.com/office/drawing/2014/main" id="{B6D3F671-96A3-4D1C-A862-6DCE4CD13166}"/>
              </a:ext>
            </a:extLst>
          </p:cNvPr>
          <p:cNvSpPr/>
          <p:nvPr/>
        </p:nvSpPr>
        <p:spPr>
          <a:xfrm>
            <a:off x="6251509" y="2641723"/>
            <a:ext cx="2631233" cy="3970318"/>
          </a:xfrm>
          <a:prstGeom prst="rect">
            <a:avLst/>
          </a:prstGeom>
        </p:spPr>
        <p:txBody>
          <a:bodyPr wrap="square">
            <a:spAutoFit/>
          </a:bodyPr>
          <a:lstStyle/>
          <a:p>
            <a:pPr marL="342900" indent="-342900">
              <a:buAutoNum type="arabicPeriod"/>
            </a:pPr>
            <a:r>
              <a:rPr lang="en-US" b="0" i="0" dirty="0">
                <a:solidFill>
                  <a:srgbClr val="000000"/>
                </a:solidFill>
                <a:effectLst/>
              </a:rPr>
              <a:t>Check if event contains disaster keyword using Transformer based </a:t>
            </a:r>
            <a:r>
              <a:rPr lang="en-US" dirty="0">
                <a:solidFill>
                  <a:srgbClr val="000000"/>
                </a:solidFill>
              </a:rPr>
              <a:t>model</a:t>
            </a:r>
            <a:r>
              <a:rPr lang="en-US" b="0" i="0" dirty="0">
                <a:solidFill>
                  <a:srgbClr val="000000"/>
                </a:solidFill>
                <a:effectLst/>
              </a:rPr>
              <a:t> and Custom keyword search.</a:t>
            </a:r>
          </a:p>
          <a:p>
            <a:pPr marL="342900" indent="-342900">
              <a:buAutoNum type="arabicPeriod"/>
            </a:pPr>
            <a:r>
              <a:rPr lang="en-US" b="0" i="0" dirty="0">
                <a:solidFill>
                  <a:srgbClr val="000000"/>
                </a:solidFill>
                <a:effectLst/>
              </a:rPr>
              <a:t>Detect if title contains location using Spacy based transformer model.</a:t>
            </a:r>
          </a:p>
          <a:p>
            <a:pPr marL="342900" indent="-342900">
              <a:buAutoNum type="arabicPeriod"/>
            </a:pPr>
            <a:r>
              <a:rPr lang="en-US" b="0" i="0" dirty="0">
                <a:solidFill>
                  <a:srgbClr val="000000"/>
                </a:solidFill>
                <a:effectLst/>
              </a:rPr>
              <a:t>Check if title contains past tense using custom and spacy based NER.</a:t>
            </a:r>
          </a:p>
        </p:txBody>
      </p:sp>
      <p:sp>
        <p:nvSpPr>
          <p:cNvPr id="15" name="Rectangle 14">
            <a:extLst>
              <a:ext uri="{FF2B5EF4-FFF2-40B4-BE49-F238E27FC236}">
                <a16:creationId xmlns:a16="http://schemas.microsoft.com/office/drawing/2014/main" id="{A2087C62-F3FD-4C0F-9CC1-C5D9AC427417}"/>
              </a:ext>
            </a:extLst>
          </p:cNvPr>
          <p:cNvSpPr/>
          <p:nvPr/>
        </p:nvSpPr>
        <p:spPr>
          <a:xfrm>
            <a:off x="9461241" y="2661542"/>
            <a:ext cx="2569028" cy="2585323"/>
          </a:xfrm>
          <a:prstGeom prst="rect">
            <a:avLst/>
          </a:prstGeom>
        </p:spPr>
        <p:txBody>
          <a:bodyPr wrap="square">
            <a:spAutoFit/>
          </a:bodyPr>
          <a:lstStyle/>
          <a:p>
            <a:pPr marL="342900" indent="-342900">
              <a:buAutoNum type="arabicPeriod"/>
            </a:pPr>
            <a:r>
              <a:rPr lang="en-US" b="0" i="0" dirty="0">
                <a:solidFill>
                  <a:srgbClr val="000000"/>
                </a:solidFill>
                <a:effectLst/>
              </a:rPr>
              <a:t>Apply </a:t>
            </a:r>
            <a:r>
              <a:rPr lang="en-US" b="0" i="0" dirty="0" err="1">
                <a:solidFill>
                  <a:srgbClr val="000000"/>
                </a:solidFill>
                <a:effectLst/>
              </a:rPr>
              <a:t>Lemmatisation</a:t>
            </a:r>
            <a:r>
              <a:rPr lang="en-US" b="0" i="0" dirty="0">
                <a:solidFill>
                  <a:srgbClr val="000000"/>
                </a:solidFill>
                <a:effectLst/>
              </a:rPr>
              <a:t>.</a:t>
            </a:r>
          </a:p>
          <a:p>
            <a:pPr marL="342900" indent="-342900">
              <a:buAutoNum type="arabicPeriod"/>
            </a:pPr>
            <a:r>
              <a:rPr lang="en-US" b="0" i="0" dirty="0">
                <a:solidFill>
                  <a:srgbClr val="000000"/>
                </a:solidFill>
                <a:effectLst/>
              </a:rPr>
              <a:t>Remove </a:t>
            </a:r>
            <a:r>
              <a:rPr lang="en-US" b="0" i="0" dirty="0" err="1">
                <a:solidFill>
                  <a:srgbClr val="000000"/>
                </a:solidFill>
                <a:effectLst/>
              </a:rPr>
              <a:t>stopwords</a:t>
            </a:r>
            <a:r>
              <a:rPr lang="en-US" b="0" i="0" dirty="0">
                <a:solidFill>
                  <a:srgbClr val="000000"/>
                </a:solidFill>
                <a:effectLst/>
              </a:rPr>
              <a:t> (avoid custom </a:t>
            </a:r>
            <a:r>
              <a:rPr lang="en-US" b="0" i="0" dirty="0" err="1">
                <a:solidFill>
                  <a:srgbClr val="000000"/>
                </a:solidFill>
                <a:effectLst/>
              </a:rPr>
              <a:t>stopwords</a:t>
            </a:r>
            <a:r>
              <a:rPr lang="en-US" b="0" i="0" dirty="0">
                <a:solidFill>
                  <a:srgbClr val="000000"/>
                </a:solidFill>
                <a:effectLst/>
              </a:rPr>
              <a:t>)</a:t>
            </a:r>
          </a:p>
          <a:p>
            <a:pPr marL="342900" indent="-342900">
              <a:buAutoNum type="arabicPeriod"/>
            </a:pPr>
            <a:r>
              <a:rPr lang="en-US" b="0" i="0" dirty="0">
                <a:solidFill>
                  <a:srgbClr val="000000"/>
                </a:solidFill>
                <a:effectLst/>
              </a:rPr>
              <a:t>Remove Non-alphabetic words (Numbers, punctuation).</a:t>
            </a:r>
          </a:p>
          <a:p>
            <a:pPr marL="342900" indent="-342900">
              <a:buAutoNum type="arabicPeriod"/>
            </a:pPr>
            <a:r>
              <a:rPr lang="en-US" b="0" i="0" dirty="0">
                <a:solidFill>
                  <a:srgbClr val="000000"/>
                </a:solidFill>
                <a:effectLst/>
              </a:rPr>
              <a:t>Remove Locations</a:t>
            </a:r>
          </a:p>
        </p:txBody>
      </p:sp>
      <p:sp>
        <p:nvSpPr>
          <p:cNvPr id="19" name="Rectangle 18">
            <a:extLst>
              <a:ext uri="{FF2B5EF4-FFF2-40B4-BE49-F238E27FC236}">
                <a16:creationId xmlns:a16="http://schemas.microsoft.com/office/drawing/2014/main" id="{7DF679FD-AB5C-4D81-B8F3-D8E335D39090}"/>
              </a:ext>
            </a:extLst>
          </p:cNvPr>
          <p:cNvSpPr/>
          <p:nvPr/>
        </p:nvSpPr>
        <p:spPr>
          <a:xfrm>
            <a:off x="242595" y="314520"/>
            <a:ext cx="11607283" cy="707886"/>
          </a:xfrm>
          <a:prstGeom prst="rect">
            <a:avLst/>
          </a:prstGeom>
        </p:spPr>
        <p:txBody>
          <a:bodyPr wrap="square">
            <a:spAutoFit/>
          </a:bodyPr>
          <a:lstStyle/>
          <a:p>
            <a:pPr algn="ctr"/>
            <a:r>
              <a:rPr lang="en-US" sz="4000" b="1" dirty="0"/>
              <a:t>Data Cleaning</a:t>
            </a:r>
          </a:p>
        </p:txBody>
      </p:sp>
      <p:sp>
        <p:nvSpPr>
          <p:cNvPr id="20" name="Rectangle: Rounded Corners 19">
            <a:extLst>
              <a:ext uri="{FF2B5EF4-FFF2-40B4-BE49-F238E27FC236}">
                <a16:creationId xmlns:a16="http://schemas.microsoft.com/office/drawing/2014/main" id="{7E848CCC-D2CC-40E4-A83C-1F0B6049649E}"/>
              </a:ext>
            </a:extLst>
          </p:cNvPr>
          <p:cNvSpPr/>
          <p:nvPr/>
        </p:nvSpPr>
        <p:spPr>
          <a:xfrm>
            <a:off x="410547" y="1418246"/>
            <a:ext cx="1931436" cy="1119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GDELT Data containing </a:t>
            </a:r>
            <a:r>
              <a:rPr lang="en-US" dirty="0" err="1"/>
              <a:t>NatCat</a:t>
            </a:r>
            <a:r>
              <a:rPr lang="en-US" dirty="0"/>
              <a:t> events</a:t>
            </a:r>
          </a:p>
          <a:p>
            <a:pPr algn="ctr"/>
            <a:r>
              <a:rPr lang="en-US" dirty="0"/>
              <a:t>(.csv)</a:t>
            </a:r>
          </a:p>
        </p:txBody>
      </p:sp>
      <p:sp>
        <p:nvSpPr>
          <p:cNvPr id="21" name="Rectangle: Rounded Corners 20">
            <a:extLst>
              <a:ext uri="{FF2B5EF4-FFF2-40B4-BE49-F238E27FC236}">
                <a16:creationId xmlns:a16="http://schemas.microsoft.com/office/drawing/2014/main" id="{E313096F-F51F-48FE-8D89-0024216286BB}"/>
              </a:ext>
            </a:extLst>
          </p:cNvPr>
          <p:cNvSpPr/>
          <p:nvPr/>
        </p:nvSpPr>
        <p:spPr>
          <a:xfrm>
            <a:off x="3411895" y="1418246"/>
            <a:ext cx="2021629"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 Data Cleaning</a:t>
            </a:r>
          </a:p>
        </p:txBody>
      </p:sp>
      <p:sp>
        <p:nvSpPr>
          <p:cNvPr id="22" name="Rectangle: Rounded Corners 21">
            <a:extLst>
              <a:ext uri="{FF2B5EF4-FFF2-40B4-BE49-F238E27FC236}">
                <a16:creationId xmlns:a16="http://schemas.microsoft.com/office/drawing/2014/main" id="{6AB71E98-7274-44F7-BCCE-8240A29120EC}"/>
              </a:ext>
            </a:extLst>
          </p:cNvPr>
          <p:cNvSpPr/>
          <p:nvPr/>
        </p:nvSpPr>
        <p:spPr>
          <a:xfrm>
            <a:off x="6528320" y="1418244"/>
            <a:ext cx="2021629"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NatCat Detection</a:t>
            </a:r>
            <a:endParaRPr lang="en-US" dirty="0"/>
          </a:p>
        </p:txBody>
      </p:sp>
      <p:sp>
        <p:nvSpPr>
          <p:cNvPr id="23" name="Rectangle: Rounded Corners 22">
            <a:extLst>
              <a:ext uri="{FF2B5EF4-FFF2-40B4-BE49-F238E27FC236}">
                <a16:creationId xmlns:a16="http://schemas.microsoft.com/office/drawing/2014/main" id="{4CB4F576-DB6F-4237-B75D-F93028B9E1F4}"/>
              </a:ext>
            </a:extLst>
          </p:cNvPr>
          <p:cNvSpPr/>
          <p:nvPr/>
        </p:nvSpPr>
        <p:spPr>
          <a:xfrm>
            <a:off x="9756705" y="1418244"/>
            <a:ext cx="2093173" cy="1119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Advanced Cleaning</a:t>
            </a:r>
            <a:endParaRPr lang="en-US" dirty="0"/>
          </a:p>
        </p:txBody>
      </p:sp>
    </p:spTree>
    <p:extLst>
      <p:ext uri="{BB962C8B-B14F-4D97-AF65-F5344CB8AC3E}">
        <p14:creationId xmlns:p14="http://schemas.microsoft.com/office/powerpoint/2010/main" val="411214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FD6D-BF55-44E4-BCD4-30CE666BFFC9}"/>
              </a:ext>
            </a:extLst>
          </p:cNvPr>
          <p:cNvSpPr>
            <a:spLocks noGrp="1"/>
          </p:cNvSpPr>
          <p:nvPr>
            <p:ph type="title"/>
          </p:nvPr>
        </p:nvSpPr>
        <p:spPr>
          <a:xfrm>
            <a:off x="838200" y="365126"/>
            <a:ext cx="10515600" cy="651911"/>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pPr algn="ctr"/>
            <a:r>
              <a:rPr lang="en-US" dirty="0"/>
              <a:t>Feature Engineering</a:t>
            </a:r>
            <a:endParaRPr lang="en-US" sz="2700" dirty="0"/>
          </a:p>
        </p:txBody>
      </p:sp>
      <p:sp>
        <p:nvSpPr>
          <p:cNvPr id="7" name="Rectangle: Rounded Corners 6">
            <a:extLst>
              <a:ext uri="{FF2B5EF4-FFF2-40B4-BE49-F238E27FC236}">
                <a16:creationId xmlns:a16="http://schemas.microsoft.com/office/drawing/2014/main" id="{F0ED099D-F99C-4248-92D3-FCD7B03CFD10}"/>
              </a:ext>
            </a:extLst>
          </p:cNvPr>
          <p:cNvSpPr/>
          <p:nvPr/>
        </p:nvSpPr>
        <p:spPr>
          <a:xfrm>
            <a:off x="1007707" y="1959429"/>
            <a:ext cx="2276669" cy="1273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LDA Features</a:t>
            </a:r>
          </a:p>
        </p:txBody>
      </p:sp>
      <p:sp>
        <p:nvSpPr>
          <p:cNvPr id="8" name="Rectangle: Rounded Corners 7">
            <a:extLst>
              <a:ext uri="{FF2B5EF4-FFF2-40B4-BE49-F238E27FC236}">
                <a16:creationId xmlns:a16="http://schemas.microsoft.com/office/drawing/2014/main" id="{D86568DF-1522-4267-882F-73319D3DCE76}"/>
              </a:ext>
            </a:extLst>
          </p:cNvPr>
          <p:cNvSpPr/>
          <p:nvPr/>
        </p:nvSpPr>
        <p:spPr>
          <a:xfrm>
            <a:off x="4881466" y="1959429"/>
            <a:ext cx="2276669" cy="1273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Glove Embedding Features</a:t>
            </a:r>
          </a:p>
        </p:txBody>
      </p:sp>
      <p:sp>
        <p:nvSpPr>
          <p:cNvPr id="9" name="Rectangle: Rounded Corners 8">
            <a:extLst>
              <a:ext uri="{FF2B5EF4-FFF2-40B4-BE49-F238E27FC236}">
                <a16:creationId xmlns:a16="http://schemas.microsoft.com/office/drawing/2014/main" id="{92489C1B-F7EB-4439-A356-EDA3B5A3F4E9}"/>
              </a:ext>
            </a:extLst>
          </p:cNvPr>
          <p:cNvSpPr/>
          <p:nvPr/>
        </p:nvSpPr>
        <p:spPr>
          <a:xfrm>
            <a:off x="8755225" y="1959429"/>
            <a:ext cx="2276669" cy="1273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Statistical Features</a:t>
            </a:r>
          </a:p>
        </p:txBody>
      </p:sp>
      <p:sp>
        <p:nvSpPr>
          <p:cNvPr id="10" name="TextBox 9">
            <a:extLst>
              <a:ext uri="{FF2B5EF4-FFF2-40B4-BE49-F238E27FC236}">
                <a16:creationId xmlns:a16="http://schemas.microsoft.com/office/drawing/2014/main" id="{62556578-4467-4DA9-9291-B47CD85F0967}"/>
              </a:ext>
            </a:extLst>
          </p:cNvPr>
          <p:cNvSpPr txBox="1"/>
          <p:nvPr/>
        </p:nvSpPr>
        <p:spPr>
          <a:xfrm>
            <a:off x="1007706" y="3416895"/>
            <a:ext cx="2276669" cy="2862322"/>
          </a:xfrm>
          <a:prstGeom prst="rect">
            <a:avLst/>
          </a:prstGeom>
          <a:noFill/>
        </p:spPr>
        <p:txBody>
          <a:bodyPr wrap="square" rtlCol="0">
            <a:spAutoFit/>
          </a:bodyPr>
          <a:lstStyle/>
          <a:p>
            <a:pPr marL="342900" indent="-342900">
              <a:buAutoNum type="arabicPeriod"/>
            </a:pPr>
            <a:r>
              <a:rPr lang="en-US" dirty="0"/>
              <a:t>Apply LDA for topic modelling and get 5 topics</a:t>
            </a:r>
          </a:p>
          <a:p>
            <a:pPr marL="342900" indent="-342900">
              <a:buAutoNum type="arabicPeriod"/>
            </a:pPr>
            <a:r>
              <a:rPr lang="en-US" dirty="0"/>
              <a:t>Get probability of each title belonging to these 5 topics.</a:t>
            </a:r>
          </a:p>
          <a:p>
            <a:pPr marL="342900" indent="-342900">
              <a:buAutoNum type="arabicPeriod"/>
            </a:pPr>
            <a:r>
              <a:rPr lang="en-US" dirty="0"/>
              <a:t>Total of 5 features for each </a:t>
            </a:r>
            <a:r>
              <a:rPr lang="en-US" dirty="0" err="1"/>
              <a:t>Lemmatised</a:t>
            </a:r>
            <a:r>
              <a:rPr lang="en-US" dirty="0"/>
              <a:t> Title.</a:t>
            </a:r>
          </a:p>
        </p:txBody>
      </p:sp>
      <p:sp>
        <p:nvSpPr>
          <p:cNvPr id="11" name="TextBox 10">
            <a:extLst>
              <a:ext uri="{FF2B5EF4-FFF2-40B4-BE49-F238E27FC236}">
                <a16:creationId xmlns:a16="http://schemas.microsoft.com/office/drawing/2014/main" id="{2FAEC872-6553-419B-9B7F-DC1C67A3694D}"/>
              </a:ext>
            </a:extLst>
          </p:cNvPr>
          <p:cNvSpPr txBox="1"/>
          <p:nvPr/>
        </p:nvSpPr>
        <p:spPr>
          <a:xfrm>
            <a:off x="4881465" y="3444886"/>
            <a:ext cx="2276669" cy="2862322"/>
          </a:xfrm>
          <a:prstGeom prst="rect">
            <a:avLst/>
          </a:prstGeom>
          <a:noFill/>
        </p:spPr>
        <p:txBody>
          <a:bodyPr wrap="square" rtlCol="0">
            <a:spAutoFit/>
          </a:bodyPr>
          <a:lstStyle/>
          <a:p>
            <a:pPr marL="342900" indent="-342900">
              <a:buAutoNum type="arabicPeriod"/>
            </a:pPr>
            <a:r>
              <a:rPr lang="en-US" dirty="0"/>
              <a:t>Download and Load Glove embeddings.</a:t>
            </a:r>
          </a:p>
          <a:p>
            <a:pPr marL="342900" indent="-342900">
              <a:buAutoNum type="arabicPeriod"/>
            </a:pPr>
            <a:r>
              <a:rPr lang="en-US" dirty="0"/>
              <a:t>Generate Glove embeddings for each lemmatized title</a:t>
            </a:r>
          </a:p>
          <a:p>
            <a:pPr marL="342900" indent="-342900">
              <a:buAutoNum type="arabicPeriod"/>
            </a:pPr>
            <a:r>
              <a:rPr lang="en-US" dirty="0"/>
              <a:t>Total of 300 features for each </a:t>
            </a:r>
            <a:r>
              <a:rPr lang="en-US" dirty="0" err="1"/>
              <a:t>lemmatised</a:t>
            </a:r>
            <a:r>
              <a:rPr lang="en-US" dirty="0"/>
              <a:t> Title.</a:t>
            </a:r>
          </a:p>
        </p:txBody>
      </p:sp>
      <p:sp>
        <p:nvSpPr>
          <p:cNvPr id="12" name="TextBox 11">
            <a:extLst>
              <a:ext uri="{FF2B5EF4-FFF2-40B4-BE49-F238E27FC236}">
                <a16:creationId xmlns:a16="http://schemas.microsoft.com/office/drawing/2014/main" id="{B7F483AE-9BE3-478B-A310-5780525069F7}"/>
              </a:ext>
            </a:extLst>
          </p:cNvPr>
          <p:cNvSpPr txBox="1"/>
          <p:nvPr/>
        </p:nvSpPr>
        <p:spPr>
          <a:xfrm>
            <a:off x="8755225" y="3416895"/>
            <a:ext cx="2276669" cy="2862322"/>
          </a:xfrm>
          <a:prstGeom prst="rect">
            <a:avLst/>
          </a:prstGeom>
          <a:noFill/>
        </p:spPr>
        <p:txBody>
          <a:bodyPr wrap="square" rtlCol="0">
            <a:spAutoFit/>
          </a:bodyPr>
          <a:lstStyle/>
          <a:p>
            <a:r>
              <a:rPr lang="en-US" dirty="0"/>
              <a:t>For each lemmatized title fetched:</a:t>
            </a:r>
          </a:p>
          <a:p>
            <a:pPr marL="342900" indent="-342900">
              <a:buAutoNum type="arabicPeriod"/>
            </a:pPr>
            <a:r>
              <a:rPr lang="en-US" dirty="0"/>
              <a:t>Word Count</a:t>
            </a:r>
          </a:p>
          <a:p>
            <a:pPr marL="342900" indent="-342900">
              <a:buAutoNum type="arabicPeriod"/>
            </a:pPr>
            <a:r>
              <a:rPr lang="en-US" dirty="0"/>
              <a:t>Average word length</a:t>
            </a:r>
          </a:p>
          <a:p>
            <a:pPr marL="342900" indent="-342900">
              <a:buAutoNum type="arabicPeriod"/>
            </a:pPr>
            <a:r>
              <a:rPr lang="en-US" dirty="0"/>
              <a:t>Unique words count</a:t>
            </a:r>
          </a:p>
          <a:p>
            <a:pPr marL="342900" indent="-342900">
              <a:buAutoNum type="arabicPeriod"/>
            </a:pPr>
            <a:r>
              <a:rPr lang="en-US" dirty="0"/>
              <a:t>Unique words ratio</a:t>
            </a:r>
          </a:p>
          <a:p>
            <a:pPr marL="342900" indent="-342900">
              <a:buAutoNum type="arabicPeriod"/>
            </a:pPr>
            <a:r>
              <a:rPr lang="en-US" dirty="0"/>
              <a:t>Character Count</a:t>
            </a:r>
          </a:p>
        </p:txBody>
      </p:sp>
      <p:sp>
        <p:nvSpPr>
          <p:cNvPr id="13" name="TextBox 12">
            <a:extLst>
              <a:ext uri="{FF2B5EF4-FFF2-40B4-BE49-F238E27FC236}">
                <a16:creationId xmlns:a16="http://schemas.microsoft.com/office/drawing/2014/main" id="{0F664BA4-84C2-495D-A0D8-AB0C5CA44EF9}"/>
              </a:ext>
            </a:extLst>
          </p:cNvPr>
          <p:cNvSpPr txBox="1"/>
          <p:nvPr/>
        </p:nvSpPr>
        <p:spPr>
          <a:xfrm>
            <a:off x="838200" y="1044199"/>
            <a:ext cx="10515600" cy="369332"/>
          </a:xfrm>
          <a:prstGeom prst="rect">
            <a:avLst/>
          </a:prstGeom>
          <a:noFill/>
        </p:spPr>
        <p:txBody>
          <a:bodyPr wrap="square" rtlCol="0">
            <a:spAutoFit/>
          </a:bodyPr>
          <a:lstStyle/>
          <a:p>
            <a:pPr algn="ctr"/>
            <a:r>
              <a:rPr lang="en-US" dirty="0"/>
              <a:t>A total of 310 dense features were created</a:t>
            </a:r>
          </a:p>
        </p:txBody>
      </p:sp>
    </p:spTree>
    <p:extLst>
      <p:ext uri="{BB962C8B-B14F-4D97-AF65-F5344CB8AC3E}">
        <p14:creationId xmlns:p14="http://schemas.microsoft.com/office/powerpoint/2010/main" val="172770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9AF7-8227-433D-8767-0C4407D11784}"/>
              </a:ext>
            </a:extLst>
          </p:cNvPr>
          <p:cNvSpPr>
            <a:spLocks noGrp="1"/>
          </p:cNvSpPr>
          <p:nvPr>
            <p:ph type="title"/>
          </p:nvPr>
        </p:nvSpPr>
        <p:spPr>
          <a:xfrm>
            <a:off x="653142" y="901097"/>
            <a:ext cx="10515600" cy="1325563"/>
          </a:xfrm>
        </p:spPr>
        <p:txBody>
          <a:bodyPr>
            <a:normAutofit/>
          </a:bodyPr>
          <a:lstStyle/>
          <a:p>
            <a:pPr algn="ctr"/>
            <a:r>
              <a:rPr lang="en-US" sz="5400" dirty="0">
                <a:latin typeface="+mn-lt"/>
              </a:rPr>
              <a:t>Clustering</a:t>
            </a:r>
          </a:p>
        </p:txBody>
      </p:sp>
      <p:sp>
        <p:nvSpPr>
          <p:cNvPr id="4" name="Rectangle 3">
            <a:extLst>
              <a:ext uri="{FF2B5EF4-FFF2-40B4-BE49-F238E27FC236}">
                <a16:creationId xmlns:a16="http://schemas.microsoft.com/office/drawing/2014/main" id="{663B9D9A-B2BD-42F7-9807-EE8BFB96E4CC}"/>
              </a:ext>
            </a:extLst>
          </p:cNvPr>
          <p:cNvSpPr/>
          <p:nvPr/>
        </p:nvSpPr>
        <p:spPr>
          <a:xfrm>
            <a:off x="587828" y="2985797"/>
            <a:ext cx="11336693" cy="2308324"/>
          </a:xfrm>
          <a:prstGeom prst="rect">
            <a:avLst/>
          </a:prstGeom>
        </p:spPr>
        <p:txBody>
          <a:bodyPr wrap="square">
            <a:spAutoFit/>
          </a:bodyPr>
          <a:lstStyle/>
          <a:p>
            <a:r>
              <a:rPr lang="en-US" sz="1600" dirty="0"/>
              <a:t>- As the objective is to cluster articles into 5 groups (Earthquake, Floods, Volcano, Tornado, and Wildfire), we cant use algorithms like HDBSCAN and vanilla DBSCAN, because they determine the number of clusters automatically and may return fewer/more than 5.</a:t>
            </a:r>
          </a:p>
          <a:p>
            <a:br>
              <a:rPr lang="en-US" sz="1600" dirty="0"/>
            </a:br>
            <a:r>
              <a:rPr lang="en-US" sz="1600" dirty="0"/>
              <a:t>- Also we have a dense feature matrix with 310 feature dimensions, therefore we need to use algorithms which supports dense dimensions and clusters data based on k value provided in input. Models like K-means, Agglomerative, Gaussian Mixture Model (GMM), Spectral Clustering can be used.</a:t>
            </a:r>
          </a:p>
          <a:p>
            <a:br>
              <a:rPr lang="en-US" sz="1600" dirty="0"/>
            </a:br>
            <a:r>
              <a:rPr lang="en-US" sz="1600" dirty="0"/>
              <a:t>- As part of the assessment, I have considered K-means, Agglomerative, Gaussian Mixture Model (GMM) models and implemented as below, whereas Spectral Clustering is memory heavy and therefore avoided.</a:t>
            </a:r>
          </a:p>
        </p:txBody>
      </p:sp>
    </p:spTree>
    <p:extLst>
      <p:ext uri="{BB962C8B-B14F-4D97-AF65-F5344CB8AC3E}">
        <p14:creationId xmlns:p14="http://schemas.microsoft.com/office/powerpoint/2010/main" val="104862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09C3-77B1-4CE0-AA5C-F3D6085A004E}"/>
              </a:ext>
            </a:extLst>
          </p:cNvPr>
          <p:cNvSpPr>
            <a:spLocks noGrp="1"/>
          </p:cNvSpPr>
          <p:nvPr>
            <p:ph type="title"/>
          </p:nvPr>
        </p:nvSpPr>
        <p:spPr/>
        <p:txBody>
          <a:bodyPr/>
          <a:lstStyle/>
          <a:p>
            <a:pPr algn="ctr"/>
            <a:r>
              <a:rPr lang="en-US" dirty="0"/>
              <a:t>K-Means Clustering</a:t>
            </a:r>
          </a:p>
        </p:txBody>
      </p:sp>
      <p:sp>
        <p:nvSpPr>
          <p:cNvPr id="3" name="Content Placeholder 2">
            <a:extLst>
              <a:ext uri="{FF2B5EF4-FFF2-40B4-BE49-F238E27FC236}">
                <a16:creationId xmlns:a16="http://schemas.microsoft.com/office/drawing/2014/main" id="{CA44DD97-4E91-4080-A41C-46D29F4B3AAB}"/>
              </a:ext>
            </a:extLst>
          </p:cNvPr>
          <p:cNvSpPr>
            <a:spLocks noGrp="1"/>
          </p:cNvSpPr>
          <p:nvPr>
            <p:ph idx="1"/>
          </p:nvPr>
        </p:nvSpPr>
        <p:spPr/>
        <p:txBody>
          <a:bodyPr>
            <a:normAutofit fontScale="92500" lnSpcReduction="20000"/>
          </a:bodyPr>
          <a:lstStyle/>
          <a:p>
            <a:r>
              <a:rPr lang="en-US" dirty="0"/>
              <a:t>Objective is to group articles into 5 clusters.</a:t>
            </a:r>
          </a:p>
          <a:p>
            <a:r>
              <a:rPr lang="en-US" dirty="0"/>
              <a:t>Elbow method shows that we can use 5 for optimized k value.</a:t>
            </a:r>
          </a:p>
          <a:p>
            <a:r>
              <a:rPr lang="en-US" dirty="0"/>
              <a:t>Performed Hyperparameter tuning using </a:t>
            </a:r>
            <a:r>
              <a:rPr lang="en-US" dirty="0" err="1"/>
              <a:t>GridSearch</a:t>
            </a:r>
            <a:r>
              <a:rPr lang="en-US" dirty="0"/>
              <a:t> CV to get the best tuned parameters.</a:t>
            </a:r>
          </a:p>
          <a:p>
            <a:r>
              <a:rPr lang="en-US" dirty="0"/>
              <a:t>Model clustered the articles into 5 groups</a:t>
            </a:r>
          </a:p>
          <a:p>
            <a:pPr marL="914400" lvl="2" indent="0">
              <a:buNone/>
            </a:pPr>
            <a:r>
              <a:rPr lang="en-US" dirty="0"/>
              <a:t>- Cluster 0: Contains events related to Tornadoes</a:t>
            </a:r>
          </a:p>
          <a:p>
            <a:pPr marL="914400" lvl="2" indent="0">
              <a:buNone/>
            </a:pPr>
            <a:r>
              <a:rPr lang="en-US" dirty="0"/>
              <a:t>- Cluster 1: Contains events related to Earthquakes</a:t>
            </a:r>
          </a:p>
          <a:p>
            <a:pPr marL="914400" lvl="2" indent="0">
              <a:buNone/>
            </a:pPr>
            <a:r>
              <a:rPr lang="en-US" dirty="0"/>
              <a:t>- Cluster 2: Contains events related to Wildfires</a:t>
            </a:r>
          </a:p>
          <a:p>
            <a:pPr marL="914400" lvl="2" indent="0">
              <a:buNone/>
            </a:pPr>
            <a:r>
              <a:rPr lang="en-US" dirty="0"/>
              <a:t>- Cluster 3: Contains events related to Volcanoes</a:t>
            </a:r>
          </a:p>
          <a:p>
            <a:pPr marL="914400" lvl="2" indent="0">
              <a:buNone/>
            </a:pPr>
            <a:r>
              <a:rPr lang="en-US" dirty="0"/>
              <a:t>- Cluster 4: Contains events related to Floods</a:t>
            </a:r>
          </a:p>
          <a:p>
            <a:endParaRPr lang="en-US" dirty="0"/>
          </a:p>
          <a:p>
            <a:endParaRPr lang="en-US" dirty="0"/>
          </a:p>
        </p:txBody>
      </p:sp>
    </p:spTree>
    <p:extLst>
      <p:ext uri="{BB962C8B-B14F-4D97-AF65-F5344CB8AC3E}">
        <p14:creationId xmlns:p14="http://schemas.microsoft.com/office/powerpoint/2010/main" val="327432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9606-CF57-476D-B772-FAF0788645D6}"/>
              </a:ext>
            </a:extLst>
          </p:cNvPr>
          <p:cNvSpPr>
            <a:spLocks noGrp="1"/>
          </p:cNvSpPr>
          <p:nvPr>
            <p:ph type="title"/>
          </p:nvPr>
        </p:nvSpPr>
        <p:spPr>
          <a:xfrm>
            <a:off x="371094" y="1161288"/>
            <a:ext cx="3438144" cy="1239012"/>
          </a:xfrm>
        </p:spPr>
        <p:txBody>
          <a:bodyPr anchor="ctr">
            <a:normAutofit fontScale="90000"/>
          </a:bodyPr>
          <a:lstStyle/>
          <a:p>
            <a:r>
              <a:rPr lang="en-US" sz="2800" dirty="0"/>
              <a:t>Evaluation of K-Means clustering</a:t>
            </a:r>
          </a:p>
        </p:txBody>
      </p:sp>
      <p:sp>
        <p:nvSpPr>
          <p:cNvPr id="3" name="Content Placeholder 2">
            <a:extLst>
              <a:ext uri="{FF2B5EF4-FFF2-40B4-BE49-F238E27FC236}">
                <a16:creationId xmlns:a16="http://schemas.microsoft.com/office/drawing/2014/main" id="{71E68A97-DA75-4257-9AF9-CA976D7073CF}"/>
              </a:ext>
            </a:extLst>
          </p:cNvPr>
          <p:cNvSpPr>
            <a:spLocks noGrp="1"/>
          </p:cNvSpPr>
          <p:nvPr>
            <p:ph idx="1"/>
          </p:nvPr>
        </p:nvSpPr>
        <p:spPr>
          <a:xfrm>
            <a:off x="371094" y="2718054"/>
            <a:ext cx="3438906" cy="3207258"/>
          </a:xfrm>
        </p:spPr>
        <p:txBody>
          <a:bodyPr anchor="t">
            <a:normAutofit/>
          </a:bodyPr>
          <a:lstStyle/>
          <a:p>
            <a:r>
              <a:rPr lang="en-US" sz="1700" dirty="0" err="1"/>
              <a:t>Calinski-Harabasz</a:t>
            </a:r>
            <a:r>
              <a:rPr lang="en-US" sz="1700" dirty="0"/>
              <a:t> Score – A score 1178.43 is obtained. Normally a score greater than 1000 is considered a relatively well separated clusters.</a:t>
            </a:r>
          </a:p>
          <a:p>
            <a:r>
              <a:rPr lang="en-US" sz="1700" dirty="0"/>
              <a:t>Compare clustering predictions against Rule based labelling and fetch classification matrix to observe accuracy, precision, recall and F1.</a:t>
            </a:r>
          </a:p>
          <a:p>
            <a:endParaRPr lang="en-US" sz="1700" dirty="0"/>
          </a:p>
          <a:p>
            <a:endParaRPr lang="en-US" sz="1700" dirty="0"/>
          </a:p>
          <a:p>
            <a:endParaRPr lang="en-US" sz="1700" dirty="0"/>
          </a:p>
        </p:txBody>
      </p:sp>
      <p:pic>
        <p:nvPicPr>
          <p:cNvPr id="5" name="Picture 4">
            <a:extLst>
              <a:ext uri="{FF2B5EF4-FFF2-40B4-BE49-F238E27FC236}">
                <a16:creationId xmlns:a16="http://schemas.microsoft.com/office/drawing/2014/main" id="{0AE6CCC7-9541-403B-806B-78435680BF47}"/>
              </a:ext>
            </a:extLst>
          </p:cNvPr>
          <p:cNvPicPr>
            <a:picLocks noChangeAspect="1"/>
          </p:cNvPicPr>
          <p:nvPr/>
        </p:nvPicPr>
        <p:blipFill>
          <a:blip r:embed="rId2"/>
          <a:stretch>
            <a:fillRect/>
          </a:stretch>
        </p:blipFill>
        <p:spPr>
          <a:xfrm>
            <a:off x="4338536" y="893901"/>
            <a:ext cx="7327604" cy="5095883"/>
          </a:xfrm>
          <a:prstGeom prst="rect">
            <a:avLst/>
          </a:prstGeom>
        </p:spPr>
      </p:pic>
    </p:spTree>
    <p:extLst>
      <p:ext uri="{BB962C8B-B14F-4D97-AF65-F5344CB8AC3E}">
        <p14:creationId xmlns:p14="http://schemas.microsoft.com/office/powerpoint/2010/main" val="53556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1176-CC27-485B-A0AC-0DC7AD3104E8}"/>
              </a:ext>
            </a:extLst>
          </p:cNvPr>
          <p:cNvSpPr>
            <a:spLocks noGrp="1"/>
          </p:cNvSpPr>
          <p:nvPr>
            <p:ph type="title"/>
          </p:nvPr>
        </p:nvSpPr>
        <p:spPr>
          <a:xfrm>
            <a:off x="1829920" y="302218"/>
            <a:ext cx="7729728" cy="1188720"/>
          </a:xfrm>
        </p:spPr>
        <p:txBody>
          <a:bodyPr/>
          <a:lstStyle/>
          <a:p>
            <a:r>
              <a:rPr lang="en-US" dirty="0"/>
              <a:t>Evaluation against Rule based labelling</a:t>
            </a:r>
          </a:p>
        </p:txBody>
      </p:sp>
      <p:sp>
        <p:nvSpPr>
          <p:cNvPr id="3" name="Content Placeholder 2">
            <a:extLst>
              <a:ext uri="{FF2B5EF4-FFF2-40B4-BE49-F238E27FC236}">
                <a16:creationId xmlns:a16="http://schemas.microsoft.com/office/drawing/2014/main" id="{BCF4AEAA-9D2E-473C-935A-ED4DFFCAFD1D}"/>
              </a:ext>
            </a:extLst>
          </p:cNvPr>
          <p:cNvSpPr>
            <a:spLocks noGrp="1"/>
          </p:cNvSpPr>
          <p:nvPr>
            <p:ph idx="1"/>
          </p:nvPr>
        </p:nvSpPr>
        <p:spPr>
          <a:xfrm>
            <a:off x="651653" y="2220685"/>
            <a:ext cx="5324475" cy="4481671"/>
          </a:xfrm>
        </p:spPr>
        <p:txBody>
          <a:bodyPr/>
          <a:lstStyle/>
          <a:p>
            <a:r>
              <a:rPr lang="en-US" dirty="0"/>
              <a:t>Can see weighted average of precision, recall, f1-score greater than 0.90, which is a great fit.</a:t>
            </a:r>
          </a:p>
          <a:p>
            <a:r>
              <a:rPr lang="en-US" dirty="0"/>
              <a:t>But precision of floods category is 0.76, which is less. This shows model has many False Positives and struggles in classifying floods category.</a:t>
            </a:r>
          </a:p>
        </p:txBody>
      </p:sp>
      <p:pic>
        <p:nvPicPr>
          <p:cNvPr id="4" name="Picture 3">
            <a:extLst>
              <a:ext uri="{FF2B5EF4-FFF2-40B4-BE49-F238E27FC236}">
                <a16:creationId xmlns:a16="http://schemas.microsoft.com/office/drawing/2014/main" id="{1798FB9A-A039-4651-8017-142D79EE1117}"/>
              </a:ext>
            </a:extLst>
          </p:cNvPr>
          <p:cNvPicPr>
            <a:picLocks noChangeAspect="1"/>
          </p:cNvPicPr>
          <p:nvPr/>
        </p:nvPicPr>
        <p:blipFill>
          <a:blip r:embed="rId2"/>
          <a:stretch>
            <a:fillRect/>
          </a:stretch>
        </p:blipFill>
        <p:spPr>
          <a:xfrm>
            <a:off x="6215872" y="2220685"/>
            <a:ext cx="5324475" cy="2847975"/>
          </a:xfrm>
          <a:prstGeom prst="rect">
            <a:avLst/>
          </a:prstGeom>
        </p:spPr>
      </p:pic>
    </p:spTree>
    <p:extLst>
      <p:ext uri="{BB962C8B-B14F-4D97-AF65-F5344CB8AC3E}">
        <p14:creationId xmlns:p14="http://schemas.microsoft.com/office/powerpoint/2010/main" val="324697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D57A-C2AD-40A0-A79B-761FC3599841}"/>
              </a:ext>
            </a:extLst>
          </p:cNvPr>
          <p:cNvSpPr>
            <a:spLocks noGrp="1"/>
          </p:cNvSpPr>
          <p:nvPr>
            <p:ph type="title"/>
          </p:nvPr>
        </p:nvSpPr>
        <p:spPr>
          <a:xfrm>
            <a:off x="838200" y="2875060"/>
            <a:ext cx="10515600" cy="1325563"/>
          </a:xfrm>
        </p:spPr>
        <p:txBody>
          <a:bodyPr>
            <a:normAutofit/>
          </a:bodyPr>
          <a:lstStyle/>
          <a:p>
            <a:pPr algn="ctr"/>
            <a:r>
              <a:rPr lang="en-US" b="1" dirty="0"/>
              <a:t>Agglomerative Clustering</a:t>
            </a:r>
            <a:br>
              <a:rPr lang="en-US" dirty="0"/>
            </a:br>
            <a:endParaRPr lang="en-US" dirty="0"/>
          </a:p>
        </p:txBody>
      </p:sp>
    </p:spTree>
    <p:extLst>
      <p:ext uri="{BB962C8B-B14F-4D97-AF65-F5344CB8AC3E}">
        <p14:creationId xmlns:p14="http://schemas.microsoft.com/office/powerpoint/2010/main" val="30362663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38</TotalTime>
  <Words>1336</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Parcel</vt:lpstr>
      <vt:lpstr>Natural Catastrophe Events Analysis and clustering </vt:lpstr>
      <vt:lpstr>ABOUT the data</vt:lpstr>
      <vt:lpstr>PowerPoint Presentation</vt:lpstr>
      <vt:lpstr>Feature Engineering</vt:lpstr>
      <vt:lpstr>Clustering</vt:lpstr>
      <vt:lpstr>K-Means Clustering</vt:lpstr>
      <vt:lpstr>Evaluation of K-Means clustering</vt:lpstr>
      <vt:lpstr>Evaluation against Rule based labelling</vt:lpstr>
      <vt:lpstr>Agglomerative Clustering </vt:lpstr>
      <vt:lpstr>Agglomerative Clustering</vt:lpstr>
      <vt:lpstr>Evaluation of Agglomerative clustering</vt:lpstr>
      <vt:lpstr>Evaluation against Rule based labelling</vt:lpstr>
      <vt:lpstr>Gaussian Mixture Model (GMM) </vt:lpstr>
      <vt:lpstr>Gaussian Mixture Model (GMM)</vt:lpstr>
      <vt:lpstr>Evaluation of GMM clustering</vt:lpstr>
      <vt:lpstr>Evaluation against Rule based labelling</vt:lpstr>
      <vt:lpstr>Overall Comparison of models</vt:lpstr>
      <vt:lpstr>Observations on Floods category</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 Kumar</dc:creator>
  <cp:lastModifiedBy>Shravan Kumar</cp:lastModifiedBy>
  <cp:revision>11</cp:revision>
  <dcterms:created xsi:type="dcterms:W3CDTF">2025-08-11T07:31:39Z</dcterms:created>
  <dcterms:modified xsi:type="dcterms:W3CDTF">2025-08-11T08:11:30Z</dcterms:modified>
</cp:coreProperties>
</file>