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60" r:id="rId3"/>
    <p:sldId id="263" r:id="rId4"/>
    <p:sldId id="265" r:id="rId5"/>
    <p:sldId id="266" r:id="rId6"/>
    <p:sldId id="267" r:id="rId7"/>
    <p:sldId id="268" r:id="rId8"/>
    <p:sldId id="269" r:id="rId9"/>
    <p:sldId id="270" r:id="rId10"/>
    <p:sldId id="259" r:id="rId11"/>
  </p:sldIdLst>
  <p:sldSz cx="12192000" cy="6858000"/>
  <p:notesSz cx="6858000" cy="9144000"/>
  <p:embeddedFontLst>
    <p:embeddedFont>
      <p:font typeface="Libre Baskerville" panose="02000000000000000000" pitchFamily="2" charset="0"/>
      <p:regular r:id="rId13"/>
      <p:bold r:id="rId14"/>
      <p: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3"/>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584735"/>
          </a:xfrm>
          <a:prstGeom prst="rect">
            <a:avLst/>
          </a:prstGeom>
          <a:noFill/>
          <a:ln>
            <a:noFill/>
          </a:ln>
        </p:spPr>
        <p:txBody>
          <a:bodyPr spcFirstLastPara="1" wrap="square" lIns="91425" tIns="45700" rIns="91425" bIns="45700" anchor="t" anchorCtr="0">
            <a:spAutoFit/>
          </a:bodyPr>
          <a:lstStyle/>
          <a:p>
            <a:pPr lvl="0" algn="ctr"/>
            <a:r>
              <a:rPr lang="en-US" sz="1600" b="1" dirty="0">
                <a:solidFill>
                  <a:srgbClr val="FF0000"/>
                </a:solidFill>
              </a:rPr>
              <a:t>Code Refactoring and Bug Fixing</a:t>
            </a:r>
            <a:br>
              <a:rPr lang="en-US" sz="1600" dirty="0"/>
            </a:br>
            <a:endParaRPr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428604"/>
            <a:ext cx="10515600" cy="5748359"/>
          </a:xfrm>
        </p:spPr>
        <p:txBody>
          <a:bodyPr>
            <a:normAutofit lnSpcReduction="10000"/>
          </a:bodyPr>
          <a:lstStyle/>
          <a:p>
            <a:pPr>
              <a:buNone/>
            </a:pPr>
            <a:r>
              <a:rPr lang="en-US">
                <a:solidFill>
                  <a:srgbClr val="FF0000"/>
                </a:solidFill>
              </a:rPr>
              <a:t>    Scenario:</a:t>
            </a:r>
          </a:p>
          <a:p>
            <a:pPr>
              <a:buNone/>
            </a:pPr>
            <a:r>
              <a:rPr lang="en-US">
                <a:solidFill>
                  <a:srgbClr val="FF0000"/>
                </a:solidFill>
              </a:rPr>
              <a:t>     </a:t>
            </a:r>
            <a:r>
              <a:rPr lang="en-US"/>
              <a:t>A team of enthusiastic data scientists embarked on a mission to   develop a Note Taking Application using Python, Flask, and HTML. However, their lack of experience in backend development has led to challenges in making the application fully functional. Recognizing your proficiency in backend development, you have been tasked with fixing the broken code and ensuring the application works seamlessly.</a:t>
            </a:r>
          </a:p>
          <a:p>
            <a:pPr>
              <a:buNone/>
            </a:pPr>
            <a:r>
              <a:rPr lang="en-US">
                <a:solidFill>
                  <a:srgbClr val="FF0000"/>
                </a:solidFill>
              </a:rPr>
              <a:t>    Task:</a:t>
            </a:r>
          </a:p>
          <a:p>
            <a:pPr>
              <a:buNone/>
            </a:pPr>
            <a:r>
              <a:rPr lang="en-US"/>
              <a:t>    Refactor the existing codebase and ensure the proper functioning of the Note Taking Application. Document all identified bugs during the debugging process. Remember, the task is not about recreating the app from scratch. Your goal is to fix the already existing codebase and make the application work as intended. </a:t>
            </a:r>
            <a:br>
              <a:rPr lang="en-US"/>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efore.png"/>
          <p:cNvPicPr>
            <a:picLocks noChangeAspect="1"/>
          </p:cNvPicPr>
          <p:nvPr/>
        </p:nvPicPr>
        <p:blipFill>
          <a:blip r:embed="rId2"/>
          <a:stretch>
            <a:fillRect/>
          </a:stretch>
        </p:blipFill>
        <p:spPr>
          <a:xfrm>
            <a:off x="0" y="1142984"/>
            <a:ext cx="5500726" cy="3137536"/>
          </a:xfrm>
          <a:prstGeom prst="rect">
            <a:avLst/>
          </a:prstGeom>
        </p:spPr>
      </p:pic>
      <p:pic>
        <p:nvPicPr>
          <p:cNvPr id="3" name="Picture 2" descr="bugg isssue 2 beff.png"/>
          <p:cNvPicPr>
            <a:picLocks noChangeAspect="1"/>
          </p:cNvPicPr>
          <p:nvPr/>
        </p:nvPicPr>
        <p:blipFill>
          <a:blip r:embed="rId3"/>
          <a:stretch>
            <a:fillRect/>
          </a:stretch>
        </p:blipFill>
        <p:spPr>
          <a:xfrm>
            <a:off x="6453190" y="1214422"/>
            <a:ext cx="5572164" cy="3357562"/>
          </a:xfrm>
          <a:prstGeom prst="rect">
            <a:avLst/>
          </a:prstGeom>
        </p:spPr>
      </p:pic>
      <p:sp>
        <p:nvSpPr>
          <p:cNvPr id="6" name="TextBox 5"/>
          <p:cNvSpPr txBox="1"/>
          <p:nvPr/>
        </p:nvSpPr>
        <p:spPr>
          <a:xfrm>
            <a:off x="1238216" y="142852"/>
            <a:ext cx="2852063" cy="369332"/>
          </a:xfrm>
          <a:prstGeom prst="rect">
            <a:avLst/>
          </a:prstGeom>
          <a:noFill/>
        </p:spPr>
        <p:txBody>
          <a:bodyPr wrap="square" rtlCol="0">
            <a:spAutoFit/>
          </a:bodyPr>
          <a:lstStyle/>
          <a:p>
            <a:r>
              <a:rPr lang="en-US" sz="1800" b="1" dirty="0">
                <a:solidFill>
                  <a:srgbClr val="FF0000"/>
                </a:solidFill>
              </a:rPr>
              <a:t>INITIAL CODE SNIPPET:</a:t>
            </a:r>
          </a:p>
        </p:txBody>
      </p:sp>
      <p:sp>
        <p:nvSpPr>
          <p:cNvPr id="7" name="TextBox 6"/>
          <p:cNvSpPr txBox="1"/>
          <p:nvPr/>
        </p:nvSpPr>
        <p:spPr>
          <a:xfrm>
            <a:off x="1952596" y="642918"/>
            <a:ext cx="1410964" cy="307777"/>
          </a:xfrm>
          <a:prstGeom prst="rect">
            <a:avLst/>
          </a:prstGeom>
          <a:noFill/>
        </p:spPr>
        <p:txBody>
          <a:bodyPr wrap="none" rtlCol="0">
            <a:spAutoFit/>
          </a:bodyPr>
          <a:lstStyle/>
          <a:p>
            <a:r>
              <a:rPr lang="en-US" b="1" dirty="0">
                <a:solidFill>
                  <a:srgbClr val="FF0000"/>
                </a:solidFill>
              </a:rPr>
              <a:t>FLASK CODE:</a:t>
            </a:r>
            <a:endParaRPr lang="en-US" b="1" dirty="0"/>
          </a:p>
        </p:txBody>
      </p:sp>
      <p:sp>
        <p:nvSpPr>
          <p:cNvPr id="10" name="TextBox 9"/>
          <p:cNvSpPr txBox="1"/>
          <p:nvPr/>
        </p:nvSpPr>
        <p:spPr>
          <a:xfrm>
            <a:off x="7953388" y="714356"/>
            <a:ext cx="1309974" cy="307777"/>
          </a:xfrm>
          <a:prstGeom prst="rect">
            <a:avLst/>
          </a:prstGeom>
          <a:noFill/>
        </p:spPr>
        <p:txBody>
          <a:bodyPr wrap="none" rtlCol="0">
            <a:spAutoFit/>
          </a:bodyPr>
          <a:lstStyle/>
          <a:p>
            <a:r>
              <a:rPr lang="en-US" b="1" dirty="0">
                <a:solidFill>
                  <a:srgbClr val="FF0000"/>
                </a:solidFill>
              </a:rPr>
              <a:t>HTML CODE:</a:t>
            </a:r>
          </a:p>
        </p:txBody>
      </p:sp>
      <p:sp>
        <p:nvSpPr>
          <p:cNvPr id="12" name="Rectangle 11"/>
          <p:cNvSpPr/>
          <p:nvPr/>
        </p:nvSpPr>
        <p:spPr>
          <a:xfrm>
            <a:off x="7453322" y="2786058"/>
            <a:ext cx="1071570" cy="1428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667636" y="3071810"/>
            <a:ext cx="1643074" cy="1428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881026" y="2571744"/>
            <a:ext cx="2571768" cy="2143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9" name="Rectangle 18"/>
          <p:cNvSpPr/>
          <p:nvPr/>
        </p:nvSpPr>
        <p:spPr>
          <a:xfrm flipV="1">
            <a:off x="1023902" y="2928934"/>
            <a:ext cx="3128978" cy="1428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11353800" cy="6858000"/>
          </a:xfrm>
        </p:spPr>
        <p:txBody>
          <a:bodyPr/>
          <a:lstStyle/>
          <a:p>
            <a:pPr>
              <a:buNone/>
            </a:pPr>
            <a:r>
              <a:rPr lang="en-US" b="1" dirty="0"/>
              <a:t>Bug 1:Incorrect HTTP Methods Handling</a:t>
            </a:r>
          </a:p>
          <a:p>
            <a:r>
              <a:rPr lang="en-US" sz="1600" dirty="0"/>
              <a:t>The home route was only configured to handle POST requests, resulting in GET requests being ignored. </a:t>
            </a:r>
            <a:br>
              <a:rPr lang="en-US" dirty="0"/>
            </a:br>
            <a:r>
              <a:rPr lang="en-US" dirty="0"/>
              <a:t> </a:t>
            </a:r>
            <a:br>
              <a:rPr lang="en-US" dirty="0"/>
            </a:br>
            <a:endParaRPr lang="en-US" dirty="0"/>
          </a:p>
        </p:txBody>
      </p:sp>
      <p:pic>
        <p:nvPicPr>
          <p:cNvPr id="6" name="Picture 5" descr="method.png"/>
          <p:cNvPicPr>
            <a:picLocks noChangeAspect="1"/>
          </p:cNvPicPr>
          <p:nvPr/>
        </p:nvPicPr>
        <p:blipFill>
          <a:blip r:embed="rId2"/>
          <a:stretch>
            <a:fillRect/>
          </a:stretch>
        </p:blipFill>
        <p:spPr>
          <a:xfrm>
            <a:off x="380960" y="1071546"/>
            <a:ext cx="5429288" cy="1643074"/>
          </a:xfrm>
          <a:prstGeom prst="rect">
            <a:avLst/>
          </a:prstGeom>
        </p:spPr>
      </p:pic>
      <p:sp>
        <p:nvSpPr>
          <p:cNvPr id="7" name="TextBox 6"/>
          <p:cNvSpPr txBox="1"/>
          <p:nvPr/>
        </p:nvSpPr>
        <p:spPr>
          <a:xfrm flipH="1">
            <a:off x="7590384" y="1142984"/>
            <a:ext cx="934508" cy="523220"/>
          </a:xfrm>
          <a:prstGeom prst="rect">
            <a:avLst/>
          </a:prstGeom>
          <a:solidFill>
            <a:schemeClr val="bg1"/>
          </a:solidFill>
        </p:spPr>
        <p:txBody>
          <a:bodyPr wrap="square" rtlCol="0">
            <a:spAutoFit/>
          </a:bodyPr>
          <a:lstStyle/>
          <a:p>
            <a:r>
              <a:rPr lang="en-US" b="1" dirty="0">
                <a:solidFill>
                  <a:srgbClr val="FF0000"/>
                </a:solidFill>
              </a:rPr>
              <a:t>OUTPUT</a:t>
            </a:r>
            <a:r>
              <a:rPr lang="en-US" dirty="0"/>
              <a:t>:</a:t>
            </a:r>
          </a:p>
        </p:txBody>
      </p:sp>
      <p:pic>
        <p:nvPicPr>
          <p:cNvPr id="10" name="Picture 9" descr="Screenshot 2024-02-28 133802.png"/>
          <p:cNvPicPr>
            <a:picLocks noChangeAspect="1"/>
          </p:cNvPicPr>
          <p:nvPr/>
        </p:nvPicPr>
        <p:blipFill>
          <a:blip r:embed="rId3"/>
          <a:stretch>
            <a:fillRect/>
          </a:stretch>
        </p:blipFill>
        <p:spPr>
          <a:xfrm>
            <a:off x="6096000" y="1571612"/>
            <a:ext cx="4500594" cy="1143008"/>
          </a:xfrm>
          <a:prstGeom prst="rect">
            <a:avLst/>
          </a:prstGeom>
        </p:spPr>
      </p:pic>
      <p:sp>
        <p:nvSpPr>
          <p:cNvPr id="11" name="TextBox 10"/>
          <p:cNvSpPr txBox="1"/>
          <p:nvPr/>
        </p:nvSpPr>
        <p:spPr>
          <a:xfrm>
            <a:off x="1166778" y="3000372"/>
            <a:ext cx="881973" cy="307777"/>
          </a:xfrm>
          <a:prstGeom prst="rect">
            <a:avLst/>
          </a:prstGeom>
          <a:noFill/>
        </p:spPr>
        <p:txBody>
          <a:bodyPr wrap="square" rtlCol="0">
            <a:spAutoFit/>
          </a:bodyPr>
          <a:lstStyle/>
          <a:p>
            <a:r>
              <a:rPr lang="en-US" dirty="0"/>
              <a:t>Solution:</a:t>
            </a:r>
          </a:p>
        </p:txBody>
      </p:sp>
      <p:pic>
        <p:nvPicPr>
          <p:cNvPr id="12" name="Picture 11" descr="method(1).png"/>
          <p:cNvPicPr>
            <a:picLocks noChangeAspect="1"/>
          </p:cNvPicPr>
          <p:nvPr/>
        </p:nvPicPr>
        <p:blipFill>
          <a:blip r:embed="rId4"/>
          <a:stretch>
            <a:fillRect/>
          </a:stretch>
        </p:blipFill>
        <p:spPr>
          <a:xfrm>
            <a:off x="309522" y="3357562"/>
            <a:ext cx="5643602" cy="1071570"/>
          </a:xfrm>
          <a:prstGeom prst="rect">
            <a:avLst/>
          </a:prstGeom>
        </p:spPr>
      </p:pic>
      <p:sp>
        <p:nvSpPr>
          <p:cNvPr id="13" name="TextBox 12"/>
          <p:cNvSpPr txBox="1"/>
          <p:nvPr/>
        </p:nvSpPr>
        <p:spPr>
          <a:xfrm>
            <a:off x="7381884" y="4071942"/>
            <a:ext cx="771365" cy="307777"/>
          </a:xfrm>
          <a:prstGeom prst="rect">
            <a:avLst/>
          </a:prstGeom>
          <a:noFill/>
        </p:spPr>
        <p:txBody>
          <a:bodyPr wrap="square" rtlCol="0">
            <a:spAutoFit/>
          </a:bodyPr>
          <a:lstStyle/>
          <a:p>
            <a:r>
              <a:rPr lang="en-US" dirty="0">
                <a:solidFill>
                  <a:srgbClr val="FF0000"/>
                </a:solidFill>
              </a:rPr>
              <a:t>Output:</a:t>
            </a:r>
          </a:p>
        </p:txBody>
      </p:sp>
      <p:pic>
        <p:nvPicPr>
          <p:cNvPr id="16" name="Picture 15" descr="Screenshot 2024-02-28 134635.png"/>
          <p:cNvPicPr>
            <a:picLocks noChangeAspect="1"/>
          </p:cNvPicPr>
          <p:nvPr/>
        </p:nvPicPr>
        <p:blipFill>
          <a:blip r:embed="rId5"/>
          <a:stretch>
            <a:fillRect/>
          </a:stretch>
        </p:blipFill>
        <p:spPr>
          <a:xfrm>
            <a:off x="6024562" y="3143248"/>
            <a:ext cx="5429288" cy="1714512"/>
          </a:xfrm>
          <a:prstGeom prst="rect">
            <a:avLst/>
          </a:prstGeom>
        </p:spPr>
      </p:pic>
      <p:sp>
        <p:nvSpPr>
          <p:cNvPr id="19" name="TextBox 18"/>
          <p:cNvSpPr txBox="1"/>
          <p:nvPr/>
        </p:nvSpPr>
        <p:spPr>
          <a:xfrm>
            <a:off x="452398" y="5357826"/>
            <a:ext cx="9001188" cy="984885"/>
          </a:xfrm>
          <a:prstGeom prst="rect">
            <a:avLst/>
          </a:prstGeom>
          <a:noFill/>
        </p:spPr>
        <p:txBody>
          <a:bodyPr wrap="square" rtlCol="0">
            <a:spAutoFit/>
          </a:bodyPr>
          <a:lstStyle/>
          <a:p>
            <a:r>
              <a:rPr lang="en-US" b="1" dirty="0"/>
              <a:t>Solution:</a:t>
            </a:r>
            <a:r>
              <a:rPr lang="en-US" dirty="0"/>
              <a:t> </a:t>
            </a:r>
          </a:p>
          <a:p>
            <a:r>
              <a:rPr lang="en-US" sz="1600" dirty="0"/>
              <a:t>Updated the route definition to handle both GET and POST requests.</a:t>
            </a:r>
          </a:p>
          <a:p>
            <a:br>
              <a:rPr lang="en-US" dirty="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42852"/>
            <a:ext cx="10515600" cy="6034111"/>
          </a:xfrm>
        </p:spPr>
        <p:txBody>
          <a:bodyPr/>
          <a:lstStyle/>
          <a:p>
            <a:pPr>
              <a:buNone/>
            </a:pPr>
            <a:r>
              <a:rPr lang="en-US" b="1" dirty="0"/>
              <a:t>    </a:t>
            </a:r>
            <a:r>
              <a:rPr lang="en-US" sz="2400" b="1" dirty="0"/>
              <a:t>Bug 2: Incorrect Retrieval of Note Data</a:t>
            </a:r>
            <a:r>
              <a:rPr lang="en-US" sz="2400" dirty="0"/>
              <a:t> </a:t>
            </a:r>
            <a:br>
              <a:rPr lang="en-US" dirty="0"/>
            </a:br>
            <a:r>
              <a:rPr lang="en-US" sz="1600" dirty="0"/>
              <a:t>The code was attempting to retrieve note data using the </a:t>
            </a:r>
            <a:r>
              <a:rPr lang="en-US" sz="1600" dirty="0" err="1"/>
              <a:t>request.args</a:t>
            </a:r>
            <a:r>
              <a:rPr lang="en-US" sz="1600" dirty="0"/>
              <a:t> method, which is suitable for GET requests but not POST requests.</a:t>
            </a:r>
            <a:br>
              <a:rPr lang="en-US" sz="1600" dirty="0"/>
            </a:br>
            <a:endParaRPr lang="en-US" sz="1600" dirty="0"/>
          </a:p>
          <a:p>
            <a:pPr>
              <a:buNone/>
            </a:pPr>
            <a:endParaRPr lang="en-US" sz="1600" dirty="0"/>
          </a:p>
          <a:p>
            <a:pPr>
              <a:buNone/>
            </a:pPr>
            <a:endParaRPr lang="en-US" sz="1600" dirty="0"/>
          </a:p>
          <a:p>
            <a:pPr>
              <a:buNone/>
            </a:pPr>
            <a:endParaRPr lang="en-US" sz="1600" dirty="0"/>
          </a:p>
          <a:p>
            <a:pPr>
              <a:buNone/>
            </a:pPr>
            <a:r>
              <a:rPr lang="en-US" sz="1600" dirty="0"/>
              <a:t>        Updated the code to retrieve note data using the </a:t>
            </a:r>
            <a:r>
              <a:rPr lang="en-US" sz="1600" dirty="0" err="1"/>
              <a:t>request.form</a:t>
            </a:r>
            <a:r>
              <a:rPr lang="en-US" sz="1600" dirty="0"/>
              <a:t> method, suitable for POST requests</a:t>
            </a:r>
          </a:p>
        </p:txBody>
      </p:sp>
      <p:pic>
        <p:nvPicPr>
          <p:cNvPr id="4" name="Picture 3" descr="args.png"/>
          <p:cNvPicPr>
            <a:picLocks noChangeAspect="1"/>
          </p:cNvPicPr>
          <p:nvPr/>
        </p:nvPicPr>
        <p:blipFill>
          <a:blip r:embed="rId2"/>
          <a:stretch>
            <a:fillRect/>
          </a:stretch>
        </p:blipFill>
        <p:spPr>
          <a:xfrm>
            <a:off x="1381092" y="1142984"/>
            <a:ext cx="5572164" cy="1214446"/>
          </a:xfrm>
          <a:prstGeom prst="rect">
            <a:avLst/>
          </a:prstGeom>
        </p:spPr>
      </p:pic>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8" name="Picture 7" descr="form(1).png"/>
          <p:cNvPicPr>
            <a:picLocks noChangeAspect="1"/>
          </p:cNvPicPr>
          <p:nvPr/>
        </p:nvPicPr>
        <p:blipFill>
          <a:blip r:embed="rId3"/>
          <a:stretch>
            <a:fillRect/>
          </a:stretch>
        </p:blipFill>
        <p:spPr>
          <a:xfrm>
            <a:off x="1381092" y="2928934"/>
            <a:ext cx="5715040" cy="135732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285728"/>
            <a:ext cx="10515600" cy="5891235"/>
          </a:xfrm>
        </p:spPr>
        <p:txBody>
          <a:bodyPr/>
          <a:lstStyle/>
          <a:p>
            <a:r>
              <a:rPr lang="en-US" b="1" dirty="0"/>
              <a:t>Bug 3: Missing Form Submission Method</a:t>
            </a:r>
            <a:r>
              <a:rPr lang="en-US" dirty="0"/>
              <a:t> </a:t>
            </a:r>
            <a:r>
              <a:rPr lang="en-US" b="1" dirty="0"/>
              <a:t>Description:</a:t>
            </a:r>
          </a:p>
          <a:p>
            <a:r>
              <a:rPr lang="en-US" sz="1600" dirty="0"/>
              <a:t> The HTML form element was missing the method attribute, which defaults to GET. This resulted in the form data not being submitted correctly.</a:t>
            </a:r>
          </a:p>
          <a:p>
            <a:endParaRPr lang="en-US" dirty="0"/>
          </a:p>
          <a:p>
            <a:endParaRPr lang="en-US" dirty="0"/>
          </a:p>
          <a:p>
            <a:endParaRPr lang="en-US" dirty="0"/>
          </a:p>
          <a:p>
            <a:r>
              <a:rPr lang="en-US" sz="1600" dirty="0"/>
              <a:t> </a:t>
            </a:r>
            <a:r>
              <a:rPr lang="en-US" sz="1600" b="1" dirty="0"/>
              <a:t>Solution:</a:t>
            </a:r>
            <a:r>
              <a:rPr lang="en-US" sz="1600" dirty="0"/>
              <a:t> Added the method="post" attribute to the form element to ensure data is submitted via POST requests</a:t>
            </a:r>
            <a:r>
              <a:rPr lang="en-US" dirty="0"/>
              <a:t>.</a:t>
            </a:r>
          </a:p>
          <a:p>
            <a:br>
              <a:rPr lang="en-US" dirty="0"/>
            </a:br>
            <a:endParaRPr lang="en-US" dirty="0"/>
          </a:p>
        </p:txBody>
      </p:sp>
      <p:pic>
        <p:nvPicPr>
          <p:cNvPr id="6" name="Picture 5" descr="type(1).png"/>
          <p:cNvPicPr>
            <a:picLocks noChangeAspect="1"/>
          </p:cNvPicPr>
          <p:nvPr/>
        </p:nvPicPr>
        <p:blipFill>
          <a:blip r:embed="rId2"/>
          <a:stretch>
            <a:fillRect/>
          </a:stretch>
        </p:blipFill>
        <p:spPr>
          <a:xfrm>
            <a:off x="2952728" y="4786322"/>
            <a:ext cx="5882640" cy="1285884"/>
          </a:xfrm>
          <a:prstGeom prst="rect">
            <a:avLst/>
          </a:prstGeom>
        </p:spPr>
      </p:pic>
      <p:pic>
        <p:nvPicPr>
          <p:cNvPr id="7" name="Picture 6" descr="action.png"/>
          <p:cNvPicPr>
            <a:picLocks noChangeAspect="1"/>
          </p:cNvPicPr>
          <p:nvPr/>
        </p:nvPicPr>
        <p:blipFill>
          <a:blip r:embed="rId3"/>
          <a:stretch>
            <a:fillRect/>
          </a:stretch>
        </p:blipFill>
        <p:spPr>
          <a:xfrm>
            <a:off x="4030980" y="2026920"/>
            <a:ext cx="4130040" cy="125920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428604"/>
            <a:ext cx="10515600" cy="5748359"/>
          </a:xfrm>
        </p:spPr>
        <p:txBody>
          <a:bodyPr>
            <a:normAutofit/>
          </a:bodyPr>
          <a:lstStyle/>
          <a:p>
            <a:pPr>
              <a:buNone/>
            </a:pPr>
            <a:r>
              <a:rPr lang="en-US" b="1" dirty="0"/>
              <a:t>      Bug 4: Missing Button Type</a:t>
            </a:r>
            <a:r>
              <a:rPr lang="en-US" dirty="0"/>
              <a:t> </a:t>
            </a:r>
            <a:r>
              <a:rPr lang="en-US" b="1" dirty="0"/>
              <a:t>:</a:t>
            </a:r>
          </a:p>
          <a:p>
            <a:pPr>
              <a:buNone/>
            </a:pPr>
            <a:r>
              <a:rPr lang="en-US" sz="1800" dirty="0"/>
              <a:t>      The submit button within the form was missing the type attribute, which caused it to behave inconsistently across different browsers.</a:t>
            </a:r>
          </a:p>
          <a:p>
            <a:endParaRPr lang="en-US" sz="1800" dirty="0"/>
          </a:p>
          <a:p>
            <a:endParaRPr lang="en-US" sz="1800" dirty="0"/>
          </a:p>
          <a:p>
            <a:endParaRPr lang="en-US" sz="1800" dirty="0"/>
          </a:p>
          <a:p>
            <a:endParaRPr lang="en-US" sz="1800" dirty="0"/>
          </a:p>
          <a:p>
            <a:endParaRPr lang="en-US" sz="1800" dirty="0"/>
          </a:p>
          <a:p>
            <a:pPr>
              <a:buNone/>
            </a:pPr>
            <a:r>
              <a:rPr lang="en-US" sz="1800" dirty="0"/>
              <a:t>        </a:t>
            </a:r>
            <a:r>
              <a:rPr lang="en-US" sz="1800" b="1" dirty="0"/>
              <a:t>Solution:</a:t>
            </a:r>
            <a:r>
              <a:rPr lang="en-US" sz="1800" dirty="0"/>
              <a:t> </a:t>
            </a:r>
          </a:p>
          <a:p>
            <a:pPr>
              <a:buNone/>
            </a:pPr>
            <a:r>
              <a:rPr lang="en-US" sz="1800" dirty="0"/>
              <a:t>       Added the type="submit" attribute to the button element to specify its behavior as a form submission trigger.</a:t>
            </a:r>
            <a:br>
              <a:rPr lang="en-US" sz="1800" dirty="0"/>
            </a:br>
            <a:endParaRPr lang="en-US" sz="1800" dirty="0"/>
          </a:p>
        </p:txBody>
      </p:sp>
      <p:pic>
        <p:nvPicPr>
          <p:cNvPr id="4" name="Picture 3" descr="submit(1).png"/>
          <p:cNvPicPr>
            <a:picLocks noChangeAspect="1"/>
          </p:cNvPicPr>
          <p:nvPr/>
        </p:nvPicPr>
        <p:blipFill>
          <a:blip r:embed="rId2"/>
          <a:stretch>
            <a:fillRect/>
          </a:stretch>
        </p:blipFill>
        <p:spPr>
          <a:xfrm>
            <a:off x="3024166" y="4857760"/>
            <a:ext cx="5357850" cy="1285884"/>
          </a:xfrm>
          <a:prstGeom prst="rect">
            <a:avLst/>
          </a:prstGeom>
        </p:spPr>
      </p:pic>
      <p:pic>
        <p:nvPicPr>
          <p:cNvPr id="5" name="Picture 4" descr="submit.png"/>
          <p:cNvPicPr>
            <a:picLocks noChangeAspect="1"/>
          </p:cNvPicPr>
          <p:nvPr/>
        </p:nvPicPr>
        <p:blipFill>
          <a:blip r:embed="rId3"/>
          <a:stretch>
            <a:fillRect/>
          </a:stretch>
        </p:blipFill>
        <p:spPr>
          <a:xfrm>
            <a:off x="3095604" y="1857364"/>
            <a:ext cx="5181600" cy="157163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Final code after Debugging</a:t>
            </a:r>
            <a:r>
              <a:rPr lang="en-US" sz="2400" dirty="0"/>
              <a:t>:</a:t>
            </a:r>
          </a:p>
        </p:txBody>
      </p:sp>
      <p:sp>
        <p:nvSpPr>
          <p:cNvPr id="3" name="Text Placeholder 2"/>
          <p:cNvSpPr>
            <a:spLocks noGrp="1"/>
          </p:cNvSpPr>
          <p:nvPr>
            <p:ph type="body" idx="1"/>
          </p:nvPr>
        </p:nvSpPr>
        <p:spPr>
          <a:xfrm>
            <a:off x="838200" y="1571612"/>
            <a:ext cx="5181600" cy="4605351"/>
          </a:xfrm>
        </p:spPr>
        <p:txBody>
          <a:bodyPr/>
          <a:lstStyle/>
          <a:p>
            <a:endParaRPr lang="en-US" dirty="0"/>
          </a:p>
        </p:txBody>
      </p:sp>
      <p:sp>
        <p:nvSpPr>
          <p:cNvPr id="4" name="Text Placeholder 3"/>
          <p:cNvSpPr>
            <a:spLocks noGrp="1"/>
          </p:cNvSpPr>
          <p:nvPr>
            <p:ph type="body" idx="2"/>
          </p:nvPr>
        </p:nvSpPr>
        <p:spPr/>
        <p:txBody>
          <a:bodyPr/>
          <a:lstStyle/>
          <a:p>
            <a:endParaRPr lang="en-US"/>
          </a:p>
        </p:txBody>
      </p:sp>
      <p:pic>
        <p:nvPicPr>
          <p:cNvPr id="6" name="Picture 5" descr="code.png"/>
          <p:cNvPicPr>
            <a:picLocks noChangeAspect="1"/>
          </p:cNvPicPr>
          <p:nvPr/>
        </p:nvPicPr>
        <p:blipFill>
          <a:blip r:embed="rId2"/>
          <a:stretch>
            <a:fillRect/>
          </a:stretch>
        </p:blipFill>
        <p:spPr>
          <a:xfrm>
            <a:off x="952464" y="1643050"/>
            <a:ext cx="5072098" cy="4143404"/>
          </a:xfrm>
          <a:prstGeom prst="rect">
            <a:avLst/>
          </a:prstGeom>
        </p:spPr>
      </p:pic>
      <p:pic>
        <p:nvPicPr>
          <p:cNvPr id="7" name="Picture 6" descr="code(!).png"/>
          <p:cNvPicPr>
            <a:picLocks noChangeAspect="1"/>
          </p:cNvPicPr>
          <p:nvPr/>
        </p:nvPicPr>
        <p:blipFill>
          <a:blip r:embed="rId3"/>
          <a:stretch>
            <a:fillRect/>
          </a:stretch>
        </p:blipFill>
        <p:spPr>
          <a:xfrm>
            <a:off x="6167438" y="1643050"/>
            <a:ext cx="5143537" cy="42862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a:xfrm>
            <a:off x="838200" y="2500307"/>
            <a:ext cx="10515600" cy="3676656"/>
          </a:xfrm>
        </p:spPr>
        <p:txBody>
          <a:bodyPr>
            <a:normAutofit fontScale="92500" lnSpcReduction="20000"/>
          </a:bodyPr>
          <a:lstStyle/>
          <a:p>
            <a:r>
              <a:rPr lang="en-US" b="1" dirty="0"/>
              <a:t>Conclusion:</a:t>
            </a:r>
          </a:p>
          <a:p>
            <a:pPr>
              <a:buNone/>
            </a:pPr>
            <a:r>
              <a:rPr lang="en-US" b="1" dirty="0"/>
              <a:t>      Identified Bugs:</a:t>
            </a:r>
            <a:r>
              <a:rPr lang="en-US" dirty="0"/>
              <a:t> We found several problems in the code, like issues with how the app handles user input and displays notes.</a:t>
            </a:r>
          </a:p>
          <a:p>
            <a:pPr>
              <a:buNone/>
            </a:pPr>
            <a:r>
              <a:rPr lang="en-US" b="1" dirty="0"/>
              <a:t>      Solutions:</a:t>
            </a:r>
            <a:r>
              <a:rPr lang="en-US" dirty="0"/>
              <a:t> We fixed these bugs by updating the code to handle user actions correctly, like adding new notes and showing them on the page.</a:t>
            </a:r>
          </a:p>
          <a:p>
            <a:pPr>
              <a:buNone/>
            </a:pPr>
            <a:r>
              <a:rPr lang="en-US" b="1" dirty="0"/>
              <a:t>      Reliability and Functionality:</a:t>
            </a:r>
            <a:r>
              <a:rPr lang="en-US" dirty="0"/>
              <a:t> By testing and debugging our code, we can ensure that our software works well and meets users' needs. This is crucial for making reliable and functional applications that people enjoy using.</a:t>
            </a:r>
            <a:br>
              <a:rPr lang="en-US" dirty="0"/>
            </a:br>
            <a:r>
              <a:rPr lang="en-US" dirty="0"/>
              <a:t> </a:t>
            </a:r>
            <a:br>
              <a:rPr lang="en-US" dirty="0"/>
            </a:br>
            <a:endParaRPr lang="en-US" dirty="0"/>
          </a:p>
        </p:txBody>
      </p:sp>
      <p:pic>
        <p:nvPicPr>
          <p:cNvPr id="4" name="Picture 3" descr="Screenshot 2024-02-28 142820.png"/>
          <p:cNvPicPr>
            <a:picLocks noChangeAspect="1"/>
          </p:cNvPicPr>
          <p:nvPr/>
        </p:nvPicPr>
        <p:blipFill>
          <a:blip r:embed="rId2"/>
          <a:stretch>
            <a:fillRect/>
          </a:stretch>
        </p:blipFill>
        <p:spPr>
          <a:xfrm>
            <a:off x="881026" y="285728"/>
            <a:ext cx="10501386" cy="221457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473</Words>
  <Application>Microsoft Office PowerPoint</Application>
  <PresentationFormat>Widescreen</PresentationFormat>
  <Paragraphs>43</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Arial</vt:lpstr>
      <vt:lpstr>Libre Baskerville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code after Debugging: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Raghu Ram Aduri</dc:creator>
  <cp:lastModifiedBy>Nanna .</cp:lastModifiedBy>
  <cp:revision>19</cp:revision>
  <dcterms:created xsi:type="dcterms:W3CDTF">2021-02-16T05:19:01Z</dcterms:created>
  <dcterms:modified xsi:type="dcterms:W3CDTF">2024-09-23T17:20:20Z</dcterms:modified>
</cp:coreProperties>
</file>