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7" r:id="rId5"/>
    <p:sldId id="259" r:id="rId6"/>
    <p:sldId id="268" r:id="rId7"/>
    <p:sldId id="260" r:id="rId8"/>
    <p:sldId id="261" r:id="rId9"/>
    <p:sldId id="269" r:id="rId10"/>
    <p:sldId id="270" r:id="rId11"/>
    <p:sldId id="271" r:id="rId12"/>
    <p:sldId id="272" r:id="rId13"/>
    <p:sldId id="273" r:id="rId14"/>
    <p:sldId id="262" r:id="rId15"/>
    <p:sldId id="263" r:id="rId16"/>
    <p:sldId id="266" r:id="rId17"/>
  </p:sldIdLst>
  <p:sldSz cx="18288000" cy="10287000"/>
  <p:notesSz cx="6858000" cy="9144000"/>
  <p:embeddedFontLst>
    <p:embeddedFont>
      <p:font typeface="TT Hoves" panose="020B0604020202020204" charset="0"/>
      <p:regular r:id="rId18"/>
    </p:embeddedFont>
    <p:embeddedFont>
      <p:font typeface="TT Hove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68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7933E1F5-0455-EC6E-1960-DFCB2BC48D2F}"/>
              </a:ext>
            </a:extLst>
          </p:cNvPr>
          <p:cNvGraphicFramePr>
            <a:graphicFrameLocks noChangeAspect="1"/>
          </p:cNvGraphicFramePr>
          <p:nvPr userDrawn="1">
            <p:custDataLst>
              <p:tags r:id="rId13"/>
            </p:custDataLst>
            <p:extLst>
              <p:ext uri="{D42A27DB-BD31-4B8C-83A1-F6EECF244321}">
                <p14:modId xmlns:p14="http://schemas.microsoft.com/office/powerpoint/2010/main" val="1910326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25" imgH="424" progId="TCLayout.ActiveDocument.1">
                  <p:embed/>
                </p:oleObj>
              </mc:Choice>
              <mc:Fallback>
                <p:oleObj name="think-cell Slide" r:id="rId14" imgW="425" imgH="424"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696258" y="-450527"/>
            <a:ext cx="19680517" cy="1704491"/>
            <a:chOff x="0" y="0"/>
            <a:chExt cx="5183346" cy="448919"/>
          </a:xfrm>
          <a:solidFill>
            <a:schemeClr val="tx2"/>
          </a:solidFill>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txBody>
            <a:bodyPr/>
            <a:lstStyle/>
            <a:p>
              <a:endParaRPr lang="en-US"/>
            </a:p>
          </p:txBody>
        </p:sp>
        <p:sp>
          <p:nvSpPr>
            <p:cNvPr id="5" name="TextBox 5"/>
            <p:cNvSpPr txBox="1"/>
            <p:nvPr/>
          </p:nvSpPr>
          <p:spPr>
            <a:xfrm>
              <a:off x="0" y="-57150"/>
              <a:ext cx="5183346" cy="506069"/>
            </a:xfrm>
            <a:prstGeom prst="rect">
              <a:avLst/>
            </a:prstGeom>
            <a:solidFill>
              <a:schemeClr val="tx2"/>
            </a:solidFill>
          </p:spPr>
          <p:txBody>
            <a:bodyPr lIns="50800" tIns="50800" rIns="50800" bIns="50800" rtlCol="0" anchor="ctr"/>
            <a:lstStyle/>
            <a:p>
              <a:pPr algn="ctr">
                <a:lnSpc>
                  <a:spcPts val="3639"/>
                </a:lnSpc>
              </a:pPr>
              <a:endParaRPr/>
            </a:p>
          </p:txBody>
        </p:sp>
      </p:grpSp>
      <p:sp>
        <p:nvSpPr>
          <p:cNvPr id="6" name="TextBox 6"/>
          <p:cNvSpPr txBox="1"/>
          <p:nvPr/>
        </p:nvSpPr>
        <p:spPr>
          <a:xfrm>
            <a:off x="14141979" y="293222"/>
            <a:ext cx="4146021" cy="890437"/>
          </a:xfrm>
          <a:prstGeom prst="rect">
            <a:avLst/>
          </a:prstGeom>
        </p:spPr>
        <p:txBody>
          <a:bodyPr wrap="square" lIns="0" tIns="0" rIns="0" bIns="0" rtlCol="0" anchor="t">
            <a:spAutoFit/>
          </a:bodyPr>
          <a:lstStyle/>
          <a:p>
            <a:pPr algn="r">
              <a:lnSpc>
                <a:spcPts val="3639"/>
              </a:lnSpc>
              <a:spcBef>
                <a:spcPct val="0"/>
              </a:spcBef>
            </a:pPr>
            <a:r>
              <a:rPr lang="en-US" sz="2599" dirty="0">
                <a:solidFill>
                  <a:srgbClr val="EFEFEF"/>
                </a:solidFill>
                <a:latin typeface="TT Hoves"/>
                <a:ea typeface="TT Hoves"/>
                <a:cs typeface="TT Hoves"/>
                <a:sym typeface="TT Hoves"/>
              </a:rPr>
              <a:t>Master in Applied Data Science Batch 2025</a:t>
            </a:r>
          </a:p>
        </p:txBody>
      </p:sp>
      <p:sp>
        <p:nvSpPr>
          <p:cNvPr id="7" name="TextBox 7"/>
          <p:cNvSpPr txBox="1"/>
          <p:nvPr/>
        </p:nvSpPr>
        <p:spPr>
          <a:xfrm>
            <a:off x="457200" y="138263"/>
            <a:ext cx="3117321" cy="890437"/>
          </a:xfrm>
          <a:prstGeom prst="rect">
            <a:avLst/>
          </a:prstGeom>
        </p:spPr>
        <p:txBody>
          <a:bodyPr wrap="square" lIns="0" tIns="0" rIns="0" bIns="0" rtlCol="0" anchor="t">
            <a:spAutoFit/>
          </a:bodyPr>
          <a:lstStyle/>
          <a:p>
            <a:pPr algn="just">
              <a:lnSpc>
                <a:spcPts val="3639"/>
              </a:lnSpc>
              <a:spcBef>
                <a:spcPct val="0"/>
              </a:spcBef>
            </a:pPr>
            <a:r>
              <a:rPr lang="en-US" sz="2599" dirty="0">
                <a:solidFill>
                  <a:srgbClr val="EFEFEF"/>
                </a:solidFill>
                <a:latin typeface="TT Hoves"/>
                <a:ea typeface="TT Hoves"/>
                <a:cs typeface="TT Hoves"/>
                <a:sym typeface="TT Hoves"/>
              </a:rPr>
              <a:t>Introduction to Data Analytics in Business</a:t>
            </a:r>
          </a:p>
        </p:txBody>
      </p:sp>
      <p:sp>
        <p:nvSpPr>
          <p:cNvPr id="8" name="TextBox 8"/>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1318759" y="1846441"/>
            <a:ext cx="15650478" cy="6146426"/>
          </a:xfrm>
          <a:prstGeom prst="rect">
            <a:avLst/>
          </a:prstGeom>
        </p:spPr>
        <p:txBody>
          <a:bodyPr wrap="square" lIns="0" tIns="0" rIns="0" bIns="0" rtlCol="0" anchor="t">
            <a:spAutoFit/>
          </a:bodyPr>
          <a:lstStyle/>
          <a:p>
            <a:pPr algn="l">
              <a:lnSpc>
                <a:spcPts val="12218"/>
              </a:lnSpc>
            </a:pPr>
            <a:r>
              <a:rPr lang="en-US" sz="8800" b="1" spc="-636" dirty="0">
                <a:solidFill>
                  <a:srgbClr val="343434"/>
                </a:solidFill>
                <a:latin typeface="TT Hoves Bold"/>
                <a:ea typeface="TT Hoves Bold"/>
                <a:cs typeface="TT Hoves Bold"/>
                <a:sym typeface="TT Hoves Bold"/>
              </a:rPr>
              <a:t>“Decoding ESG: </a:t>
            </a:r>
          </a:p>
          <a:p>
            <a:pPr algn="l">
              <a:lnSpc>
                <a:spcPts val="12218"/>
              </a:lnSpc>
            </a:pPr>
            <a:r>
              <a:rPr lang="en-US" sz="8800" b="1" spc="-636" dirty="0">
                <a:solidFill>
                  <a:srgbClr val="343434"/>
                </a:solidFill>
                <a:latin typeface="TT Hoves Bold"/>
                <a:ea typeface="TT Hoves Bold"/>
                <a:cs typeface="TT Hoves Bold"/>
                <a:sym typeface="TT Hoves Bold"/>
              </a:rPr>
              <a:t>Measuring Clarity and Greenwashing in Corporate Disclosures ”</a:t>
            </a:r>
          </a:p>
        </p:txBody>
      </p:sp>
      <p:sp>
        <p:nvSpPr>
          <p:cNvPr id="12" name="TextBox 12"/>
          <p:cNvSpPr txBox="1"/>
          <p:nvPr/>
        </p:nvSpPr>
        <p:spPr>
          <a:xfrm>
            <a:off x="1090589" y="9132319"/>
            <a:ext cx="16106819" cy="564257"/>
          </a:xfrm>
          <a:prstGeom prst="rect">
            <a:avLst/>
          </a:prstGeom>
        </p:spPr>
        <p:txBody>
          <a:bodyPr wrap="square" lIns="0" tIns="0" rIns="0" bIns="0" rtlCol="0" anchor="t">
            <a:spAutoFit/>
          </a:bodyPr>
          <a:lstStyle/>
          <a:p>
            <a:pPr algn="l">
              <a:lnSpc>
                <a:spcPts val="4381"/>
              </a:lnSpc>
            </a:pPr>
            <a:r>
              <a:rPr lang="en-US" sz="4381" spc="-87" dirty="0">
                <a:solidFill>
                  <a:srgbClr val="343434"/>
                </a:solidFill>
                <a:latin typeface="TT Hoves"/>
                <a:ea typeface="TT Hoves"/>
                <a:cs typeface="TT Hoves"/>
                <a:sym typeface="TT Hoves"/>
              </a:rPr>
              <a:t>Shravani Mahadeshwar, Vishwas Khandelwal, Padma Priya Botsa</a:t>
            </a:r>
          </a:p>
        </p:txBody>
      </p:sp>
      <p:pic>
        <p:nvPicPr>
          <p:cNvPr id="14" name="Picture 13">
            <a:extLst>
              <a:ext uri="{FF2B5EF4-FFF2-40B4-BE49-F238E27FC236}">
                <a16:creationId xmlns:a16="http://schemas.microsoft.com/office/drawing/2014/main" id="{10276016-1949-8104-9802-E88F43FCEB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68600" y="1634921"/>
            <a:ext cx="2400300" cy="1516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a:extLst>
            <a:ext uri="{FF2B5EF4-FFF2-40B4-BE49-F238E27FC236}">
              <a16:creationId xmlns:a16="http://schemas.microsoft.com/office/drawing/2014/main" id="{3B588722-C094-2B8C-F2ED-1F0F886335B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3F52989-7E8F-1286-10C0-E14D9239BC3C}"/>
              </a:ext>
            </a:extLst>
          </p:cNvPr>
          <p:cNvGrpSpPr/>
          <p:nvPr/>
        </p:nvGrpSpPr>
        <p:grpSpPr>
          <a:xfrm>
            <a:off x="12192000" y="7048500"/>
            <a:ext cx="8217790" cy="4817439"/>
            <a:chOff x="0" y="0"/>
            <a:chExt cx="2164356" cy="1268790"/>
          </a:xfrm>
          <a:solidFill>
            <a:schemeClr val="tx2"/>
          </a:solidFill>
        </p:grpSpPr>
        <p:sp>
          <p:nvSpPr>
            <p:cNvPr id="6" name="Freeform 6">
              <a:extLst>
                <a:ext uri="{FF2B5EF4-FFF2-40B4-BE49-F238E27FC236}">
                  <a16:creationId xmlns:a16="http://schemas.microsoft.com/office/drawing/2014/main" id="{6818332D-B020-98D8-8F6D-726D6A55FAE7}"/>
                </a:ext>
              </a:extLst>
            </p:cNvPr>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a:p>
          </p:txBody>
        </p:sp>
        <p:sp>
          <p:nvSpPr>
            <p:cNvPr id="7" name="TextBox 7">
              <a:extLst>
                <a:ext uri="{FF2B5EF4-FFF2-40B4-BE49-F238E27FC236}">
                  <a16:creationId xmlns:a16="http://schemas.microsoft.com/office/drawing/2014/main" id="{9FC6AA84-C2D2-84DE-1A28-48F8C84061C3}"/>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dirty="0"/>
            </a:p>
          </p:txBody>
        </p:sp>
      </p:grpSp>
      <p:sp>
        <p:nvSpPr>
          <p:cNvPr id="8" name="TextBox 8">
            <a:extLst>
              <a:ext uri="{FF2B5EF4-FFF2-40B4-BE49-F238E27FC236}">
                <a16:creationId xmlns:a16="http://schemas.microsoft.com/office/drawing/2014/main" id="{3AA68946-29B1-D5FD-D1F4-8310F36C0DB9}"/>
              </a:ext>
            </a:extLst>
          </p:cNvPr>
          <p:cNvSpPr txBox="1"/>
          <p:nvPr/>
        </p:nvSpPr>
        <p:spPr>
          <a:xfrm>
            <a:off x="12649200" y="6286500"/>
            <a:ext cx="6265091" cy="4565352"/>
          </a:xfrm>
          <a:prstGeom prst="rect">
            <a:avLst/>
          </a:prstGeom>
        </p:spPr>
        <p:txBody>
          <a:bodyPr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09</a:t>
            </a:r>
          </a:p>
        </p:txBody>
      </p:sp>
      <p:grpSp>
        <p:nvGrpSpPr>
          <p:cNvPr id="2" name="Group 5">
            <a:extLst>
              <a:ext uri="{FF2B5EF4-FFF2-40B4-BE49-F238E27FC236}">
                <a16:creationId xmlns:a16="http://schemas.microsoft.com/office/drawing/2014/main" id="{F3AE4001-D2BE-2404-1F65-06A946A38C21}"/>
              </a:ext>
            </a:extLst>
          </p:cNvPr>
          <p:cNvGrpSpPr/>
          <p:nvPr/>
        </p:nvGrpSpPr>
        <p:grpSpPr>
          <a:xfrm>
            <a:off x="-843429" y="-1027044"/>
            <a:ext cx="1686858" cy="11878896"/>
            <a:chOff x="0" y="0"/>
            <a:chExt cx="585373" cy="3128598"/>
          </a:xfrm>
          <a:solidFill>
            <a:schemeClr val="tx2"/>
          </a:solidFill>
        </p:grpSpPr>
        <p:sp>
          <p:nvSpPr>
            <p:cNvPr id="3" name="Freeform 6">
              <a:extLst>
                <a:ext uri="{FF2B5EF4-FFF2-40B4-BE49-F238E27FC236}">
                  <a16:creationId xmlns:a16="http://schemas.microsoft.com/office/drawing/2014/main" id="{B27D9B35-A8B1-59EA-D4B5-C7232ABBC492}"/>
                </a:ext>
              </a:extLst>
            </p:cNvPr>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4" name="TextBox 7">
              <a:extLst>
                <a:ext uri="{FF2B5EF4-FFF2-40B4-BE49-F238E27FC236}">
                  <a16:creationId xmlns:a16="http://schemas.microsoft.com/office/drawing/2014/main" id="{5CEB24E0-FE88-0DE4-9F68-B14B162532FB}"/>
                </a:ext>
              </a:extLst>
            </p:cNvPr>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pic>
        <p:nvPicPr>
          <p:cNvPr id="12" name="Picture 11">
            <a:extLst>
              <a:ext uri="{FF2B5EF4-FFF2-40B4-BE49-F238E27FC236}">
                <a16:creationId xmlns:a16="http://schemas.microsoft.com/office/drawing/2014/main" id="{77041700-89AF-6F30-1FB9-CFA3289D7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554" y="190500"/>
            <a:ext cx="10885280" cy="2738543"/>
          </a:xfrm>
          <a:prstGeom prst="rect">
            <a:avLst/>
          </a:prstGeom>
        </p:spPr>
      </p:pic>
      <p:pic>
        <p:nvPicPr>
          <p:cNvPr id="14" name="Picture 13">
            <a:extLst>
              <a:ext uri="{FF2B5EF4-FFF2-40B4-BE49-F238E27FC236}">
                <a16:creationId xmlns:a16="http://schemas.microsoft.com/office/drawing/2014/main" id="{43971AA5-C022-CFEF-2D6F-6247E0F691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5554" y="5761577"/>
            <a:ext cx="10565364" cy="2573845"/>
          </a:xfrm>
          <a:prstGeom prst="rect">
            <a:avLst/>
          </a:prstGeom>
        </p:spPr>
      </p:pic>
      <p:pic>
        <p:nvPicPr>
          <p:cNvPr id="16" name="Picture 15">
            <a:extLst>
              <a:ext uri="{FF2B5EF4-FFF2-40B4-BE49-F238E27FC236}">
                <a16:creationId xmlns:a16="http://schemas.microsoft.com/office/drawing/2014/main" id="{7493BD5C-443D-6966-8086-351A48F0E5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554" y="3130182"/>
            <a:ext cx="12534246" cy="2285882"/>
          </a:xfrm>
          <a:prstGeom prst="rect">
            <a:avLst/>
          </a:prstGeom>
        </p:spPr>
      </p:pic>
      <p:pic>
        <p:nvPicPr>
          <p:cNvPr id="20" name="Picture 19">
            <a:extLst>
              <a:ext uri="{FF2B5EF4-FFF2-40B4-BE49-F238E27FC236}">
                <a16:creationId xmlns:a16="http://schemas.microsoft.com/office/drawing/2014/main" id="{BDAB7BC3-4F05-6CB6-8F1B-07D15908F3BC}"/>
              </a:ext>
            </a:extLst>
          </p:cNvPr>
          <p:cNvPicPr>
            <a:picLocks noChangeAspect="1"/>
          </p:cNvPicPr>
          <p:nvPr/>
        </p:nvPicPr>
        <p:blipFill>
          <a:blip r:embed="rId5"/>
          <a:stretch>
            <a:fillRect/>
          </a:stretch>
        </p:blipFill>
        <p:spPr>
          <a:xfrm>
            <a:off x="13862495" y="3687"/>
            <a:ext cx="4876800" cy="4876800"/>
          </a:xfrm>
          <a:prstGeom prst="rect">
            <a:avLst/>
          </a:prstGeom>
        </p:spPr>
      </p:pic>
    </p:spTree>
    <p:extLst>
      <p:ext uri="{BB962C8B-B14F-4D97-AF65-F5344CB8AC3E}">
        <p14:creationId xmlns:p14="http://schemas.microsoft.com/office/powerpoint/2010/main" val="57336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par>
                                <p:cTn id="14" presetID="16" presetClass="entr" presetSubtype="21"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arn(inVertical)">
                                      <p:cBhvr>
                                        <p:cTn id="16" dur="500"/>
                                        <p:tgtEl>
                                          <p:spTgt spid="12"/>
                                        </p:tgtEl>
                                      </p:cBhvr>
                                    </p:animEffect>
                                  </p:childTnLst>
                                </p:cTn>
                              </p:par>
                              <p:par>
                                <p:cTn id="17" presetID="16" presetClass="entr" presetSubtype="2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par>
                                <p:cTn id="23" presetID="16" presetClass="entr" presetSubtype="21"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C4BF5F-BD8C-F63A-EF91-E36BA7B85E64}"/>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93D01638-ECAE-A754-8B36-2B81D9FE582D}"/>
              </a:ext>
            </a:extLst>
          </p:cNvPr>
          <p:cNvGrpSpPr/>
          <p:nvPr/>
        </p:nvGrpSpPr>
        <p:grpSpPr>
          <a:xfrm>
            <a:off x="13716000" y="114301"/>
            <a:ext cx="7303390" cy="3962400"/>
            <a:chOff x="0" y="0"/>
            <a:chExt cx="2164356" cy="1268790"/>
          </a:xfrm>
          <a:solidFill>
            <a:schemeClr val="tx2"/>
          </a:solidFill>
        </p:grpSpPr>
        <p:sp>
          <p:nvSpPr>
            <p:cNvPr id="6" name="Freeform 6">
              <a:extLst>
                <a:ext uri="{FF2B5EF4-FFF2-40B4-BE49-F238E27FC236}">
                  <a16:creationId xmlns:a16="http://schemas.microsoft.com/office/drawing/2014/main" id="{75B53B4F-F311-2B31-0188-E5A59EDC39D6}"/>
                </a:ext>
              </a:extLst>
            </p:cNvPr>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a:p>
          </p:txBody>
        </p:sp>
        <p:sp>
          <p:nvSpPr>
            <p:cNvPr id="7" name="TextBox 7">
              <a:extLst>
                <a:ext uri="{FF2B5EF4-FFF2-40B4-BE49-F238E27FC236}">
                  <a16:creationId xmlns:a16="http://schemas.microsoft.com/office/drawing/2014/main" id="{0B020204-9C2A-E03A-8A95-E7A85B479DB1}"/>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dirty="0"/>
            </a:p>
          </p:txBody>
        </p:sp>
      </p:grpSp>
      <p:sp>
        <p:nvSpPr>
          <p:cNvPr id="8" name="TextBox 8">
            <a:extLst>
              <a:ext uri="{FF2B5EF4-FFF2-40B4-BE49-F238E27FC236}">
                <a16:creationId xmlns:a16="http://schemas.microsoft.com/office/drawing/2014/main" id="{505B1A0D-930F-A617-3C22-97F48529CC4B}"/>
              </a:ext>
            </a:extLst>
          </p:cNvPr>
          <p:cNvSpPr txBox="1"/>
          <p:nvPr/>
        </p:nvSpPr>
        <p:spPr>
          <a:xfrm>
            <a:off x="13955922" y="-647700"/>
            <a:ext cx="5567969" cy="4565352"/>
          </a:xfrm>
          <a:prstGeom prst="rect">
            <a:avLst/>
          </a:prstGeom>
        </p:spPr>
        <p:txBody>
          <a:bodyPr wrap="square"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10</a:t>
            </a:r>
          </a:p>
        </p:txBody>
      </p:sp>
      <p:grpSp>
        <p:nvGrpSpPr>
          <p:cNvPr id="2" name="Group 5">
            <a:extLst>
              <a:ext uri="{FF2B5EF4-FFF2-40B4-BE49-F238E27FC236}">
                <a16:creationId xmlns:a16="http://schemas.microsoft.com/office/drawing/2014/main" id="{4A90D6BC-4DBC-D93D-D45C-06EE8FBA7FA9}"/>
              </a:ext>
            </a:extLst>
          </p:cNvPr>
          <p:cNvGrpSpPr/>
          <p:nvPr/>
        </p:nvGrpSpPr>
        <p:grpSpPr>
          <a:xfrm>
            <a:off x="-843429" y="-1027044"/>
            <a:ext cx="1686858" cy="11878896"/>
            <a:chOff x="0" y="0"/>
            <a:chExt cx="585373" cy="3128598"/>
          </a:xfrm>
          <a:solidFill>
            <a:schemeClr val="tx2"/>
          </a:solidFill>
        </p:grpSpPr>
        <p:sp>
          <p:nvSpPr>
            <p:cNvPr id="3" name="Freeform 6">
              <a:extLst>
                <a:ext uri="{FF2B5EF4-FFF2-40B4-BE49-F238E27FC236}">
                  <a16:creationId xmlns:a16="http://schemas.microsoft.com/office/drawing/2014/main" id="{E926D809-54C6-16F2-5A93-0F5ACB5182E9}"/>
                </a:ext>
              </a:extLst>
            </p:cNvPr>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4" name="TextBox 7">
              <a:extLst>
                <a:ext uri="{FF2B5EF4-FFF2-40B4-BE49-F238E27FC236}">
                  <a16:creationId xmlns:a16="http://schemas.microsoft.com/office/drawing/2014/main" id="{D2E4F936-D67F-190D-FBE5-C767CFE23C91}"/>
                </a:ext>
              </a:extLst>
            </p:cNvPr>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pic>
        <p:nvPicPr>
          <p:cNvPr id="10" name="Picture 9">
            <a:extLst>
              <a:ext uri="{FF2B5EF4-FFF2-40B4-BE49-F238E27FC236}">
                <a16:creationId xmlns:a16="http://schemas.microsoft.com/office/drawing/2014/main" id="{A598CF1C-7E6F-4ADD-D8EB-5D48AE9F6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51" y="5448300"/>
            <a:ext cx="12936071" cy="3962400"/>
          </a:xfrm>
          <a:prstGeom prst="rect">
            <a:avLst/>
          </a:prstGeom>
        </p:spPr>
      </p:pic>
      <p:pic>
        <p:nvPicPr>
          <p:cNvPr id="12" name="Picture 11">
            <a:extLst>
              <a:ext uri="{FF2B5EF4-FFF2-40B4-BE49-F238E27FC236}">
                <a16:creationId xmlns:a16="http://schemas.microsoft.com/office/drawing/2014/main" id="{A73E0233-1548-384B-8C4F-CBE66500A8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823" y="1826304"/>
            <a:ext cx="12843937" cy="3124200"/>
          </a:xfrm>
          <a:prstGeom prst="rect">
            <a:avLst/>
          </a:prstGeom>
        </p:spPr>
      </p:pic>
      <p:pic>
        <p:nvPicPr>
          <p:cNvPr id="16" name="Picture 15">
            <a:extLst>
              <a:ext uri="{FF2B5EF4-FFF2-40B4-BE49-F238E27FC236}">
                <a16:creationId xmlns:a16="http://schemas.microsoft.com/office/drawing/2014/main" id="{86625AB2-5D2A-9AE6-AD73-88BAABC6E0D4}"/>
              </a:ext>
            </a:extLst>
          </p:cNvPr>
          <p:cNvPicPr>
            <a:picLocks noChangeAspect="1"/>
          </p:cNvPicPr>
          <p:nvPr/>
        </p:nvPicPr>
        <p:blipFill>
          <a:blip r:embed="rId4"/>
          <a:stretch>
            <a:fillRect/>
          </a:stretch>
        </p:blipFill>
        <p:spPr>
          <a:xfrm>
            <a:off x="14137260" y="5875742"/>
            <a:ext cx="3548477" cy="3548477"/>
          </a:xfrm>
          <a:prstGeom prst="rect">
            <a:avLst/>
          </a:prstGeom>
        </p:spPr>
      </p:pic>
    </p:spTree>
    <p:extLst>
      <p:ext uri="{BB962C8B-B14F-4D97-AF65-F5344CB8AC3E}">
        <p14:creationId xmlns:p14="http://schemas.microsoft.com/office/powerpoint/2010/main" val="8439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a:extLst>
            <a:ext uri="{FF2B5EF4-FFF2-40B4-BE49-F238E27FC236}">
              <a16:creationId xmlns:a16="http://schemas.microsoft.com/office/drawing/2014/main" id="{856B0D85-3D50-4C1D-1ED0-725E6A255A89}"/>
            </a:ext>
          </a:extLst>
        </p:cNvPr>
        <p:cNvGrpSpPr/>
        <p:nvPr/>
      </p:nvGrpSpPr>
      <p:grpSpPr>
        <a:xfrm>
          <a:off x="0" y="0"/>
          <a:ext cx="0" cy="0"/>
          <a:chOff x="0" y="0"/>
          <a:chExt cx="0" cy="0"/>
        </a:xfrm>
      </p:grpSpPr>
      <p:grpSp>
        <p:nvGrpSpPr>
          <p:cNvPr id="2" name="Group 5">
            <a:extLst>
              <a:ext uri="{FF2B5EF4-FFF2-40B4-BE49-F238E27FC236}">
                <a16:creationId xmlns:a16="http://schemas.microsoft.com/office/drawing/2014/main" id="{BD2A272F-5A07-0133-7183-057A989DA3BE}"/>
              </a:ext>
            </a:extLst>
          </p:cNvPr>
          <p:cNvGrpSpPr/>
          <p:nvPr/>
        </p:nvGrpSpPr>
        <p:grpSpPr>
          <a:xfrm>
            <a:off x="-994612" y="-952500"/>
            <a:ext cx="1686858" cy="11878896"/>
            <a:chOff x="0" y="0"/>
            <a:chExt cx="585373" cy="3128598"/>
          </a:xfrm>
          <a:solidFill>
            <a:schemeClr val="tx2"/>
          </a:solidFill>
        </p:grpSpPr>
        <p:sp>
          <p:nvSpPr>
            <p:cNvPr id="3" name="Freeform 6">
              <a:extLst>
                <a:ext uri="{FF2B5EF4-FFF2-40B4-BE49-F238E27FC236}">
                  <a16:creationId xmlns:a16="http://schemas.microsoft.com/office/drawing/2014/main" id="{ABC316BE-46C4-93C8-D190-51FF1192E49E}"/>
                </a:ext>
              </a:extLst>
            </p:cNvPr>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4" name="TextBox 7">
              <a:extLst>
                <a:ext uri="{FF2B5EF4-FFF2-40B4-BE49-F238E27FC236}">
                  <a16:creationId xmlns:a16="http://schemas.microsoft.com/office/drawing/2014/main" id="{630BE86D-0974-ECB0-373F-B24F16CDE5B2}"/>
                </a:ext>
              </a:extLst>
            </p:cNvPr>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sp>
        <p:nvSpPr>
          <p:cNvPr id="9" name="TextBox 22">
            <a:extLst>
              <a:ext uri="{FF2B5EF4-FFF2-40B4-BE49-F238E27FC236}">
                <a16:creationId xmlns:a16="http://schemas.microsoft.com/office/drawing/2014/main" id="{85FD796A-CC4A-40C9-26EA-5BC0F5C7EDE3}"/>
              </a:ext>
            </a:extLst>
          </p:cNvPr>
          <p:cNvSpPr txBox="1"/>
          <p:nvPr/>
        </p:nvSpPr>
        <p:spPr>
          <a:xfrm>
            <a:off x="1219200" y="495300"/>
            <a:ext cx="7696200" cy="2347053"/>
          </a:xfrm>
          <a:prstGeom prst="rect">
            <a:avLst/>
          </a:prstGeom>
        </p:spPr>
        <p:txBody>
          <a:bodyPr wrap="square" lIns="0" tIns="0" rIns="0" bIns="0" rtlCol="0" anchor="t">
            <a:spAutoFit/>
          </a:bodyPr>
          <a:lstStyle/>
          <a:p>
            <a:pPr>
              <a:lnSpc>
                <a:spcPts val="9141"/>
              </a:lnSpc>
            </a:pPr>
            <a:r>
              <a:rPr lang="en-US" sz="9600" b="1" spc="-622" dirty="0">
                <a:solidFill>
                  <a:srgbClr val="343434"/>
                </a:solidFill>
                <a:latin typeface="TT Hoves Bold"/>
                <a:ea typeface="TT Hoves Bold"/>
                <a:cs typeface="TT Hoves Bold"/>
                <a:sym typeface="TT Hoves Bold"/>
              </a:rPr>
              <a:t>Results and Findings :</a:t>
            </a:r>
          </a:p>
        </p:txBody>
      </p:sp>
      <p:sp>
        <p:nvSpPr>
          <p:cNvPr id="10" name="TextBox 11">
            <a:extLst>
              <a:ext uri="{FF2B5EF4-FFF2-40B4-BE49-F238E27FC236}">
                <a16:creationId xmlns:a16="http://schemas.microsoft.com/office/drawing/2014/main" id="{6CB2BEB9-9044-DDB6-7B5C-C8D8FC461EC0}"/>
              </a:ext>
            </a:extLst>
          </p:cNvPr>
          <p:cNvSpPr txBox="1"/>
          <p:nvPr/>
        </p:nvSpPr>
        <p:spPr>
          <a:xfrm>
            <a:off x="13335000" y="-668874"/>
            <a:ext cx="6172200" cy="4688481"/>
          </a:xfrm>
          <a:prstGeom prst="rect">
            <a:avLst/>
          </a:prstGeom>
        </p:spPr>
        <p:txBody>
          <a:bodyPr wrap="square" lIns="0" tIns="0" rIns="0" bIns="0" rtlCol="0" anchor="t">
            <a:spAutoFit/>
          </a:bodyPr>
          <a:lstStyle/>
          <a:p>
            <a:pPr algn="ctr">
              <a:lnSpc>
                <a:spcPts val="35614"/>
              </a:lnSpc>
            </a:pPr>
            <a:r>
              <a:rPr lang="en-US" sz="30000" b="1" spc="-1856" dirty="0">
                <a:solidFill>
                  <a:srgbClr val="343434"/>
                </a:solidFill>
                <a:latin typeface="TT Hoves Bold"/>
                <a:ea typeface="TT Hoves Bold"/>
                <a:cs typeface="TT Hoves Bold"/>
                <a:sym typeface="TT Hoves Bold"/>
              </a:rPr>
              <a:t>11</a:t>
            </a:r>
          </a:p>
        </p:txBody>
      </p:sp>
      <p:pic>
        <p:nvPicPr>
          <p:cNvPr id="12" name="Picture 11">
            <a:extLst>
              <a:ext uri="{FF2B5EF4-FFF2-40B4-BE49-F238E27FC236}">
                <a16:creationId xmlns:a16="http://schemas.microsoft.com/office/drawing/2014/main" id="{9C3F9D13-9B9E-0FE4-8FDE-7572CE67F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401" y="3962515"/>
            <a:ext cx="8682790" cy="4914786"/>
          </a:xfrm>
          <a:prstGeom prst="rect">
            <a:avLst/>
          </a:prstGeom>
        </p:spPr>
      </p:pic>
      <p:pic>
        <p:nvPicPr>
          <p:cNvPr id="14" name="Picture 13">
            <a:extLst>
              <a:ext uri="{FF2B5EF4-FFF2-40B4-BE49-F238E27FC236}">
                <a16:creationId xmlns:a16="http://schemas.microsoft.com/office/drawing/2014/main" id="{47DF8A74-023F-522F-36B9-F648F3D654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429" y="3962514"/>
            <a:ext cx="8682789" cy="4914786"/>
          </a:xfrm>
          <a:prstGeom prst="rect">
            <a:avLst/>
          </a:prstGeom>
        </p:spPr>
      </p:pic>
    </p:spTree>
    <p:extLst>
      <p:ext uri="{BB962C8B-B14F-4D97-AF65-F5344CB8AC3E}">
        <p14:creationId xmlns:p14="http://schemas.microsoft.com/office/powerpoint/2010/main" val="34698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a:extLst>
            <a:ext uri="{FF2B5EF4-FFF2-40B4-BE49-F238E27FC236}">
              <a16:creationId xmlns:a16="http://schemas.microsoft.com/office/drawing/2014/main" id="{97811415-4036-D417-B329-2CE7D7484922}"/>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E01A708-773A-C72F-2C7A-AA7F035BFFE1}"/>
              </a:ext>
            </a:extLst>
          </p:cNvPr>
          <p:cNvGrpSpPr/>
          <p:nvPr/>
        </p:nvGrpSpPr>
        <p:grpSpPr>
          <a:xfrm>
            <a:off x="12192000" y="7048500"/>
            <a:ext cx="8217790" cy="4817439"/>
            <a:chOff x="0" y="0"/>
            <a:chExt cx="2164356" cy="1268790"/>
          </a:xfrm>
          <a:solidFill>
            <a:schemeClr val="tx2"/>
          </a:solidFill>
        </p:grpSpPr>
        <p:sp>
          <p:nvSpPr>
            <p:cNvPr id="6" name="Freeform 6">
              <a:extLst>
                <a:ext uri="{FF2B5EF4-FFF2-40B4-BE49-F238E27FC236}">
                  <a16:creationId xmlns:a16="http://schemas.microsoft.com/office/drawing/2014/main" id="{6FB55923-714B-9928-C0AA-8A689607142C}"/>
                </a:ext>
              </a:extLst>
            </p:cNvPr>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a:p>
          </p:txBody>
        </p:sp>
        <p:sp>
          <p:nvSpPr>
            <p:cNvPr id="7" name="TextBox 7">
              <a:extLst>
                <a:ext uri="{FF2B5EF4-FFF2-40B4-BE49-F238E27FC236}">
                  <a16:creationId xmlns:a16="http://schemas.microsoft.com/office/drawing/2014/main" id="{72B8F723-0151-E848-523F-D2B800CA330E}"/>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dirty="0"/>
            </a:p>
          </p:txBody>
        </p:sp>
      </p:grpSp>
      <p:sp>
        <p:nvSpPr>
          <p:cNvPr id="8" name="TextBox 8">
            <a:extLst>
              <a:ext uri="{FF2B5EF4-FFF2-40B4-BE49-F238E27FC236}">
                <a16:creationId xmlns:a16="http://schemas.microsoft.com/office/drawing/2014/main" id="{9F9314A5-75DF-72F1-2F83-A9DC3680F8F0}"/>
              </a:ext>
            </a:extLst>
          </p:cNvPr>
          <p:cNvSpPr txBox="1"/>
          <p:nvPr/>
        </p:nvSpPr>
        <p:spPr>
          <a:xfrm>
            <a:off x="12649200" y="6286500"/>
            <a:ext cx="6265091" cy="4565352"/>
          </a:xfrm>
          <a:prstGeom prst="rect">
            <a:avLst/>
          </a:prstGeom>
        </p:spPr>
        <p:txBody>
          <a:bodyPr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12</a:t>
            </a:r>
          </a:p>
        </p:txBody>
      </p:sp>
      <p:grpSp>
        <p:nvGrpSpPr>
          <p:cNvPr id="2" name="Group 5">
            <a:extLst>
              <a:ext uri="{FF2B5EF4-FFF2-40B4-BE49-F238E27FC236}">
                <a16:creationId xmlns:a16="http://schemas.microsoft.com/office/drawing/2014/main" id="{C5A8F36A-58F1-2BAF-7077-9051564AF3D0}"/>
              </a:ext>
            </a:extLst>
          </p:cNvPr>
          <p:cNvGrpSpPr/>
          <p:nvPr/>
        </p:nvGrpSpPr>
        <p:grpSpPr>
          <a:xfrm>
            <a:off x="-843429" y="-1027044"/>
            <a:ext cx="1686858" cy="11878896"/>
            <a:chOff x="0" y="0"/>
            <a:chExt cx="585373" cy="3128598"/>
          </a:xfrm>
          <a:solidFill>
            <a:schemeClr val="tx2"/>
          </a:solidFill>
        </p:grpSpPr>
        <p:sp>
          <p:nvSpPr>
            <p:cNvPr id="3" name="Freeform 6">
              <a:extLst>
                <a:ext uri="{FF2B5EF4-FFF2-40B4-BE49-F238E27FC236}">
                  <a16:creationId xmlns:a16="http://schemas.microsoft.com/office/drawing/2014/main" id="{FB74C743-959D-90BF-340A-FAD9FD7F17AC}"/>
                </a:ext>
              </a:extLst>
            </p:cNvPr>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4" name="TextBox 7">
              <a:extLst>
                <a:ext uri="{FF2B5EF4-FFF2-40B4-BE49-F238E27FC236}">
                  <a16:creationId xmlns:a16="http://schemas.microsoft.com/office/drawing/2014/main" id="{91A18C30-5D34-9FF6-D971-1FCE75BF31E7}"/>
                </a:ext>
              </a:extLst>
            </p:cNvPr>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pic>
        <p:nvPicPr>
          <p:cNvPr id="10" name="Picture 9">
            <a:extLst>
              <a:ext uri="{FF2B5EF4-FFF2-40B4-BE49-F238E27FC236}">
                <a16:creationId xmlns:a16="http://schemas.microsoft.com/office/drawing/2014/main" id="{4861BC1B-FA48-E5ED-BECD-3E939CBAB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434" y="130077"/>
            <a:ext cx="17313088" cy="4817438"/>
          </a:xfrm>
          <a:prstGeom prst="rect">
            <a:avLst/>
          </a:prstGeom>
        </p:spPr>
      </p:pic>
      <p:pic>
        <p:nvPicPr>
          <p:cNvPr id="12" name="Picture 11">
            <a:extLst>
              <a:ext uri="{FF2B5EF4-FFF2-40B4-BE49-F238E27FC236}">
                <a16:creationId xmlns:a16="http://schemas.microsoft.com/office/drawing/2014/main" id="{EA7B095B-CE8A-60D8-4CFE-51A6704A9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5193829"/>
            <a:ext cx="5095875" cy="4286250"/>
          </a:xfrm>
          <a:prstGeom prst="rect">
            <a:avLst/>
          </a:prstGeom>
        </p:spPr>
      </p:pic>
    </p:spTree>
    <p:extLst>
      <p:ext uri="{BB962C8B-B14F-4D97-AF65-F5344CB8AC3E}">
        <p14:creationId xmlns:p14="http://schemas.microsoft.com/office/powerpoint/2010/main" val="395021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trips(down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1049001" y="800100"/>
            <a:ext cx="6523881" cy="4343400"/>
            <a:chOff x="0" y="0"/>
            <a:chExt cx="2065940" cy="984643"/>
          </a:xfrm>
          <a:solidFill>
            <a:schemeClr val="tx2"/>
          </a:solidFill>
        </p:grpSpPr>
        <p:sp>
          <p:nvSpPr>
            <p:cNvPr id="3" name="Freeform 3"/>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grpFill/>
            <a:ln cap="sq">
              <a:noFill/>
              <a:prstDash val="solid"/>
              <a:miter/>
            </a:ln>
          </p:spPr>
          <p:txBody>
            <a:bodyPr/>
            <a:lstStyle/>
            <a:p>
              <a:endParaRPr lang="en-US"/>
            </a:p>
          </p:txBody>
        </p:sp>
        <p:sp>
          <p:nvSpPr>
            <p:cNvPr id="4" name="TextBox 4"/>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11049001" y="5448300"/>
            <a:ext cx="6523882" cy="4709309"/>
            <a:chOff x="0" y="0"/>
            <a:chExt cx="2065940" cy="984643"/>
          </a:xfrm>
          <a:solidFill>
            <a:schemeClr val="tx2"/>
          </a:solidFill>
        </p:grpSpPr>
        <p:sp>
          <p:nvSpPr>
            <p:cNvPr id="7" name="Freeform 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grpFill/>
            <a:ln cap="sq">
              <a:noFill/>
              <a:prstDash val="solid"/>
              <a:miter/>
            </a:ln>
          </p:spPr>
          <p:txBody>
            <a:bodyPr/>
            <a:lstStyle/>
            <a:p>
              <a:endParaRPr lang="en-US"/>
            </a:p>
          </p:txBody>
        </p:sp>
        <p:sp>
          <p:nvSpPr>
            <p:cNvPr id="8" name="TextBox 8"/>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grpSp>
        <p:nvGrpSpPr>
          <p:cNvPr id="13" name="Group 13"/>
          <p:cNvGrpSpPr/>
          <p:nvPr/>
        </p:nvGrpSpPr>
        <p:grpSpPr>
          <a:xfrm>
            <a:off x="466179" y="2260543"/>
            <a:ext cx="9403989" cy="3074694"/>
            <a:chOff x="0" y="0"/>
            <a:chExt cx="2065940" cy="984643"/>
          </a:xfrm>
          <a:solidFill>
            <a:schemeClr val="tx2"/>
          </a:solidFill>
        </p:grpSpPr>
        <p:sp>
          <p:nvSpPr>
            <p:cNvPr id="14" name="Freeform 14"/>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grpFill/>
            <a:ln cap="sq">
              <a:noFill/>
              <a:prstDash val="solid"/>
              <a:miter/>
            </a:ln>
          </p:spPr>
          <p:txBody>
            <a:bodyPr/>
            <a:lstStyle/>
            <a:p>
              <a:endParaRPr lang="en-US"/>
            </a:p>
          </p:txBody>
        </p:sp>
        <p:sp>
          <p:nvSpPr>
            <p:cNvPr id="15" name="TextBox 15"/>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grpSp>
        <p:nvGrpSpPr>
          <p:cNvPr id="16" name="Group 16"/>
          <p:cNvGrpSpPr/>
          <p:nvPr/>
        </p:nvGrpSpPr>
        <p:grpSpPr>
          <a:xfrm>
            <a:off x="466179" y="6406009"/>
            <a:ext cx="9403989" cy="3356918"/>
            <a:chOff x="0" y="0"/>
            <a:chExt cx="2065940" cy="984643"/>
          </a:xfrm>
          <a:solidFill>
            <a:schemeClr val="tx2"/>
          </a:solidFill>
        </p:grpSpPr>
        <p:sp>
          <p:nvSpPr>
            <p:cNvPr id="17" name="Freeform 17"/>
            <p:cNvSpPr/>
            <p:nvPr/>
          </p:nvSpPr>
          <p:spPr>
            <a:xfrm>
              <a:off x="0" y="0"/>
              <a:ext cx="2065940" cy="984643"/>
            </a:xfrm>
            <a:custGeom>
              <a:avLst/>
              <a:gdLst/>
              <a:ahLst/>
              <a:cxnLst/>
              <a:rect l="l" t="t" r="r" b="b"/>
              <a:pathLst>
                <a:path w="2065940" h="984643">
                  <a:moveTo>
                    <a:pt x="0" y="0"/>
                  </a:moveTo>
                  <a:lnTo>
                    <a:pt x="2065940" y="0"/>
                  </a:lnTo>
                  <a:lnTo>
                    <a:pt x="2065940" y="984643"/>
                  </a:lnTo>
                  <a:lnTo>
                    <a:pt x="0" y="984643"/>
                  </a:lnTo>
                  <a:close/>
                </a:path>
              </a:pathLst>
            </a:custGeom>
            <a:grpFill/>
            <a:ln cap="sq">
              <a:noFill/>
              <a:prstDash val="solid"/>
              <a:miter/>
            </a:ln>
          </p:spPr>
          <p:txBody>
            <a:bodyPr/>
            <a:lstStyle/>
            <a:p>
              <a:endParaRPr lang="en-US"/>
            </a:p>
          </p:txBody>
        </p:sp>
        <p:sp>
          <p:nvSpPr>
            <p:cNvPr id="18" name="TextBox 18"/>
            <p:cNvSpPr txBox="1"/>
            <p:nvPr/>
          </p:nvSpPr>
          <p:spPr>
            <a:xfrm>
              <a:off x="0" y="-38100"/>
              <a:ext cx="2065940" cy="1022743"/>
            </a:xfrm>
            <a:prstGeom prst="rect">
              <a:avLst/>
            </a:prstGeom>
            <a:grpFill/>
          </p:spPr>
          <p:txBody>
            <a:bodyPr lIns="50800" tIns="50800" rIns="50800" bIns="50800" rtlCol="0" anchor="ctr"/>
            <a:lstStyle/>
            <a:p>
              <a:pPr marL="0" lvl="0" indent="0" algn="ctr">
                <a:lnSpc>
                  <a:spcPts val="2659"/>
                </a:lnSpc>
                <a:spcBef>
                  <a:spcPct val="0"/>
                </a:spcBef>
              </a:pPr>
              <a:endParaRPr/>
            </a:p>
          </p:txBody>
        </p:sp>
      </p:grpSp>
      <p:sp>
        <p:nvSpPr>
          <p:cNvPr id="26" name="TextBox 26"/>
          <p:cNvSpPr txBox="1"/>
          <p:nvPr/>
        </p:nvSpPr>
        <p:spPr>
          <a:xfrm>
            <a:off x="12095297" y="2346725"/>
            <a:ext cx="5157158" cy="2704523"/>
          </a:xfrm>
          <a:prstGeom prst="rect">
            <a:avLst/>
          </a:prstGeom>
        </p:spPr>
        <p:txBody>
          <a:bodyPr wrap="square" lIns="0" tIns="0" rIns="0" bIns="0" rtlCol="0" anchor="t">
            <a:spAutoFit/>
          </a:bodyPr>
          <a:lstStyle/>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Within total ESG-related text, </a:t>
            </a:r>
          </a:p>
          <a:p>
            <a:pPr lvl="0" algn="just">
              <a:lnSpc>
                <a:spcPts val="1936"/>
              </a:lnSpc>
              <a:spcBef>
                <a:spcPct val="0"/>
              </a:spcBef>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22.4% pertains to Environmental, </a:t>
            </a:r>
          </a:p>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31.1% to Social, and </a:t>
            </a:r>
          </a:p>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46.4% to Governance topics.</a:t>
            </a:r>
          </a:p>
          <a:p>
            <a:pPr lvl="0" algn="just">
              <a:lnSpc>
                <a:spcPts val="1936"/>
              </a:lnSpc>
              <a:spcBef>
                <a:spcPct val="0"/>
              </a:spcBef>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Governance remains the most discussed pillar, reflecting its standardized nature and strong regulatory oversight in 10-K disclosures.</a:t>
            </a:r>
            <a:endParaRPr lang="en-US" sz="2400" u="none" strike="noStrike" dirty="0">
              <a:solidFill>
                <a:srgbClr val="EFEFEF"/>
              </a:solidFill>
              <a:latin typeface="Aptos" panose="020B0004020202020204" pitchFamily="34" charset="0"/>
              <a:ea typeface="TT Hoves"/>
              <a:cs typeface="TT Hoves"/>
              <a:sym typeface="TT Hoves"/>
            </a:endParaRPr>
          </a:p>
        </p:txBody>
      </p:sp>
      <p:sp>
        <p:nvSpPr>
          <p:cNvPr id="27" name="TextBox 27"/>
          <p:cNvSpPr txBox="1"/>
          <p:nvPr/>
        </p:nvSpPr>
        <p:spPr>
          <a:xfrm>
            <a:off x="11774406" y="7311234"/>
            <a:ext cx="5517584" cy="1973554"/>
          </a:xfrm>
          <a:prstGeom prst="rect">
            <a:avLst/>
          </a:prstGeom>
        </p:spPr>
        <p:txBody>
          <a:bodyPr wrap="square" lIns="0" tIns="0" rIns="0" bIns="0" rtlCol="0" anchor="t">
            <a:spAutoFit/>
          </a:bodyPr>
          <a:lstStyle/>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The average concreteness score across ESG content was 65.61%, indicating that nearly two-thirds of all ESG-related language is factual and measurable.</a:t>
            </a:r>
          </a:p>
          <a:p>
            <a:pPr lvl="0" algn="just">
              <a:lnSpc>
                <a:spcPts val="1936"/>
              </a:lnSpc>
              <a:spcBef>
                <a:spcPct val="0"/>
              </a:spcBef>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spcBef>
                <a:spcPct val="0"/>
              </a:spcBef>
            </a:pPr>
            <a:r>
              <a:rPr lang="en-US" sz="2400" dirty="0">
                <a:solidFill>
                  <a:srgbClr val="EFEFEF"/>
                </a:solidFill>
                <a:latin typeface="Aptos" panose="020B0004020202020204" pitchFamily="34" charset="0"/>
                <a:ea typeface="TT Hoves"/>
                <a:cs typeface="TT Hoves"/>
                <a:sym typeface="TT Hoves"/>
              </a:rPr>
              <a:t>This demonstrates linguistic credibility and maturity in how companies communicate ESG in formal SEC filings.</a:t>
            </a:r>
            <a:endParaRPr lang="en-US" sz="2400" u="none" strike="noStrike" dirty="0">
              <a:solidFill>
                <a:srgbClr val="EFEFEF"/>
              </a:solidFill>
              <a:latin typeface="Aptos" panose="020B0004020202020204" pitchFamily="34" charset="0"/>
              <a:ea typeface="TT Hoves"/>
              <a:cs typeface="TT Hoves"/>
              <a:sym typeface="TT Hoves"/>
            </a:endParaRPr>
          </a:p>
        </p:txBody>
      </p:sp>
      <p:sp>
        <p:nvSpPr>
          <p:cNvPr id="29" name="TextBox 29"/>
          <p:cNvSpPr txBox="1"/>
          <p:nvPr/>
        </p:nvSpPr>
        <p:spPr>
          <a:xfrm>
            <a:off x="3265387" y="2888356"/>
            <a:ext cx="5878613" cy="2217210"/>
          </a:xfrm>
          <a:prstGeom prst="rect">
            <a:avLst/>
          </a:prstGeom>
        </p:spPr>
        <p:txBody>
          <a:bodyPr wrap="square" lIns="0" tIns="0" rIns="0" bIns="0" rtlCol="0" anchor="t">
            <a:spAutoFit/>
          </a:bodyPr>
          <a:lstStyle/>
          <a:p>
            <a:pPr lvl="0">
              <a:lnSpc>
                <a:spcPts val="1936"/>
              </a:lnSpc>
            </a:pPr>
            <a:r>
              <a:rPr lang="en-US" sz="2400" dirty="0">
                <a:solidFill>
                  <a:srgbClr val="EFEFEF"/>
                </a:solidFill>
                <a:latin typeface="Aptos" panose="020B0004020202020204" pitchFamily="34" charset="0"/>
                <a:ea typeface="TT Hoves"/>
                <a:cs typeface="TT Hoves"/>
                <a:sym typeface="TT Hoves"/>
              </a:rPr>
              <a:t>The average ESG content across all SEC 10-K filings (2015–2024) was 1.46% of total report text, and the average Greenwashing Risk Index (GRI) remained around 2.3%.</a:t>
            </a:r>
          </a:p>
          <a:p>
            <a:pPr lvl="0">
              <a:lnSpc>
                <a:spcPts val="1936"/>
              </a:lnSpc>
            </a:pPr>
            <a:endParaRPr lang="en-US" sz="2400" dirty="0">
              <a:solidFill>
                <a:srgbClr val="EFEFEF"/>
              </a:solidFill>
              <a:latin typeface="Aptos" panose="020B0004020202020204" pitchFamily="34" charset="0"/>
              <a:ea typeface="TT Hoves"/>
              <a:cs typeface="TT Hoves"/>
              <a:sym typeface="TT Hoves"/>
            </a:endParaRPr>
          </a:p>
          <a:p>
            <a:pPr lvl="0">
              <a:lnSpc>
                <a:spcPts val="1936"/>
              </a:lnSpc>
            </a:pPr>
            <a:r>
              <a:rPr lang="en-US" sz="2400" dirty="0">
                <a:solidFill>
                  <a:srgbClr val="EFEFEF"/>
                </a:solidFill>
                <a:latin typeface="Aptos" panose="020B0004020202020204" pitchFamily="34" charset="0"/>
                <a:ea typeface="TT Hoves"/>
                <a:cs typeface="TT Hoves"/>
                <a:sym typeface="TT Hoves"/>
              </a:rPr>
              <a:t>Both metrics were stable across years and sectors, indicating consistent and credible ESG communication with no signs of exaggerated or inflated disclosures.</a:t>
            </a:r>
            <a:endParaRPr lang="en-US" sz="2400" u="none" strike="noStrike" dirty="0">
              <a:solidFill>
                <a:srgbClr val="EFEFEF"/>
              </a:solidFill>
              <a:latin typeface="Aptos" panose="020B0004020202020204" pitchFamily="34" charset="0"/>
              <a:ea typeface="TT Hoves"/>
              <a:cs typeface="TT Hoves"/>
              <a:sym typeface="TT Hoves"/>
            </a:endParaRPr>
          </a:p>
        </p:txBody>
      </p:sp>
      <p:sp>
        <p:nvSpPr>
          <p:cNvPr id="30" name="TextBox 30"/>
          <p:cNvSpPr txBox="1"/>
          <p:nvPr/>
        </p:nvSpPr>
        <p:spPr>
          <a:xfrm>
            <a:off x="3265387" y="6767860"/>
            <a:ext cx="5994114" cy="2704523"/>
          </a:xfrm>
          <a:prstGeom prst="rect">
            <a:avLst/>
          </a:prstGeom>
        </p:spPr>
        <p:txBody>
          <a:bodyPr wrap="square" lIns="0" tIns="0" rIns="0" bIns="0" rtlCol="0" anchor="t">
            <a:spAutoFit/>
          </a:bodyPr>
          <a:lstStyle/>
          <a:p>
            <a:pPr lvl="0" algn="just">
              <a:lnSpc>
                <a:spcPts val="1936"/>
              </a:lnSpc>
            </a:pPr>
            <a:r>
              <a:rPr lang="en-US" sz="2400" dirty="0">
                <a:solidFill>
                  <a:srgbClr val="EFEFEF"/>
                </a:solidFill>
                <a:latin typeface="Aptos" panose="020B0004020202020204" pitchFamily="34" charset="0"/>
                <a:ea typeface="TT Hoves"/>
                <a:cs typeface="TT Hoves"/>
                <a:sym typeface="TT Hoves"/>
              </a:rPr>
              <a:t>Guided LDA revealed distinct, compliance-driven themes across pillars:</a:t>
            </a:r>
          </a:p>
          <a:p>
            <a:pPr lvl="0" algn="just">
              <a:lnSpc>
                <a:spcPts val="1936"/>
              </a:lnSpc>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pPr>
            <a:r>
              <a:rPr lang="en-US" sz="2400" dirty="0">
                <a:solidFill>
                  <a:srgbClr val="EFEFEF"/>
                </a:solidFill>
                <a:latin typeface="Aptos" panose="020B0004020202020204" pitchFamily="34" charset="0"/>
                <a:ea typeface="TT Hoves"/>
                <a:cs typeface="TT Hoves"/>
                <a:sym typeface="TT Hoves"/>
              </a:rPr>
              <a:t>Environmental: Climate and Emissions Regulation and Compliance</a:t>
            </a:r>
          </a:p>
          <a:p>
            <a:pPr lvl="0" algn="just">
              <a:lnSpc>
                <a:spcPts val="1936"/>
              </a:lnSpc>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pPr>
            <a:r>
              <a:rPr lang="en-US" sz="2400" dirty="0">
                <a:solidFill>
                  <a:srgbClr val="EFEFEF"/>
                </a:solidFill>
                <a:latin typeface="Aptos" panose="020B0004020202020204" pitchFamily="34" charset="0"/>
                <a:ea typeface="TT Hoves"/>
                <a:cs typeface="TT Hoves"/>
                <a:sym typeface="TT Hoves"/>
              </a:rPr>
              <a:t>Social: Diversity, Inclusion, and Executive Governance</a:t>
            </a:r>
          </a:p>
          <a:p>
            <a:pPr lvl="0" algn="just">
              <a:lnSpc>
                <a:spcPts val="1936"/>
              </a:lnSpc>
            </a:pPr>
            <a:endParaRPr lang="en-US" sz="2400" dirty="0">
              <a:solidFill>
                <a:srgbClr val="EFEFEF"/>
              </a:solidFill>
              <a:latin typeface="Aptos" panose="020B0004020202020204" pitchFamily="34" charset="0"/>
              <a:ea typeface="TT Hoves"/>
              <a:cs typeface="TT Hoves"/>
              <a:sym typeface="TT Hoves"/>
            </a:endParaRPr>
          </a:p>
          <a:p>
            <a:pPr lvl="0" algn="just">
              <a:lnSpc>
                <a:spcPts val="1936"/>
              </a:lnSpc>
            </a:pPr>
            <a:r>
              <a:rPr lang="en-US" sz="2400" dirty="0">
                <a:solidFill>
                  <a:srgbClr val="EFEFEF"/>
                </a:solidFill>
                <a:latin typeface="Aptos" panose="020B0004020202020204" pitchFamily="34" charset="0"/>
                <a:ea typeface="TT Hoves"/>
                <a:cs typeface="TT Hoves"/>
                <a:sym typeface="TT Hoves"/>
              </a:rPr>
              <a:t>Governance: Board Leadership and Internal Control</a:t>
            </a:r>
            <a:endParaRPr lang="en-US" sz="2400" u="none" strike="noStrike" dirty="0">
              <a:solidFill>
                <a:srgbClr val="EFEFEF"/>
              </a:solidFill>
              <a:latin typeface="Aptos" panose="020B0004020202020204" pitchFamily="34" charset="0"/>
              <a:ea typeface="TT Hoves"/>
              <a:cs typeface="TT Hoves"/>
              <a:sym typeface="TT Hoves"/>
            </a:endParaRPr>
          </a:p>
        </p:txBody>
      </p:sp>
      <p:sp>
        <p:nvSpPr>
          <p:cNvPr id="32" name="TextBox 32"/>
          <p:cNvSpPr txBox="1"/>
          <p:nvPr/>
        </p:nvSpPr>
        <p:spPr>
          <a:xfrm>
            <a:off x="466179" y="638883"/>
            <a:ext cx="6315023" cy="1004249"/>
          </a:xfrm>
          <a:prstGeom prst="rect">
            <a:avLst/>
          </a:prstGeom>
        </p:spPr>
        <p:txBody>
          <a:bodyPr wrap="square" lIns="0" tIns="0" rIns="0" bIns="0" rtlCol="0" anchor="t">
            <a:spAutoFit/>
          </a:bodyPr>
          <a:lstStyle/>
          <a:p>
            <a:pPr marL="0" lvl="1" indent="0" algn="ctr">
              <a:lnSpc>
                <a:spcPts val="7760"/>
              </a:lnSpc>
              <a:spcBef>
                <a:spcPct val="0"/>
              </a:spcBef>
            </a:pPr>
            <a:r>
              <a:rPr lang="en-US" sz="8000" b="1" dirty="0">
                <a:solidFill>
                  <a:srgbClr val="000000"/>
                </a:solidFill>
                <a:latin typeface="TT Hoves Bold"/>
                <a:ea typeface="TT Hoves Bold"/>
                <a:cs typeface="TT Hoves Bold"/>
                <a:sym typeface="TT Hoves Bold"/>
              </a:rPr>
              <a:t>Conclusions</a:t>
            </a:r>
          </a:p>
        </p:txBody>
      </p:sp>
      <p:sp>
        <p:nvSpPr>
          <p:cNvPr id="34" name="TextBox 34"/>
          <p:cNvSpPr txBox="1"/>
          <p:nvPr/>
        </p:nvSpPr>
        <p:spPr>
          <a:xfrm>
            <a:off x="1145313" y="3161285"/>
            <a:ext cx="2718802" cy="1368261"/>
          </a:xfrm>
          <a:prstGeom prst="rect">
            <a:avLst/>
          </a:prstGeom>
        </p:spPr>
        <p:txBody>
          <a:bodyPr wrap="square" lIns="0" tIns="0" rIns="0" bIns="0" rtlCol="0" anchor="t">
            <a:spAutoFit/>
          </a:bodyPr>
          <a:lstStyle/>
          <a:p>
            <a:pPr algn="l">
              <a:lnSpc>
                <a:spcPts val="10157"/>
              </a:lnSpc>
            </a:pPr>
            <a:r>
              <a:rPr lang="en-US" sz="10806" b="1" spc="-529" dirty="0">
                <a:solidFill>
                  <a:srgbClr val="EFEFEF"/>
                </a:solidFill>
                <a:latin typeface="TT Hoves Bold"/>
                <a:ea typeface="TT Hoves Bold"/>
                <a:cs typeface="TT Hoves Bold"/>
                <a:sym typeface="TT Hoves Bold"/>
              </a:rPr>
              <a:t>01</a:t>
            </a:r>
          </a:p>
        </p:txBody>
      </p:sp>
      <p:sp>
        <p:nvSpPr>
          <p:cNvPr id="35" name="TextBox 35"/>
          <p:cNvSpPr txBox="1"/>
          <p:nvPr/>
        </p:nvSpPr>
        <p:spPr>
          <a:xfrm>
            <a:off x="1019060" y="7509571"/>
            <a:ext cx="2628856" cy="1368261"/>
          </a:xfrm>
          <a:prstGeom prst="rect">
            <a:avLst/>
          </a:prstGeom>
        </p:spPr>
        <p:txBody>
          <a:bodyPr lIns="0" tIns="0" rIns="0" bIns="0" rtlCol="0" anchor="t">
            <a:spAutoFit/>
          </a:bodyPr>
          <a:lstStyle/>
          <a:p>
            <a:pPr algn="l">
              <a:lnSpc>
                <a:spcPts val="10157"/>
              </a:lnSpc>
            </a:pPr>
            <a:r>
              <a:rPr lang="en-US" sz="10806" b="1" spc="-529" dirty="0">
                <a:solidFill>
                  <a:srgbClr val="EFEFEF"/>
                </a:solidFill>
                <a:latin typeface="TT Hoves Bold"/>
                <a:ea typeface="TT Hoves Bold"/>
                <a:cs typeface="TT Hoves Bold"/>
                <a:sym typeface="TT Hoves Bold"/>
              </a:rPr>
              <a:t>02</a:t>
            </a:r>
          </a:p>
        </p:txBody>
      </p:sp>
      <p:sp>
        <p:nvSpPr>
          <p:cNvPr id="37" name="TextBox 37"/>
          <p:cNvSpPr txBox="1"/>
          <p:nvPr/>
        </p:nvSpPr>
        <p:spPr>
          <a:xfrm>
            <a:off x="11403086" y="1002212"/>
            <a:ext cx="1868845" cy="1368298"/>
          </a:xfrm>
          <a:prstGeom prst="rect">
            <a:avLst/>
          </a:prstGeom>
        </p:spPr>
        <p:txBody>
          <a:bodyPr wrap="square" lIns="0" tIns="0" rIns="0" bIns="0" rtlCol="0" anchor="t">
            <a:spAutoFit/>
          </a:bodyPr>
          <a:lstStyle/>
          <a:p>
            <a:pPr algn="l">
              <a:lnSpc>
                <a:spcPts val="10157"/>
              </a:lnSpc>
            </a:pPr>
            <a:r>
              <a:rPr lang="en-US" sz="10806" b="1" spc="-529" dirty="0">
                <a:solidFill>
                  <a:srgbClr val="EFEFEF"/>
                </a:solidFill>
                <a:latin typeface="TT Hoves Bold"/>
                <a:ea typeface="TT Hoves Bold"/>
                <a:cs typeface="TT Hoves Bold"/>
                <a:sym typeface="TT Hoves Bold"/>
              </a:rPr>
              <a:t>03</a:t>
            </a:r>
          </a:p>
        </p:txBody>
      </p:sp>
      <p:sp>
        <p:nvSpPr>
          <p:cNvPr id="38" name="TextBox 38"/>
          <p:cNvSpPr txBox="1"/>
          <p:nvPr/>
        </p:nvSpPr>
        <p:spPr>
          <a:xfrm>
            <a:off x="11403086" y="5919621"/>
            <a:ext cx="2628856" cy="1368261"/>
          </a:xfrm>
          <a:prstGeom prst="rect">
            <a:avLst/>
          </a:prstGeom>
        </p:spPr>
        <p:txBody>
          <a:bodyPr lIns="0" tIns="0" rIns="0" bIns="0" rtlCol="0" anchor="t">
            <a:spAutoFit/>
          </a:bodyPr>
          <a:lstStyle/>
          <a:p>
            <a:pPr algn="l">
              <a:lnSpc>
                <a:spcPts val="10157"/>
              </a:lnSpc>
            </a:pPr>
            <a:r>
              <a:rPr lang="en-US" sz="10806" b="1" spc="-529" dirty="0">
                <a:solidFill>
                  <a:srgbClr val="EFEFEF"/>
                </a:solidFill>
                <a:latin typeface="TT Hoves Bold"/>
                <a:ea typeface="TT Hoves Bold"/>
                <a:cs typeface="TT Hoves Bold"/>
                <a:sym typeface="TT Hoves Bold"/>
              </a:rPr>
              <a:t>04</a:t>
            </a:r>
          </a:p>
        </p:txBody>
      </p:sp>
      <p:pic>
        <p:nvPicPr>
          <p:cNvPr id="44" name="Picture 43">
            <a:extLst>
              <a:ext uri="{FF2B5EF4-FFF2-40B4-BE49-F238E27FC236}">
                <a16:creationId xmlns:a16="http://schemas.microsoft.com/office/drawing/2014/main" id="{6EE3B47F-B0B5-8706-0DC4-624632AA8433}"/>
              </a:ext>
            </a:extLst>
          </p:cNvPr>
          <p:cNvPicPr>
            <a:picLocks noChangeAspect="1"/>
          </p:cNvPicPr>
          <p:nvPr/>
        </p:nvPicPr>
        <p:blipFill>
          <a:blip r:embed="rId2"/>
          <a:stretch>
            <a:fillRect/>
          </a:stretch>
        </p:blipFill>
        <p:spPr>
          <a:xfrm>
            <a:off x="6689236" y="265506"/>
            <a:ext cx="1524598" cy="1524598"/>
          </a:xfrm>
          <a:prstGeom prst="rect">
            <a:avLst/>
          </a:prstGeom>
        </p:spPr>
      </p:pic>
      <p:sp>
        <p:nvSpPr>
          <p:cNvPr id="46" name="Freeform 7">
            <a:extLst>
              <a:ext uri="{FF2B5EF4-FFF2-40B4-BE49-F238E27FC236}">
                <a16:creationId xmlns:a16="http://schemas.microsoft.com/office/drawing/2014/main" id="{4AEA3C0A-B77E-C4C3-0A76-9DF5F38D31E7}"/>
              </a:ext>
            </a:extLst>
          </p:cNvPr>
          <p:cNvSpPr/>
          <p:nvPr/>
        </p:nvSpPr>
        <p:spPr>
          <a:xfrm>
            <a:off x="-5798912" y="-342900"/>
            <a:ext cx="6265091" cy="11878896"/>
          </a:xfrm>
          <a:custGeom>
            <a:avLst/>
            <a:gdLst/>
            <a:ahLst/>
            <a:cxnLst/>
            <a:rect l="l" t="t" r="r" b="b"/>
            <a:pathLst>
              <a:path w="1890604" h="3128598">
                <a:moveTo>
                  <a:pt x="0" y="0"/>
                </a:moveTo>
                <a:lnTo>
                  <a:pt x="1890604" y="0"/>
                </a:lnTo>
                <a:lnTo>
                  <a:pt x="1890604" y="3128598"/>
                </a:lnTo>
                <a:lnTo>
                  <a:pt x="0" y="3128598"/>
                </a:lnTo>
                <a:close/>
              </a:path>
            </a:pathLst>
          </a:custGeom>
          <a:solidFill>
            <a:schemeClr val="tx2"/>
          </a:solidFill>
        </p:spPr>
        <p:txBody>
          <a:bodyPr/>
          <a:lstStyle/>
          <a:p>
            <a:endParaRPr lang="en-US"/>
          </a:p>
        </p:txBody>
      </p:sp>
      <p:grpSp>
        <p:nvGrpSpPr>
          <p:cNvPr id="48" name="Group 6">
            <a:extLst>
              <a:ext uri="{FF2B5EF4-FFF2-40B4-BE49-F238E27FC236}">
                <a16:creationId xmlns:a16="http://schemas.microsoft.com/office/drawing/2014/main" id="{E8AD1F48-9011-7FF3-F100-852A0A863A41}"/>
              </a:ext>
            </a:extLst>
          </p:cNvPr>
          <p:cNvGrpSpPr/>
          <p:nvPr/>
        </p:nvGrpSpPr>
        <p:grpSpPr>
          <a:xfrm>
            <a:off x="17572882" y="-604211"/>
            <a:ext cx="6265091" cy="11878896"/>
            <a:chOff x="0" y="0"/>
            <a:chExt cx="1890604" cy="3128598"/>
          </a:xfrm>
          <a:solidFill>
            <a:schemeClr val="tx2"/>
          </a:solidFill>
        </p:grpSpPr>
        <p:sp>
          <p:nvSpPr>
            <p:cNvPr id="49" name="Freeform 7">
              <a:extLst>
                <a:ext uri="{FF2B5EF4-FFF2-40B4-BE49-F238E27FC236}">
                  <a16:creationId xmlns:a16="http://schemas.microsoft.com/office/drawing/2014/main" id="{57AD58D0-ED0E-C904-E026-730EFD3CDE4A}"/>
                </a:ext>
              </a:extLst>
            </p:cNvPr>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grpFill/>
          </p:spPr>
          <p:txBody>
            <a:bodyPr/>
            <a:lstStyle/>
            <a:p>
              <a:endParaRPr lang="en-US"/>
            </a:p>
          </p:txBody>
        </p:sp>
        <p:sp>
          <p:nvSpPr>
            <p:cNvPr id="50" name="TextBox 8">
              <a:extLst>
                <a:ext uri="{FF2B5EF4-FFF2-40B4-BE49-F238E27FC236}">
                  <a16:creationId xmlns:a16="http://schemas.microsoft.com/office/drawing/2014/main" id="{79CBED5C-47D2-7411-922F-5325FAC10AB8}"/>
                </a:ext>
              </a:extLst>
            </p:cNvPr>
            <p:cNvSpPr txBox="1"/>
            <p:nvPr/>
          </p:nvSpPr>
          <p:spPr>
            <a:xfrm>
              <a:off x="0" y="-57150"/>
              <a:ext cx="1890604" cy="3185748"/>
            </a:xfrm>
            <a:prstGeom prst="rect">
              <a:avLst/>
            </a:prstGeom>
            <a:grpFill/>
          </p:spPr>
          <p:txBody>
            <a:bodyPr lIns="50800" tIns="50800" rIns="50800" bIns="50800" rtlCol="0" anchor="ctr"/>
            <a:lstStyle/>
            <a:p>
              <a:pPr algn="ctr">
                <a:lnSpc>
                  <a:spcPts val="3639"/>
                </a:lnSpc>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1000" fill="hold"/>
                                        <p:tgtEl>
                                          <p:spTgt spid="13"/>
                                        </p:tgtEl>
                                        <p:attrNameLst>
                                          <p:attrName>ppt_w</p:attrName>
                                        </p:attrNameLst>
                                      </p:cBhvr>
                                      <p:tavLst>
                                        <p:tav tm="0">
                                          <p:val>
                                            <p:strVal val="#ppt_w*0.70"/>
                                          </p:val>
                                        </p:tav>
                                        <p:tav tm="100000">
                                          <p:val>
                                            <p:strVal val="#ppt_w"/>
                                          </p:val>
                                        </p:tav>
                                      </p:tavLst>
                                    </p:anim>
                                    <p:anim calcmode="lin" valueType="num">
                                      <p:cBhvr>
                                        <p:cTn id="13" dur="1000" fill="hold"/>
                                        <p:tgtEl>
                                          <p:spTgt spid="13"/>
                                        </p:tgtEl>
                                        <p:attrNameLst>
                                          <p:attrName>ppt_h</p:attrName>
                                        </p:attrNameLst>
                                      </p:cBhvr>
                                      <p:tavLst>
                                        <p:tav tm="0">
                                          <p:val>
                                            <p:strVal val="#ppt_h"/>
                                          </p:val>
                                        </p:tav>
                                        <p:tav tm="100000">
                                          <p:val>
                                            <p:strVal val="#ppt_h"/>
                                          </p:val>
                                        </p:tav>
                                      </p:tavLst>
                                    </p:anim>
                                    <p:animEffect transition="in" filter="fade">
                                      <p:cBhvr>
                                        <p:cTn id="14" dur="1000"/>
                                        <p:tgtEl>
                                          <p:spTgt spid="13"/>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p:cTn id="17" dur="1000" fill="hold"/>
                                        <p:tgtEl>
                                          <p:spTgt spid="29"/>
                                        </p:tgtEl>
                                        <p:attrNameLst>
                                          <p:attrName>ppt_w</p:attrName>
                                        </p:attrNameLst>
                                      </p:cBhvr>
                                      <p:tavLst>
                                        <p:tav tm="0">
                                          <p:val>
                                            <p:strVal val="#ppt_w*0.70"/>
                                          </p:val>
                                        </p:tav>
                                        <p:tav tm="100000">
                                          <p:val>
                                            <p:strVal val="#ppt_w"/>
                                          </p:val>
                                        </p:tav>
                                      </p:tavLst>
                                    </p:anim>
                                    <p:anim calcmode="lin" valueType="num">
                                      <p:cBhvr>
                                        <p:cTn id="18" dur="1000" fill="hold"/>
                                        <p:tgtEl>
                                          <p:spTgt spid="29"/>
                                        </p:tgtEl>
                                        <p:attrNameLst>
                                          <p:attrName>ppt_h</p:attrName>
                                        </p:attrNameLst>
                                      </p:cBhvr>
                                      <p:tavLst>
                                        <p:tav tm="0">
                                          <p:val>
                                            <p:strVal val="#ppt_h"/>
                                          </p:val>
                                        </p:tav>
                                        <p:tav tm="100000">
                                          <p:val>
                                            <p:strVal val="#ppt_h"/>
                                          </p:val>
                                        </p:tav>
                                      </p:tavLst>
                                    </p:anim>
                                    <p:animEffect transition="in" filter="fade">
                                      <p:cBhvr>
                                        <p:cTn id="19" dur="1000"/>
                                        <p:tgtEl>
                                          <p:spTgt spid="29"/>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p:cTn id="22" dur="1000" fill="hold"/>
                                        <p:tgtEl>
                                          <p:spTgt spid="34"/>
                                        </p:tgtEl>
                                        <p:attrNameLst>
                                          <p:attrName>ppt_w</p:attrName>
                                        </p:attrNameLst>
                                      </p:cBhvr>
                                      <p:tavLst>
                                        <p:tav tm="0">
                                          <p:val>
                                            <p:strVal val="#ppt_w*0.70"/>
                                          </p:val>
                                        </p:tav>
                                        <p:tav tm="100000">
                                          <p:val>
                                            <p:strVal val="#ppt_w"/>
                                          </p:val>
                                        </p:tav>
                                      </p:tavLst>
                                    </p:anim>
                                    <p:anim calcmode="lin" valueType="num">
                                      <p:cBhvr>
                                        <p:cTn id="23" dur="1000" fill="hold"/>
                                        <p:tgtEl>
                                          <p:spTgt spid="34"/>
                                        </p:tgtEl>
                                        <p:attrNameLst>
                                          <p:attrName>ppt_h</p:attrName>
                                        </p:attrNameLst>
                                      </p:cBhvr>
                                      <p:tavLst>
                                        <p:tav tm="0">
                                          <p:val>
                                            <p:strVal val="#ppt_h"/>
                                          </p:val>
                                        </p:tav>
                                        <p:tav tm="100000">
                                          <p:val>
                                            <p:strVal val="#ppt_h"/>
                                          </p:val>
                                        </p:tav>
                                      </p:tavLst>
                                    </p:anim>
                                    <p:animEffect transition="in" filter="fade">
                                      <p:cBhvr>
                                        <p:cTn id="24" dur="1000"/>
                                        <p:tgtEl>
                                          <p:spTgt spid="34"/>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p:cTn id="29" dur="1000" fill="hold"/>
                                        <p:tgtEl>
                                          <p:spTgt spid="16"/>
                                        </p:tgtEl>
                                        <p:attrNameLst>
                                          <p:attrName>ppt_w</p:attrName>
                                        </p:attrNameLst>
                                      </p:cBhvr>
                                      <p:tavLst>
                                        <p:tav tm="0">
                                          <p:val>
                                            <p:strVal val="#ppt_w*0.70"/>
                                          </p:val>
                                        </p:tav>
                                        <p:tav tm="100000">
                                          <p:val>
                                            <p:strVal val="#ppt_w"/>
                                          </p:val>
                                        </p:tav>
                                      </p:tavLst>
                                    </p:anim>
                                    <p:anim calcmode="lin" valueType="num">
                                      <p:cBhvr>
                                        <p:cTn id="30" dur="1000" fill="hold"/>
                                        <p:tgtEl>
                                          <p:spTgt spid="16"/>
                                        </p:tgtEl>
                                        <p:attrNameLst>
                                          <p:attrName>ppt_h</p:attrName>
                                        </p:attrNameLst>
                                      </p:cBhvr>
                                      <p:tavLst>
                                        <p:tav tm="0">
                                          <p:val>
                                            <p:strVal val="#ppt_h"/>
                                          </p:val>
                                        </p:tav>
                                        <p:tav tm="100000">
                                          <p:val>
                                            <p:strVal val="#ppt_h"/>
                                          </p:val>
                                        </p:tav>
                                      </p:tavLst>
                                    </p:anim>
                                    <p:animEffect transition="in" filter="fade">
                                      <p:cBhvr>
                                        <p:cTn id="31" dur="1000"/>
                                        <p:tgtEl>
                                          <p:spTgt spid="16"/>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 calcmode="lin" valueType="num">
                                      <p:cBhvr>
                                        <p:cTn id="34" dur="1000" fill="hold"/>
                                        <p:tgtEl>
                                          <p:spTgt spid="30"/>
                                        </p:tgtEl>
                                        <p:attrNameLst>
                                          <p:attrName>ppt_w</p:attrName>
                                        </p:attrNameLst>
                                      </p:cBhvr>
                                      <p:tavLst>
                                        <p:tav tm="0">
                                          <p:val>
                                            <p:strVal val="#ppt_w*0.70"/>
                                          </p:val>
                                        </p:tav>
                                        <p:tav tm="100000">
                                          <p:val>
                                            <p:strVal val="#ppt_w"/>
                                          </p:val>
                                        </p:tav>
                                      </p:tavLst>
                                    </p:anim>
                                    <p:anim calcmode="lin" valueType="num">
                                      <p:cBhvr>
                                        <p:cTn id="35" dur="1000" fill="hold"/>
                                        <p:tgtEl>
                                          <p:spTgt spid="30"/>
                                        </p:tgtEl>
                                        <p:attrNameLst>
                                          <p:attrName>ppt_h</p:attrName>
                                        </p:attrNameLst>
                                      </p:cBhvr>
                                      <p:tavLst>
                                        <p:tav tm="0">
                                          <p:val>
                                            <p:strVal val="#ppt_h"/>
                                          </p:val>
                                        </p:tav>
                                        <p:tav tm="100000">
                                          <p:val>
                                            <p:strVal val="#ppt_h"/>
                                          </p:val>
                                        </p:tav>
                                      </p:tavLst>
                                    </p:anim>
                                    <p:animEffect transition="in" filter="fade">
                                      <p:cBhvr>
                                        <p:cTn id="36" dur="1000"/>
                                        <p:tgtEl>
                                          <p:spTgt spid="30"/>
                                        </p:tgtEl>
                                      </p:cBhvr>
                                    </p:animEffect>
                                  </p:childTnLst>
                                </p:cTn>
                              </p:par>
                              <p:par>
                                <p:cTn id="37" presetID="55"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p:cTn id="39" dur="1000" fill="hold"/>
                                        <p:tgtEl>
                                          <p:spTgt spid="35"/>
                                        </p:tgtEl>
                                        <p:attrNameLst>
                                          <p:attrName>ppt_w</p:attrName>
                                        </p:attrNameLst>
                                      </p:cBhvr>
                                      <p:tavLst>
                                        <p:tav tm="0">
                                          <p:val>
                                            <p:strVal val="#ppt_w*0.70"/>
                                          </p:val>
                                        </p:tav>
                                        <p:tav tm="100000">
                                          <p:val>
                                            <p:strVal val="#ppt_w"/>
                                          </p:val>
                                        </p:tav>
                                      </p:tavLst>
                                    </p:anim>
                                    <p:anim calcmode="lin" valueType="num">
                                      <p:cBhvr>
                                        <p:cTn id="40" dur="1000" fill="hold"/>
                                        <p:tgtEl>
                                          <p:spTgt spid="35"/>
                                        </p:tgtEl>
                                        <p:attrNameLst>
                                          <p:attrName>ppt_h</p:attrName>
                                        </p:attrNameLst>
                                      </p:cBhvr>
                                      <p:tavLst>
                                        <p:tav tm="0">
                                          <p:val>
                                            <p:strVal val="#ppt_h"/>
                                          </p:val>
                                        </p:tav>
                                        <p:tav tm="100000">
                                          <p:val>
                                            <p:strVal val="#ppt_h"/>
                                          </p:val>
                                        </p:tav>
                                      </p:tavLst>
                                    </p:anim>
                                    <p:animEffect transition="in" filter="fade">
                                      <p:cBhvr>
                                        <p:cTn id="41" dur="10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1000" fill="hold"/>
                                        <p:tgtEl>
                                          <p:spTgt spid="2"/>
                                        </p:tgtEl>
                                        <p:attrNameLst>
                                          <p:attrName>ppt_w</p:attrName>
                                        </p:attrNameLst>
                                      </p:cBhvr>
                                      <p:tavLst>
                                        <p:tav tm="0">
                                          <p:val>
                                            <p:strVal val="#ppt_w*0.70"/>
                                          </p:val>
                                        </p:tav>
                                        <p:tav tm="100000">
                                          <p:val>
                                            <p:strVal val="#ppt_w"/>
                                          </p:val>
                                        </p:tav>
                                      </p:tavLst>
                                    </p:anim>
                                    <p:anim calcmode="lin" valueType="num">
                                      <p:cBhvr>
                                        <p:cTn id="47" dur="1000" fill="hold"/>
                                        <p:tgtEl>
                                          <p:spTgt spid="2"/>
                                        </p:tgtEl>
                                        <p:attrNameLst>
                                          <p:attrName>ppt_h</p:attrName>
                                        </p:attrNameLst>
                                      </p:cBhvr>
                                      <p:tavLst>
                                        <p:tav tm="0">
                                          <p:val>
                                            <p:strVal val="#ppt_h"/>
                                          </p:val>
                                        </p:tav>
                                        <p:tav tm="100000">
                                          <p:val>
                                            <p:strVal val="#ppt_h"/>
                                          </p:val>
                                        </p:tav>
                                      </p:tavLst>
                                    </p:anim>
                                    <p:animEffect transition="in" filter="fade">
                                      <p:cBhvr>
                                        <p:cTn id="48" dur="1000"/>
                                        <p:tgtEl>
                                          <p:spTgt spid="2"/>
                                        </p:tgtEl>
                                      </p:cBhvr>
                                    </p:animEffect>
                                  </p:childTnLst>
                                </p:cTn>
                              </p:par>
                              <p:par>
                                <p:cTn id="49" presetID="55"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p:cTn id="51" dur="1000" fill="hold"/>
                                        <p:tgtEl>
                                          <p:spTgt spid="26"/>
                                        </p:tgtEl>
                                        <p:attrNameLst>
                                          <p:attrName>ppt_w</p:attrName>
                                        </p:attrNameLst>
                                      </p:cBhvr>
                                      <p:tavLst>
                                        <p:tav tm="0">
                                          <p:val>
                                            <p:strVal val="#ppt_w*0.70"/>
                                          </p:val>
                                        </p:tav>
                                        <p:tav tm="100000">
                                          <p:val>
                                            <p:strVal val="#ppt_w"/>
                                          </p:val>
                                        </p:tav>
                                      </p:tavLst>
                                    </p:anim>
                                    <p:anim calcmode="lin" valueType="num">
                                      <p:cBhvr>
                                        <p:cTn id="52" dur="1000" fill="hold"/>
                                        <p:tgtEl>
                                          <p:spTgt spid="26"/>
                                        </p:tgtEl>
                                        <p:attrNameLst>
                                          <p:attrName>ppt_h</p:attrName>
                                        </p:attrNameLst>
                                      </p:cBhvr>
                                      <p:tavLst>
                                        <p:tav tm="0">
                                          <p:val>
                                            <p:strVal val="#ppt_h"/>
                                          </p:val>
                                        </p:tav>
                                        <p:tav tm="100000">
                                          <p:val>
                                            <p:strVal val="#ppt_h"/>
                                          </p:val>
                                        </p:tav>
                                      </p:tavLst>
                                    </p:anim>
                                    <p:animEffect transition="in" filter="fade">
                                      <p:cBhvr>
                                        <p:cTn id="53" dur="1000"/>
                                        <p:tgtEl>
                                          <p:spTgt spid="26"/>
                                        </p:tgtEl>
                                      </p:cBhvr>
                                    </p:animEffect>
                                  </p:childTnLst>
                                </p:cTn>
                              </p:par>
                              <p:par>
                                <p:cTn id="54" presetID="55"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1000" fill="hold"/>
                                        <p:tgtEl>
                                          <p:spTgt spid="37"/>
                                        </p:tgtEl>
                                        <p:attrNameLst>
                                          <p:attrName>ppt_w</p:attrName>
                                        </p:attrNameLst>
                                      </p:cBhvr>
                                      <p:tavLst>
                                        <p:tav tm="0">
                                          <p:val>
                                            <p:strVal val="#ppt_w*0.70"/>
                                          </p:val>
                                        </p:tav>
                                        <p:tav tm="100000">
                                          <p:val>
                                            <p:strVal val="#ppt_w"/>
                                          </p:val>
                                        </p:tav>
                                      </p:tavLst>
                                    </p:anim>
                                    <p:anim calcmode="lin" valueType="num">
                                      <p:cBhvr>
                                        <p:cTn id="57" dur="1000" fill="hold"/>
                                        <p:tgtEl>
                                          <p:spTgt spid="37"/>
                                        </p:tgtEl>
                                        <p:attrNameLst>
                                          <p:attrName>ppt_h</p:attrName>
                                        </p:attrNameLst>
                                      </p:cBhvr>
                                      <p:tavLst>
                                        <p:tav tm="0">
                                          <p:val>
                                            <p:strVal val="#ppt_h"/>
                                          </p:val>
                                        </p:tav>
                                        <p:tav tm="100000">
                                          <p:val>
                                            <p:strVal val="#ppt_h"/>
                                          </p:val>
                                        </p:tav>
                                      </p:tavLst>
                                    </p:anim>
                                    <p:animEffect transition="in" filter="fade">
                                      <p:cBhvr>
                                        <p:cTn id="58" dur="10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55"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1000" fill="hold"/>
                                        <p:tgtEl>
                                          <p:spTgt spid="6"/>
                                        </p:tgtEl>
                                        <p:attrNameLst>
                                          <p:attrName>ppt_w</p:attrName>
                                        </p:attrNameLst>
                                      </p:cBhvr>
                                      <p:tavLst>
                                        <p:tav tm="0">
                                          <p:val>
                                            <p:strVal val="#ppt_w*0.70"/>
                                          </p:val>
                                        </p:tav>
                                        <p:tav tm="100000">
                                          <p:val>
                                            <p:strVal val="#ppt_w"/>
                                          </p:val>
                                        </p:tav>
                                      </p:tavLst>
                                    </p:anim>
                                    <p:anim calcmode="lin" valueType="num">
                                      <p:cBhvr>
                                        <p:cTn id="64" dur="1000" fill="hold"/>
                                        <p:tgtEl>
                                          <p:spTgt spid="6"/>
                                        </p:tgtEl>
                                        <p:attrNameLst>
                                          <p:attrName>ppt_h</p:attrName>
                                        </p:attrNameLst>
                                      </p:cBhvr>
                                      <p:tavLst>
                                        <p:tav tm="0">
                                          <p:val>
                                            <p:strVal val="#ppt_h"/>
                                          </p:val>
                                        </p:tav>
                                        <p:tav tm="100000">
                                          <p:val>
                                            <p:strVal val="#ppt_h"/>
                                          </p:val>
                                        </p:tav>
                                      </p:tavLst>
                                    </p:anim>
                                    <p:animEffect transition="in" filter="fade">
                                      <p:cBhvr>
                                        <p:cTn id="65" dur="1000"/>
                                        <p:tgtEl>
                                          <p:spTgt spid="6"/>
                                        </p:tgtEl>
                                      </p:cBhvr>
                                    </p:animEffect>
                                  </p:childTnLst>
                                </p:cTn>
                              </p:par>
                              <p:par>
                                <p:cTn id="66" presetID="55" presetClass="entr" presetSubtype="0" fill="hold" grpId="0" nodeType="withEffect">
                                  <p:stCondLst>
                                    <p:cond delay="0"/>
                                  </p:stCondLst>
                                  <p:childTnLst>
                                    <p:set>
                                      <p:cBhvr>
                                        <p:cTn id="67" dur="1" fill="hold">
                                          <p:stCondLst>
                                            <p:cond delay="0"/>
                                          </p:stCondLst>
                                        </p:cTn>
                                        <p:tgtEl>
                                          <p:spTgt spid="38"/>
                                        </p:tgtEl>
                                        <p:attrNameLst>
                                          <p:attrName>style.visibility</p:attrName>
                                        </p:attrNameLst>
                                      </p:cBhvr>
                                      <p:to>
                                        <p:strVal val="visible"/>
                                      </p:to>
                                    </p:set>
                                    <p:anim calcmode="lin" valueType="num">
                                      <p:cBhvr>
                                        <p:cTn id="68" dur="1000" fill="hold"/>
                                        <p:tgtEl>
                                          <p:spTgt spid="38"/>
                                        </p:tgtEl>
                                        <p:attrNameLst>
                                          <p:attrName>ppt_w</p:attrName>
                                        </p:attrNameLst>
                                      </p:cBhvr>
                                      <p:tavLst>
                                        <p:tav tm="0">
                                          <p:val>
                                            <p:strVal val="#ppt_w*0.70"/>
                                          </p:val>
                                        </p:tav>
                                        <p:tav tm="100000">
                                          <p:val>
                                            <p:strVal val="#ppt_w"/>
                                          </p:val>
                                        </p:tav>
                                      </p:tavLst>
                                    </p:anim>
                                    <p:anim calcmode="lin" valueType="num">
                                      <p:cBhvr>
                                        <p:cTn id="69" dur="1000" fill="hold"/>
                                        <p:tgtEl>
                                          <p:spTgt spid="38"/>
                                        </p:tgtEl>
                                        <p:attrNameLst>
                                          <p:attrName>ppt_h</p:attrName>
                                        </p:attrNameLst>
                                      </p:cBhvr>
                                      <p:tavLst>
                                        <p:tav tm="0">
                                          <p:val>
                                            <p:strVal val="#ppt_h"/>
                                          </p:val>
                                        </p:tav>
                                        <p:tav tm="100000">
                                          <p:val>
                                            <p:strVal val="#ppt_h"/>
                                          </p:val>
                                        </p:tav>
                                      </p:tavLst>
                                    </p:anim>
                                    <p:animEffect transition="in" filter="fade">
                                      <p:cBhvr>
                                        <p:cTn id="70" dur="1000"/>
                                        <p:tgtEl>
                                          <p:spTgt spid="38"/>
                                        </p:tgtEl>
                                      </p:cBhvr>
                                    </p:animEffect>
                                  </p:childTnLst>
                                </p:cTn>
                              </p:par>
                              <p:par>
                                <p:cTn id="71" presetID="55"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p:cTn id="73" dur="1000" fill="hold"/>
                                        <p:tgtEl>
                                          <p:spTgt spid="27"/>
                                        </p:tgtEl>
                                        <p:attrNameLst>
                                          <p:attrName>ppt_w</p:attrName>
                                        </p:attrNameLst>
                                      </p:cBhvr>
                                      <p:tavLst>
                                        <p:tav tm="0">
                                          <p:val>
                                            <p:strVal val="#ppt_w*0.70"/>
                                          </p:val>
                                        </p:tav>
                                        <p:tav tm="100000">
                                          <p:val>
                                            <p:strVal val="#ppt_w"/>
                                          </p:val>
                                        </p:tav>
                                      </p:tavLst>
                                    </p:anim>
                                    <p:anim calcmode="lin" valueType="num">
                                      <p:cBhvr>
                                        <p:cTn id="74" dur="1000" fill="hold"/>
                                        <p:tgtEl>
                                          <p:spTgt spid="27"/>
                                        </p:tgtEl>
                                        <p:attrNameLst>
                                          <p:attrName>ppt_h</p:attrName>
                                        </p:attrNameLst>
                                      </p:cBhvr>
                                      <p:tavLst>
                                        <p:tav tm="0">
                                          <p:val>
                                            <p:strVal val="#ppt_h"/>
                                          </p:val>
                                        </p:tav>
                                        <p:tav tm="100000">
                                          <p:val>
                                            <p:strVal val="#ppt_h"/>
                                          </p:val>
                                        </p:tav>
                                      </p:tavLst>
                                    </p:anim>
                                    <p:animEffect transition="in" filter="fade">
                                      <p:cBhvr>
                                        <p:cTn id="7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9" grpId="0"/>
      <p:bldP spid="30" grpId="0"/>
      <p:bldP spid="32" grpId="0"/>
      <p:bldP spid="34" grpId="0"/>
      <p:bldP spid="35" grpId="0"/>
      <p:bldP spid="37" grpId="0"/>
      <p:bldP spid="3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4" name="TextBox 4"/>
          <p:cNvSpPr txBox="1"/>
          <p:nvPr/>
        </p:nvSpPr>
        <p:spPr>
          <a:xfrm>
            <a:off x="293925" y="4369165"/>
            <a:ext cx="11089629" cy="5516895"/>
          </a:xfrm>
          <a:prstGeom prst="rect">
            <a:avLst/>
          </a:prstGeom>
        </p:spPr>
        <p:txBody>
          <a:bodyPr wrap="square" lIns="0" tIns="0" rIns="0" bIns="0" rtlCol="0" anchor="t">
            <a:spAutoFit/>
          </a:bodyPr>
          <a:lstStyle/>
          <a:p>
            <a:pPr marL="0" lvl="0" indent="0" algn="just">
              <a:lnSpc>
                <a:spcPts val="2699"/>
              </a:lnSpc>
              <a:spcBef>
                <a:spcPct val="0"/>
              </a:spcBef>
            </a:pPr>
            <a:r>
              <a:rPr lang="en-US" sz="1999" b="1" u="none" spc="119" dirty="0">
                <a:solidFill>
                  <a:srgbClr val="343434"/>
                </a:solidFill>
                <a:latin typeface="TT Hoves"/>
                <a:ea typeface="TT Hoves"/>
                <a:cs typeface="TT Hoves"/>
                <a:sym typeface="TT Hoves"/>
              </a:rPr>
              <a:t>Data Coverage: Filings for Berkshire Hathaway were unavailable; analysis therefore includes S&amp;P 49 companies instead of 50.</a:t>
            </a:r>
          </a:p>
          <a:p>
            <a:pPr marL="0" lvl="0" indent="0" algn="just">
              <a:lnSpc>
                <a:spcPts val="2699"/>
              </a:lnSpc>
              <a:spcBef>
                <a:spcPct val="0"/>
              </a:spcBef>
            </a:pPr>
            <a:endParaRPr lang="en-US" sz="1999" b="1" spc="119" dirty="0">
              <a:solidFill>
                <a:srgbClr val="343434"/>
              </a:solidFill>
              <a:latin typeface="TT Hoves"/>
              <a:ea typeface="TT Hoves"/>
              <a:cs typeface="TT Hoves"/>
              <a:sym typeface="TT Hoves"/>
            </a:endParaRPr>
          </a:p>
          <a:p>
            <a:pPr marL="0" lvl="0" indent="0" algn="just">
              <a:lnSpc>
                <a:spcPts val="2699"/>
              </a:lnSpc>
              <a:spcBef>
                <a:spcPct val="0"/>
              </a:spcBef>
            </a:pPr>
            <a:r>
              <a:rPr lang="en-US" sz="1999" b="1" u="none" spc="119" dirty="0">
                <a:solidFill>
                  <a:srgbClr val="343434"/>
                </a:solidFill>
                <a:latin typeface="TT Hoves"/>
                <a:ea typeface="TT Hoves"/>
                <a:cs typeface="TT Hoves"/>
                <a:sym typeface="TT Hoves"/>
              </a:rPr>
              <a:t>Reporting Period: 2025 filings were not available for most companies and were excluded from analysis.</a:t>
            </a:r>
          </a:p>
          <a:p>
            <a:pPr marL="0" lvl="0" indent="0" algn="just">
              <a:lnSpc>
                <a:spcPts val="2699"/>
              </a:lnSpc>
              <a:spcBef>
                <a:spcPct val="0"/>
              </a:spcBef>
            </a:pPr>
            <a:endParaRPr lang="en-US" sz="1999" b="1" spc="119" dirty="0">
              <a:solidFill>
                <a:srgbClr val="343434"/>
              </a:solidFill>
              <a:latin typeface="TT Hoves"/>
              <a:ea typeface="TT Hoves"/>
              <a:cs typeface="TT Hoves"/>
              <a:sym typeface="TT Hoves"/>
            </a:endParaRPr>
          </a:p>
          <a:p>
            <a:pPr marL="0" lvl="0" indent="0" algn="just">
              <a:lnSpc>
                <a:spcPts val="2699"/>
              </a:lnSpc>
              <a:spcBef>
                <a:spcPct val="0"/>
              </a:spcBef>
            </a:pPr>
            <a:r>
              <a:rPr lang="en-US" sz="1999" b="1" u="none" spc="119" dirty="0">
                <a:solidFill>
                  <a:srgbClr val="343434"/>
                </a:solidFill>
                <a:latin typeface="TT Hoves"/>
                <a:ea typeface="TT Hoves"/>
                <a:cs typeface="TT Hoves"/>
                <a:sym typeface="TT Hoves"/>
              </a:rPr>
              <a:t>Source Limitation: Only 10-K reports were analyzed; results may differ for voluntary sustainability or CSR reports, which use less regulated language</a:t>
            </a:r>
            <a:r>
              <a:rPr lang="en-US" sz="1999" u="none" spc="119" dirty="0">
                <a:solidFill>
                  <a:srgbClr val="343434"/>
                </a:solidFill>
                <a:latin typeface="TT Hoves"/>
                <a:ea typeface="TT Hoves"/>
                <a:cs typeface="TT Hoves"/>
                <a:sym typeface="TT Hoves"/>
              </a:rPr>
              <a:t>.</a:t>
            </a:r>
          </a:p>
          <a:p>
            <a:pPr marL="0" lvl="0" indent="0" algn="just">
              <a:lnSpc>
                <a:spcPts val="2699"/>
              </a:lnSpc>
              <a:spcBef>
                <a:spcPct val="0"/>
              </a:spcBef>
            </a:pPr>
            <a:endParaRPr lang="en-US" sz="1999" spc="119" dirty="0">
              <a:solidFill>
                <a:srgbClr val="343434"/>
              </a:solidFill>
              <a:latin typeface="TT Hoves"/>
              <a:ea typeface="TT Hoves"/>
              <a:cs typeface="TT Hoves"/>
              <a:sym typeface="TT Hoves"/>
            </a:endParaRPr>
          </a:p>
          <a:p>
            <a:pPr marL="0" lvl="0" indent="0" algn="just">
              <a:lnSpc>
                <a:spcPts val="2699"/>
              </a:lnSpc>
              <a:spcBef>
                <a:spcPct val="0"/>
              </a:spcBef>
            </a:pPr>
            <a:r>
              <a:rPr lang="en-US" sz="2400" b="1" u="sng" spc="119" dirty="0">
                <a:solidFill>
                  <a:srgbClr val="343434"/>
                </a:solidFill>
                <a:latin typeface="TT Hoves"/>
                <a:ea typeface="TT Hoves"/>
                <a:cs typeface="TT Hoves"/>
                <a:sym typeface="TT Hoves"/>
              </a:rPr>
              <a:t>Scope for Future Work</a:t>
            </a:r>
            <a:r>
              <a:rPr lang="en-US" sz="1999" u="none" spc="119" dirty="0">
                <a:solidFill>
                  <a:srgbClr val="343434"/>
                </a:solidFill>
                <a:latin typeface="TT Hoves"/>
                <a:ea typeface="TT Hoves"/>
                <a:cs typeface="TT Hoves"/>
                <a:sym typeface="TT Hoves"/>
              </a:rPr>
              <a:t>:</a:t>
            </a:r>
          </a:p>
          <a:p>
            <a:pPr marL="0" lvl="0" indent="0" algn="just">
              <a:lnSpc>
                <a:spcPts val="2699"/>
              </a:lnSpc>
              <a:spcBef>
                <a:spcPct val="0"/>
              </a:spcBef>
            </a:pPr>
            <a:endParaRPr lang="en-US" sz="1999"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1999" b="1" u="none" spc="119" dirty="0">
                <a:solidFill>
                  <a:srgbClr val="343434"/>
                </a:solidFill>
                <a:latin typeface="TT Hoves"/>
                <a:ea typeface="TT Hoves"/>
                <a:cs typeface="TT Hoves"/>
                <a:sym typeface="TT Hoves"/>
              </a:rPr>
              <a:t>Extend the analysis to global filings or non-SEC markets.</a:t>
            </a:r>
          </a:p>
          <a:p>
            <a:pPr marL="342900" lvl="0" indent="-342900" algn="just">
              <a:lnSpc>
                <a:spcPts val="2699"/>
              </a:lnSpc>
              <a:spcBef>
                <a:spcPct val="0"/>
              </a:spcBef>
              <a:buFont typeface="Arial" panose="020B0604020202020204" pitchFamily="34" charset="0"/>
              <a:buChar char="•"/>
            </a:pPr>
            <a:r>
              <a:rPr lang="en-US" sz="1999" b="1" u="none" spc="119" dirty="0">
                <a:solidFill>
                  <a:srgbClr val="343434"/>
                </a:solidFill>
                <a:latin typeface="TT Hoves"/>
                <a:ea typeface="TT Hoves"/>
                <a:cs typeface="TT Hoves"/>
                <a:sym typeface="TT Hoves"/>
              </a:rPr>
              <a:t>Incorporate transformer-based models (BERT/</a:t>
            </a:r>
            <a:r>
              <a:rPr lang="en-US" sz="1999" b="1" u="none" spc="119" dirty="0" err="1">
                <a:solidFill>
                  <a:srgbClr val="343434"/>
                </a:solidFill>
                <a:latin typeface="TT Hoves"/>
                <a:ea typeface="TT Hoves"/>
                <a:cs typeface="TT Hoves"/>
                <a:sym typeface="TT Hoves"/>
              </a:rPr>
              <a:t>BERTopic</a:t>
            </a:r>
            <a:r>
              <a:rPr lang="en-US" sz="1999" b="1" u="none" spc="119" dirty="0">
                <a:solidFill>
                  <a:srgbClr val="343434"/>
                </a:solidFill>
                <a:latin typeface="TT Hoves"/>
                <a:ea typeface="TT Hoves"/>
                <a:cs typeface="TT Hoves"/>
                <a:sym typeface="TT Hoves"/>
              </a:rPr>
              <a:t>) for deeper contextual understanding.</a:t>
            </a:r>
          </a:p>
          <a:p>
            <a:pPr marL="342900" lvl="0" indent="-342900" algn="just">
              <a:lnSpc>
                <a:spcPts val="2699"/>
              </a:lnSpc>
              <a:spcBef>
                <a:spcPct val="0"/>
              </a:spcBef>
              <a:buFont typeface="Arial" panose="020B0604020202020204" pitchFamily="34" charset="0"/>
              <a:buChar char="•"/>
            </a:pPr>
            <a:r>
              <a:rPr lang="en-US" sz="1999" b="1" u="none" spc="119" dirty="0">
                <a:solidFill>
                  <a:srgbClr val="343434"/>
                </a:solidFill>
                <a:latin typeface="TT Hoves"/>
                <a:ea typeface="TT Hoves"/>
                <a:cs typeface="TT Hoves"/>
                <a:sym typeface="TT Hoves"/>
              </a:rPr>
              <a:t>Compare linguistic metrics (GRI, concreteness) with actual ESG performance indicators to link communication quality with outcomes.</a:t>
            </a:r>
          </a:p>
        </p:txBody>
      </p:sp>
      <p:sp>
        <p:nvSpPr>
          <p:cNvPr id="5" name="TextBox 5"/>
          <p:cNvSpPr txBox="1"/>
          <p:nvPr/>
        </p:nvSpPr>
        <p:spPr>
          <a:xfrm>
            <a:off x="264171" y="190500"/>
            <a:ext cx="17759657" cy="3539430"/>
          </a:xfrm>
          <a:prstGeom prst="rect">
            <a:avLst/>
          </a:prstGeom>
        </p:spPr>
        <p:txBody>
          <a:bodyPr wrap="square" lIns="0" tIns="0" rIns="0" bIns="0" rtlCol="0" anchor="t">
            <a:spAutoFit/>
          </a:bodyPr>
          <a:lstStyle/>
          <a:p>
            <a:pPr algn="just"/>
            <a:r>
              <a:rPr lang="en-US" sz="11500" b="1" spc="-937" dirty="0">
                <a:solidFill>
                  <a:srgbClr val="343434"/>
                </a:solidFill>
                <a:latin typeface="TT Hoves Bold"/>
                <a:ea typeface="TT Hoves Bold"/>
                <a:cs typeface="TT Hoves Bold"/>
                <a:sym typeface="TT Hoves Bold"/>
              </a:rPr>
              <a:t>Limitations and</a:t>
            </a:r>
          </a:p>
          <a:p>
            <a:pPr algn="just"/>
            <a:r>
              <a:rPr lang="en-US" sz="11500" b="1" spc="-937" dirty="0">
                <a:solidFill>
                  <a:srgbClr val="343434"/>
                </a:solidFill>
                <a:latin typeface="TT Hoves Bold"/>
                <a:ea typeface="TT Hoves Bold"/>
                <a:cs typeface="TT Hoves Bold"/>
                <a:sym typeface="TT Hoves Bold"/>
              </a:rPr>
              <a:t>Future Scope</a:t>
            </a:r>
          </a:p>
        </p:txBody>
      </p:sp>
      <p:grpSp>
        <p:nvGrpSpPr>
          <p:cNvPr id="6" name="Group 6"/>
          <p:cNvGrpSpPr/>
          <p:nvPr/>
        </p:nvGrpSpPr>
        <p:grpSpPr>
          <a:xfrm>
            <a:off x="12022908" y="-666477"/>
            <a:ext cx="6265091" cy="11878896"/>
            <a:chOff x="0" y="0"/>
            <a:chExt cx="1890604" cy="3128598"/>
          </a:xfrm>
          <a:solidFill>
            <a:schemeClr val="tx2"/>
          </a:solidFill>
        </p:grpSpPr>
        <p:sp>
          <p:nvSpPr>
            <p:cNvPr id="7" name="Freeform 7"/>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grpFill/>
          </p:spPr>
          <p:txBody>
            <a:bodyPr/>
            <a:lstStyle/>
            <a:p>
              <a:endParaRPr lang="en-US"/>
            </a:p>
          </p:txBody>
        </p:sp>
        <p:sp>
          <p:nvSpPr>
            <p:cNvPr id="8" name="TextBox 8"/>
            <p:cNvSpPr txBox="1"/>
            <p:nvPr/>
          </p:nvSpPr>
          <p:spPr>
            <a:xfrm>
              <a:off x="0" y="-57150"/>
              <a:ext cx="1890604" cy="3185748"/>
            </a:xfrm>
            <a:prstGeom prst="rect">
              <a:avLst/>
            </a:prstGeom>
            <a:grpFill/>
          </p:spPr>
          <p:txBody>
            <a:bodyPr lIns="50800" tIns="50800" rIns="50800" bIns="50800" rtlCol="0" anchor="ctr"/>
            <a:lstStyle/>
            <a:p>
              <a:pPr algn="ctr">
                <a:lnSpc>
                  <a:spcPts val="3639"/>
                </a:lnSpc>
              </a:pPr>
              <a:endParaRPr/>
            </a:p>
          </p:txBody>
        </p:sp>
      </p:grpSp>
      <p:sp>
        <p:nvSpPr>
          <p:cNvPr id="12" name="TextBox 12"/>
          <p:cNvSpPr txBox="1"/>
          <p:nvPr/>
        </p:nvSpPr>
        <p:spPr>
          <a:xfrm>
            <a:off x="11413051" y="7277100"/>
            <a:ext cx="6265091" cy="4627164"/>
          </a:xfrm>
          <a:prstGeom prst="rect">
            <a:avLst/>
          </a:prstGeom>
        </p:spPr>
        <p:txBody>
          <a:bodyPr lIns="0" tIns="0" rIns="0" bIns="0" rtlCol="0" anchor="t">
            <a:spAutoFit/>
          </a:bodyPr>
          <a:lstStyle/>
          <a:p>
            <a:pPr algn="ctr">
              <a:lnSpc>
                <a:spcPts val="35614"/>
              </a:lnSpc>
            </a:pPr>
            <a:r>
              <a:rPr lang="en-US" sz="37888" b="1" spc="-1856" dirty="0">
                <a:solidFill>
                  <a:srgbClr val="EFEFEF"/>
                </a:solidFill>
                <a:latin typeface="TT Hoves Bold"/>
                <a:ea typeface="TT Hoves Bold"/>
                <a:cs typeface="TT Hoves Bold"/>
                <a:sym typeface="TT Hoves Bold"/>
              </a:rPr>
              <a:t>14</a:t>
            </a:r>
          </a:p>
        </p:txBody>
      </p:sp>
      <p:pic>
        <p:nvPicPr>
          <p:cNvPr id="15" name="Picture 14">
            <a:extLst>
              <a:ext uri="{FF2B5EF4-FFF2-40B4-BE49-F238E27FC236}">
                <a16:creationId xmlns:a16="http://schemas.microsoft.com/office/drawing/2014/main" id="{41BE94A8-05A3-7C65-3F49-E522A7AC4875}"/>
              </a:ext>
            </a:extLst>
          </p:cNvPr>
          <p:cNvPicPr>
            <a:picLocks noChangeAspect="1"/>
          </p:cNvPicPr>
          <p:nvPr/>
        </p:nvPicPr>
        <p:blipFill>
          <a:blip r:embed="rId2"/>
          <a:stretch>
            <a:fillRect/>
          </a:stretch>
        </p:blipFill>
        <p:spPr>
          <a:xfrm>
            <a:off x="10011954" y="588615"/>
            <a:ext cx="2743200" cy="274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3" name="Group 3"/>
          <p:cNvGrpSpPr/>
          <p:nvPr/>
        </p:nvGrpSpPr>
        <p:grpSpPr>
          <a:xfrm>
            <a:off x="-696258" y="-450527"/>
            <a:ext cx="19680517" cy="1704491"/>
            <a:chOff x="0" y="0"/>
            <a:chExt cx="5183346" cy="448919"/>
          </a:xfrm>
          <a:solidFill>
            <a:schemeClr val="tx2"/>
          </a:solidFill>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grpFill/>
          </p:spPr>
          <p:txBody>
            <a:bodyPr/>
            <a:lstStyle/>
            <a:p>
              <a:endParaRPr lang="en-US"/>
            </a:p>
          </p:txBody>
        </p:sp>
        <p:sp>
          <p:nvSpPr>
            <p:cNvPr id="5" name="TextBox 5"/>
            <p:cNvSpPr txBox="1"/>
            <p:nvPr/>
          </p:nvSpPr>
          <p:spPr>
            <a:xfrm>
              <a:off x="0" y="-57150"/>
              <a:ext cx="5183346" cy="506069"/>
            </a:xfrm>
            <a:prstGeom prst="rect">
              <a:avLst/>
            </a:prstGeom>
            <a:grpFill/>
          </p:spPr>
          <p:txBody>
            <a:bodyPr lIns="50800" tIns="50800" rIns="50800" bIns="50800" rtlCol="0" anchor="ctr"/>
            <a:lstStyle/>
            <a:p>
              <a:pPr algn="ctr">
                <a:lnSpc>
                  <a:spcPts val="3639"/>
                </a:lnSpc>
              </a:pPr>
              <a:endParaRPr/>
            </a:p>
          </p:txBody>
        </p:sp>
      </p:grpSp>
      <p:sp>
        <p:nvSpPr>
          <p:cNvPr id="6" name="TextBox 6"/>
          <p:cNvSpPr txBox="1"/>
          <p:nvPr/>
        </p:nvSpPr>
        <p:spPr>
          <a:xfrm>
            <a:off x="13906318" y="293222"/>
            <a:ext cx="4146021" cy="890437"/>
          </a:xfrm>
          <a:prstGeom prst="rect">
            <a:avLst/>
          </a:prstGeom>
        </p:spPr>
        <p:txBody>
          <a:bodyPr wrap="square" lIns="0" tIns="0" rIns="0" bIns="0" rtlCol="0" anchor="t">
            <a:spAutoFit/>
          </a:bodyPr>
          <a:lstStyle/>
          <a:p>
            <a:pPr algn="r">
              <a:lnSpc>
                <a:spcPts val="3639"/>
              </a:lnSpc>
              <a:spcBef>
                <a:spcPct val="0"/>
              </a:spcBef>
            </a:pPr>
            <a:r>
              <a:rPr lang="en-US" sz="2599" dirty="0">
                <a:solidFill>
                  <a:srgbClr val="EFEFEF"/>
                </a:solidFill>
                <a:latin typeface="TT Hoves"/>
                <a:ea typeface="TT Hoves"/>
                <a:cs typeface="TT Hoves"/>
                <a:sym typeface="TT Hoves"/>
              </a:rPr>
              <a:t>Master in Applied Data Science Batch 2025</a:t>
            </a:r>
          </a:p>
        </p:txBody>
      </p:sp>
      <p:sp>
        <p:nvSpPr>
          <p:cNvPr id="7" name="TextBox 7"/>
          <p:cNvSpPr txBox="1"/>
          <p:nvPr/>
        </p:nvSpPr>
        <p:spPr>
          <a:xfrm>
            <a:off x="235661" y="344568"/>
            <a:ext cx="3117321" cy="1352101"/>
          </a:xfrm>
          <a:prstGeom prst="rect">
            <a:avLst/>
          </a:prstGeom>
        </p:spPr>
        <p:txBody>
          <a:bodyPr wrap="square" lIns="0" tIns="0" rIns="0" bIns="0" rtlCol="0" anchor="t">
            <a:spAutoFit/>
          </a:bodyPr>
          <a:lstStyle/>
          <a:p>
            <a:pPr algn="just">
              <a:lnSpc>
                <a:spcPts val="3639"/>
              </a:lnSpc>
              <a:spcBef>
                <a:spcPct val="0"/>
              </a:spcBef>
            </a:pPr>
            <a:r>
              <a:rPr lang="en-US" sz="2599" dirty="0">
                <a:solidFill>
                  <a:srgbClr val="EFEFEF"/>
                </a:solidFill>
                <a:latin typeface="TT Hoves"/>
                <a:ea typeface="TT Hoves"/>
                <a:cs typeface="TT Hoves"/>
                <a:sym typeface="TT Hoves"/>
              </a:rPr>
              <a:t>Introduction to Data Analytics in Business</a:t>
            </a:r>
          </a:p>
          <a:p>
            <a:pPr algn="just">
              <a:lnSpc>
                <a:spcPts val="3639"/>
              </a:lnSpc>
              <a:spcBef>
                <a:spcPct val="0"/>
              </a:spcBef>
            </a:pPr>
            <a:endParaRPr lang="en-US" sz="2599" dirty="0">
              <a:solidFill>
                <a:srgbClr val="EFEFEF"/>
              </a:solidFill>
              <a:latin typeface="TT Hoves"/>
              <a:ea typeface="TT Hoves"/>
              <a:cs typeface="TT Hoves"/>
              <a:sym typeface="TT Hoves"/>
            </a:endParaRPr>
          </a:p>
        </p:txBody>
      </p:sp>
      <p:sp>
        <p:nvSpPr>
          <p:cNvPr id="8" name="TextBox 8"/>
          <p:cNvSpPr txBox="1"/>
          <p:nvPr/>
        </p:nvSpPr>
        <p:spPr>
          <a:xfrm>
            <a:off x="7585339" y="344568"/>
            <a:ext cx="311732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Project</a:t>
            </a:r>
          </a:p>
        </p:txBody>
      </p:sp>
      <p:sp>
        <p:nvSpPr>
          <p:cNvPr id="9" name="TextBox 9"/>
          <p:cNvSpPr txBox="1"/>
          <p:nvPr/>
        </p:nvSpPr>
        <p:spPr>
          <a:xfrm>
            <a:off x="5484590"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0" name="TextBox 10"/>
          <p:cNvSpPr txBox="1"/>
          <p:nvPr/>
        </p:nvSpPr>
        <p:spPr>
          <a:xfrm>
            <a:off x="12330761" y="34456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11" name="TextBox 11"/>
          <p:cNvSpPr txBox="1"/>
          <p:nvPr/>
        </p:nvSpPr>
        <p:spPr>
          <a:xfrm>
            <a:off x="6660790" y="2862623"/>
            <a:ext cx="10598510" cy="2084673"/>
          </a:xfrm>
          <a:prstGeom prst="rect">
            <a:avLst/>
          </a:prstGeom>
        </p:spPr>
        <p:txBody>
          <a:bodyPr lIns="0" tIns="0" rIns="0" bIns="0" rtlCol="0" anchor="t">
            <a:spAutoFit/>
          </a:bodyPr>
          <a:lstStyle/>
          <a:p>
            <a:pPr algn="r">
              <a:lnSpc>
                <a:spcPts val="15418"/>
              </a:lnSpc>
            </a:pPr>
            <a:r>
              <a:rPr lang="en-US" sz="16402" b="1" spc="-803" dirty="0">
                <a:solidFill>
                  <a:srgbClr val="343434"/>
                </a:solidFill>
                <a:latin typeface="TT Hoves Bold"/>
                <a:ea typeface="TT Hoves Bold"/>
                <a:cs typeface="TT Hoves Bold"/>
                <a:sym typeface="TT Hoves Bold"/>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8126267" y="3619500"/>
            <a:ext cx="8395740" cy="4924425"/>
          </a:xfrm>
          <a:prstGeom prst="rect">
            <a:avLst/>
          </a:prstGeom>
        </p:spPr>
        <p:txBody>
          <a:bodyPr lIns="0" tIns="0" rIns="0" bIns="0" rtlCol="0" anchor="t">
            <a:spAutoFit/>
          </a:bodyPr>
          <a:lstStyle/>
          <a:p>
            <a:pPr marL="457200" lvl="0" indent="-457200" algn="just">
              <a:lnSpc>
                <a:spcPts val="3239"/>
              </a:lnSpc>
              <a:spcBef>
                <a:spcPct val="0"/>
              </a:spcBef>
              <a:buFont typeface="Arial" panose="020B0604020202020204" pitchFamily="34" charset="0"/>
              <a:buChar char="•"/>
            </a:pPr>
            <a:r>
              <a:rPr lang="en-US" sz="3200" spc="143" dirty="0">
                <a:solidFill>
                  <a:srgbClr val="343434"/>
                </a:solidFill>
                <a:latin typeface="TT Hoves"/>
                <a:ea typeface="TT Hoves"/>
                <a:cs typeface="TT Hoves"/>
                <a:sym typeface="TT Hoves"/>
              </a:rPr>
              <a:t>ESG disclosures are now mandatory and material to investors. Yet, many corporate ESG reports are criticized for vagueness and “greenwashing.”</a:t>
            </a:r>
          </a:p>
          <a:p>
            <a:pPr marL="457200" lvl="0" indent="-457200" algn="just">
              <a:lnSpc>
                <a:spcPts val="3239"/>
              </a:lnSpc>
              <a:spcBef>
                <a:spcPct val="0"/>
              </a:spcBef>
              <a:buFont typeface="Arial" panose="020B0604020202020204" pitchFamily="34" charset="0"/>
              <a:buChar char="•"/>
            </a:pPr>
            <a:endParaRPr lang="en-US" sz="3200" spc="143" dirty="0">
              <a:solidFill>
                <a:srgbClr val="343434"/>
              </a:solidFill>
              <a:latin typeface="TT Hoves"/>
              <a:ea typeface="TT Hoves"/>
              <a:cs typeface="TT Hoves"/>
              <a:sym typeface="TT Hoves"/>
            </a:endParaRPr>
          </a:p>
          <a:p>
            <a:pPr marL="457200" lvl="0" indent="-457200" algn="just">
              <a:lnSpc>
                <a:spcPts val="3239"/>
              </a:lnSpc>
              <a:spcBef>
                <a:spcPct val="0"/>
              </a:spcBef>
              <a:buFont typeface="Arial" panose="020B0604020202020204" pitchFamily="34" charset="0"/>
              <a:buChar char="•"/>
            </a:pPr>
            <a:r>
              <a:rPr lang="en-US" sz="3200" spc="143" dirty="0">
                <a:solidFill>
                  <a:srgbClr val="343434"/>
                </a:solidFill>
                <a:latin typeface="TT Hoves"/>
                <a:ea typeface="TT Hoves"/>
                <a:cs typeface="TT Hoves"/>
                <a:sym typeface="TT Hoves"/>
              </a:rPr>
              <a:t>Regulators (like the SEC) are tightening scrutiny on misleading sustainability claims.</a:t>
            </a:r>
          </a:p>
          <a:p>
            <a:pPr marL="457200" lvl="0" indent="-457200" algn="just">
              <a:lnSpc>
                <a:spcPts val="3239"/>
              </a:lnSpc>
              <a:spcBef>
                <a:spcPct val="0"/>
              </a:spcBef>
              <a:buFont typeface="Arial" panose="020B0604020202020204" pitchFamily="34" charset="0"/>
              <a:buChar char="•"/>
            </a:pPr>
            <a:endParaRPr lang="en-US" sz="3200" spc="143" dirty="0">
              <a:solidFill>
                <a:srgbClr val="343434"/>
              </a:solidFill>
              <a:latin typeface="TT Hoves"/>
              <a:ea typeface="TT Hoves"/>
              <a:cs typeface="TT Hoves"/>
              <a:sym typeface="TT Hoves"/>
            </a:endParaRPr>
          </a:p>
          <a:p>
            <a:pPr marL="457200" lvl="0" indent="-457200" algn="just">
              <a:lnSpc>
                <a:spcPts val="3239"/>
              </a:lnSpc>
              <a:spcBef>
                <a:spcPct val="0"/>
              </a:spcBef>
              <a:buFont typeface="Arial" panose="020B0604020202020204" pitchFamily="34" charset="0"/>
              <a:buChar char="•"/>
            </a:pPr>
            <a:r>
              <a:rPr lang="en-US" sz="3200" spc="143" dirty="0">
                <a:solidFill>
                  <a:srgbClr val="343434"/>
                </a:solidFill>
                <a:latin typeface="TT Hoves"/>
                <a:ea typeface="TT Hoves"/>
                <a:cs typeface="TT Hoves"/>
                <a:sym typeface="TT Hoves"/>
              </a:rPr>
              <a:t>Are ESG disclosures in official SEC filings becoming more transparent or more rhetorical?</a:t>
            </a:r>
            <a:endParaRPr lang="en-US" sz="3200" u="none" spc="143" dirty="0">
              <a:solidFill>
                <a:srgbClr val="343434"/>
              </a:solidFill>
              <a:latin typeface="TT Hoves"/>
              <a:ea typeface="TT Hoves"/>
              <a:cs typeface="TT Hoves"/>
              <a:sym typeface="TT Hoves"/>
            </a:endParaRPr>
          </a:p>
        </p:txBody>
      </p:sp>
      <p:grpSp>
        <p:nvGrpSpPr>
          <p:cNvPr id="3" name="Group 3"/>
          <p:cNvGrpSpPr/>
          <p:nvPr/>
        </p:nvGrpSpPr>
        <p:grpSpPr>
          <a:xfrm>
            <a:off x="-696258" y="-976142"/>
            <a:ext cx="7178388" cy="11878896"/>
            <a:chOff x="0" y="0"/>
            <a:chExt cx="1890604" cy="3128598"/>
          </a:xfrm>
          <a:solidFill>
            <a:schemeClr val="tx2"/>
          </a:solidFill>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grpFill/>
          </p:spPr>
          <p:txBody>
            <a:bodyPr/>
            <a:lstStyle/>
            <a:p>
              <a:endParaRPr lang="en-US"/>
            </a:p>
          </p:txBody>
        </p:sp>
        <p:sp>
          <p:nvSpPr>
            <p:cNvPr id="5" name="TextBox 5"/>
            <p:cNvSpPr txBox="1"/>
            <p:nvPr/>
          </p:nvSpPr>
          <p:spPr>
            <a:xfrm>
              <a:off x="0" y="-57150"/>
              <a:ext cx="1890604" cy="3185748"/>
            </a:xfrm>
            <a:prstGeom prst="rect">
              <a:avLst/>
            </a:prstGeom>
            <a:grpFill/>
          </p:spPr>
          <p:txBody>
            <a:bodyPr lIns="50800" tIns="50800" rIns="50800" bIns="50800" rtlCol="0" anchor="ctr"/>
            <a:lstStyle/>
            <a:p>
              <a:pPr algn="ctr">
                <a:lnSpc>
                  <a:spcPts val="3639"/>
                </a:lnSpc>
              </a:pPr>
              <a:endParaRPr/>
            </a:p>
          </p:txBody>
        </p:sp>
      </p:grpSp>
      <p:sp>
        <p:nvSpPr>
          <p:cNvPr id="7" name="TextBox 7"/>
          <p:cNvSpPr txBox="1"/>
          <p:nvPr/>
        </p:nvSpPr>
        <p:spPr>
          <a:xfrm>
            <a:off x="8126267" y="1407482"/>
            <a:ext cx="9760574" cy="1509067"/>
          </a:xfrm>
          <a:prstGeom prst="rect">
            <a:avLst/>
          </a:prstGeom>
        </p:spPr>
        <p:txBody>
          <a:bodyPr lIns="0" tIns="0" rIns="0" bIns="0" rtlCol="0" anchor="t">
            <a:spAutoFit/>
          </a:bodyPr>
          <a:lstStyle/>
          <a:p>
            <a:pPr algn="l">
              <a:lnSpc>
                <a:spcPts val="11645"/>
              </a:lnSpc>
            </a:pPr>
            <a:r>
              <a:rPr lang="en-US" sz="12388" b="1" spc="-607" dirty="0">
                <a:solidFill>
                  <a:srgbClr val="343434"/>
                </a:solidFill>
                <a:latin typeface="TT Hoves Bold"/>
                <a:ea typeface="TT Hoves Bold"/>
                <a:cs typeface="TT Hoves Bold"/>
                <a:sym typeface="TT Hoves Bold"/>
              </a:rPr>
              <a:t>Introduction</a:t>
            </a:r>
          </a:p>
        </p:txBody>
      </p:sp>
      <p:sp>
        <p:nvSpPr>
          <p:cNvPr id="11" name="TextBox 11"/>
          <p:cNvSpPr txBox="1"/>
          <p:nvPr/>
        </p:nvSpPr>
        <p:spPr>
          <a:xfrm>
            <a:off x="-1447800" y="6414335"/>
            <a:ext cx="5508869" cy="4259179"/>
          </a:xfrm>
          <a:prstGeom prst="rect">
            <a:avLst/>
          </a:prstGeom>
        </p:spPr>
        <p:txBody>
          <a:bodyPr lIns="0" tIns="0" rIns="0" bIns="0" rtlCol="0" anchor="t">
            <a:spAutoFit/>
          </a:bodyPr>
          <a:lstStyle/>
          <a:p>
            <a:pPr algn="ctr">
              <a:lnSpc>
                <a:spcPts val="35614"/>
              </a:lnSpc>
            </a:pPr>
            <a:r>
              <a:rPr lang="en-US" sz="26300" b="1" spc="-1856" dirty="0">
                <a:solidFill>
                  <a:srgbClr val="EFEFEF"/>
                </a:solidFill>
                <a:latin typeface="TT Hoves Bold"/>
                <a:ea typeface="TT Hoves Bold"/>
                <a:cs typeface="TT Hoves Bold"/>
                <a:sym typeface="TT Hoves Bold"/>
              </a:rPr>
              <a:t>01</a:t>
            </a:r>
          </a:p>
        </p:txBody>
      </p:sp>
      <p:pic>
        <p:nvPicPr>
          <p:cNvPr id="16" name="Picture 15">
            <a:extLst>
              <a:ext uri="{FF2B5EF4-FFF2-40B4-BE49-F238E27FC236}">
                <a16:creationId xmlns:a16="http://schemas.microsoft.com/office/drawing/2014/main" id="{344463BB-298F-3C56-B80D-8C39DF496939}"/>
              </a:ext>
            </a:extLst>
          </p:cNvPr>
          <p:cNvPicPr>
            <a:picLocks noChangeAspect="1"/>
          </p:cNvPicPr>
          <p:nvPr/>
        </p:nvPicPr>
        <p:blipFill>
          <a:blip r:embed="rId2"/>
          <a:stretch>
            <a:fillRect/>
          </a:stretch>
        </p:blipFill>
        <p:spPr>
          <a:xfrm>
            <a:off x="-457201" y="410954"/>
            <a:ext cx="2971800" cy="2971800"/>
          </a:xfrm>
          <a:prstGeom prst="rect">
            <a:avLst/>
          </a:prstGeom>
        </p:spPr>
      </p:pic>
      <p:pic>
        <p:nvPicPr>
          <p:cNvPr id="18" name="Picture 17">
            <a:extLst>
              <a:ext uri="{FF2B5EF4-FFF2-40B4-BE49-F238E27FC236}">
                <a16:creationId xmlns:a16="http://schemas.microsoft.com/office/drawing/2014/main" id="{78F6F5CE-9AB4-6C13-84B1-BB526620BBF3}"/>
              </a:ext>
            </a:extLst>
          </p:cNvPr>
          <p:cNvPicPr>
            <a:picLocks noChangeAspect="1"/>
          </p:cNvPicPr>
          <p:nvPr/>
        </p:nvPicPr>
        <p:blipFill>
          <a:blip r:embed="rId3"/>
          <a:stretch>
            <a:fillRect/>
          </a:stretch>
        </p:blipFill>
        <p:spPr>
          <a:xfrm>
            <a:off x="3581400" y="3619500"/>
            <a:ext cx="2286000" cy="2286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down)">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strVal val="#ppt_w*0.70"/>
                                          </p:val>
                                        </p:tav>
                                        <p:tav tm="100000">
                                          <p:val>
                                            <p:strVal val="#ppt_w"/>
                                          </p:val>
                                        </p:tav>
                                      </p:tavLst>
                                    </p:anim>
                                    <p:anim calcmode="lin" valueType="num">
                                      <p:cBhvr>
                                        <p:cTn id="25" dur="1000" fill="hold"/>
                                        <p:tgtEl>
                                          <p:spTgt spid="2"/>
                                        </p:tgtEl>
                                        <p:attrNameLst>
                                          <p:attrName>ppt_h</p:attrName>
                                        </p:attrNameLst>
                                      </p:cBhvr>
                                      <p:tavLst>
                                        <p:tav tm="0">
                                          <p:val>
                                            <p:strVal val="#ppt_h"/>
                                          </p:val>
                                        </p:tav>
                                        <p:tav tm="100000">
                                          <p:val>
                                            <p:strVal val="#ppt_h"/>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TextBox 3"/>
          <p:cNvSpPr txBox="1"/>
          <p:nvPr/>
        </p:nvSpPr>
        <p:spPr>
          <a:xfrm>
            <a:off x="648881" y="4475474"/>
            <a:ext cx="6574559" cy="5516895"/>
          </a:xfrm>
          <a:prstGeom prst="rect">
            <a:avLst/>
          </a:prstGeom>
        </p:spPr>
        <p:txBody>
          <a:bodyPr lIns="0" tIns="0" rIns="0" bIns="0" rtlCol="0" anchor="t">
            <a:spAutoFit/>
          </a:bodyPr>
          <a:lstStyle/>
          <a:p>
            <a:pPr marL="0" lvl="0" indent="0" algn="just">
              <a:lnSpc>
                <a:spcPts val="2699"/>
              </a:lnSpc>
              <a:spcBef>
                <a:spcPct val="0"/>
              </a:spcBef>
            </a:pPr>
            <a:r>
              <a:rPr lang="en-US" sz="1999" u="none" spc="119" dirty="0">
                <a:solidFill>
                  <a:srgbClr val="343434"/>
                </a:solidFill>
                <a:latin typeface="TT Hoves"/>
                <a:ea typeface="TT Hoves"/>
                <a:cs typeface="TT Hoves"/>
                <a:sym typeface="TT Hoves"/>
              </a:rPr>
              <a:t>ESG (Environmental, Social, and Governance) reporting has become an integral part of corporate disclosures. Using Guided LDA topic modeling, we identified the most dominant ESG themes across Environmental, Social, and Governance pillars from SEC 10-K filings. This helped uncover the key sustainability topics companies emphasize and how their focus areas vary across ESG dimensions.</a:t>
            </a:r>
          </a:p>
          <a:p>
            <a:pPr marL="0" lvl="0" indent="0" algn="just">
              <a:lnSpc>
                <a:spcPts val="2699"/>
              </a:lnSpc>
              <a:spcBef>
                <a:spcPct val="0"/>
              </a:spcBef>
            </a:pPr>
            <a:endParaRPr lang="en-US" sz="1999" spc="119" dirty="0">
              <a:solidFill>
                <a:srgbClr val="343434"/>
              </a:solidFill>
              <a:latin typeface="TT Hoves"/>
              <a:ea typeface="TT Hoves"/>
              <a:cs typeface="TT Hoves"/>
              <a:sym typeface="TT Hoves"/>
            </a:endParaRPr>
          </a:p>
          <a:p>
            <a:pPr marL="0" lvl="0" indent="0" algn="just">
              <a:lnSpc>
                <a:spcPts val="2699"/>
              </a:lnSpc>
              <a:spcBef>
                <a:spcPct val="0"/>
              </a:spcBef>
            </a:pPr>
            <a:r>
              <a:rPr lang="en-US" sz="1999" u="none" spc="119" dirty="0">
                <a:solidFill>
                  <a:srgbClr val="343434"/>
                </a:solidFill>
                <a:latin typeface="TT Hoves"/>
                <a:ea typeface="TT Hoves"/>
                <a:cs typeface="TT Hoves"/>
                <a:sym typeface="TT Hoves"/>
              </a:rPr>
              <a:t>To evaluate the credibility of ESG communication, we developed a Greenwashing Risk Index (GRI) using NLP techniques. The index compares Overall ESG Content in each report with its Overall ESG Concreteness to quantify the balance between how much companies talk about ESG and how clearly, they communicate it.</a:t>
            </a:r>
          </a:p>
        </p:txBody>
      </p:sp>
      <p:grpSp>
        <p:nvGrpSpPr>
          <p:cNvPr id="4" name="Group 4"/>
          <p:cNvGrpSpPr/>
          <p:nvPr/>
        </p:nvGrpSpPr>
        <p:grpSpPr>
          <a:xfrm>
            <a:off x="9975489" y="1170261"/>
            <a:ext cx="6998061" cy="2561528"/>
            <a:chOff x="0" y="0"/>
            <a:chExt cx="2342659" cy="857492"/>
          </a:xfrm>
          <a:solidFill>
            <a:schemeClr val="tx2"/>
          </a:solidFill>
        </p:grpSpPr>
        <p:sp>
          <p:nvSpPr>
            <p:cNvPr id="5" name="Freeform 5"/>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grpFill/>
          </p:spPr>
          <p:txBody>
            <a:bodyPr/>
            <a:lstStyle/>
            <a:p>
              <a:endParaRPr lang="en-US"/>
            </a:p>
          </p:txBody>
        </p:sp>
        <p:sp>
          <p:nvSpPr>
            <p:cNvPr id="6" name="TextBox 6"/>
            <p:cNvSpPr txBox="1"/>
            <p:nvPr/>
          </p:nvSpPr>
          <p:spPr>
            <a:xfrm>
              <a:off x="0" y="104775"/>
              <a:ext cx="2342659" cy="752717"/>
            </a:xfrm>
            <a:prstGeom prst="rect">
              <a:avLst/>
            </a:prstGeom>
            <a:grpFill/>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id="8" name="TextBox 8"/>
          <p:cNvSpPr txBox="1"/>
          <p:nvPr/>
        </p:nvSpPr>
        <p:spPr>
          <a:xfrm>
            <a:off x="12601687" y="6540872"/>
            <a:ext cx="7498697" cy="4259179"/>
          </a:xfrm>
          <a:prstGeom prst="rect">
            <a:avLst/>
          </a:prstGeom>
        </p:spPr>
        <p:txBody>
          <a:bodyPr lIns="0" tIns="0" rIns="0" bIns="0" rtlCol="0" anchor="t">
            <a:spAutoFit/>
          </a:bodyPr>
          <a:lstStyle/>
          <a:p>
            <a:pPr algn="ctr">
              <a:lnSpc>
                <a:spcPts val="35614"/>
              </a:lnSpc>
            </a:pPr>
            <a:r>
              <a:rPr lang="en-US" sz="21900" b="1" spc="-1856" dirty="0">
                <a:solidFill>
                  <a:srgbClr val="343434"/>
                </a:solidFill>
                <a:latin typeface="TT Hoves Bold"/>
                <a:ea typeface="TT Hoves Bold"/>
                <a:cs typeface="TT Hoves Bold"/>
                <a:sym typeface="TT Hoves Bold"/>
              </a:rPr>
              <a:t>02</a:t>
            </a:r>
          </a:p>
        </p:txBody>
      </p:sp>
      <p:grpSp>
        <p:nvGrpSpPr>
          <p:cNvPr id="9" name="Group 9"/>
          <p:cNvGrpSpPr/>
          <p:nvPr/>
        </p:nvGrpSpPr>
        <p:grpSpPr>
          <a:xfrm>
            <a:off x="9975489" y="3862348"/>
            <a:ext cx="6998061" cy="2561528"/>
            <a:chOff x="0" y="0"/>
            <a:chExt cx="2342659" cy="857492"/>
          </a:xfrm>
          <a:solidFill>
            <a:schemeClr val="tx2"/>
          </a:solidFill>
        </p:grpSpPr>
        <p:sp>
          <p:nvSpPr>
            <p:cNvPr id="10" name="Freeform 10"/>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grpFill/>
          </p:spPr>
          <p:txBody>
            <a:bodyPr/>
            <a:lstStyle/>
            <a:p>
              <a:endParaRPr lang="en-US"/>
            </a:p>
          </p:txBody>
        </p:sp>
        <p:sp>
          <p:nvSpPr>
            <p:cNvPr id="11" name="TextBox 11"/>
            <p:cNvSpPr txBox="1"/>
            <p:nvPr/>
          </p:nvSpPr>
          <p:spPr>
            <a:xfrm>
              <a:off x="0" y="104775"/>
              <a:ext cx="2342659" cy="752717"/>
            </a:xfrm>
            <a:prstGeom prst="rect">
              <a:avLst/>
            </a:prstGeom>
            <a:grpFill/>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a:solidFill>
            <a:schemeClr val="tx2"/>
          </a:solidFill>
        </p:grpSpPr>
        <p:sp>
          <p:nvSpPr>
            <p:cNvPr id="13" name="Freeform 13"/>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grpFill/>
          </p:spPr>
          <p:txBody>
            <a:bodyPr/>
            <a:lstStyle/>
            <a:p>
              <a:endParaRPr lang="en-US"/>
            </a:p>
          </p:txBody>
        </p:sp>
        <p:sp>
          <p:nvSpPr>
            <p:cNvPr id="14" name="TextBox 14"/>
            <p:cNvSpPr txBox="1"/>
            <p:nvPr/>
          </p:nvSpPr>
          <p:spPr>
            <a:xfrm>
              <a:off x="0" y="104775"/>
              <a:ext cx="2342659" cy="752717"/>
            </a:xfrm>
            <a:prstGeom prst="rect">
              <a:avLst/>
            </a:prstGeom>
            <a:grpFill/>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dirty="0">
                <a:solidFill>
                  <a:srgbClr val="EFEFEF"/>
                </a:solidFill>
                <a:latin typeface="TT Hoves"/>
                <a:ea typeface="TT Hoves"/>
                <a:cs typeface="TT Hoves"/>
                <a:sym typeface="TT Hoves"/>
              </a:rPr>
              <a:t>03.</a:t>
            </a:r>
          </a:p>
        </p:txBody>
      </p:sp>
      <p:sp>
        <p:nvSpPr>
          <p:cNvPr id="17" name="TextBox 17"/>
          <p:cNvSpPr txBox="1"/>
          <p:nvPr/>
        </p:nvSpPr>
        <p:spPr>
          <a:xfrm>
            <a:off x="12218908" y="1730935"/>
            <a:ext cx="4132127" cy="1461939"/>
          </a:xfrm>
          <a:prstGeom prst="rect">
            <a:avLst/>
          </a:prstGeom>
        </p:spPr>
        <p:txBody>
          <a:bodyPr lIns="0" tIns="0" rIns="0" bIns="0" rtlCol="0" anchor="t">
            <a:spAutoFit/>
          </a:bodyPr>
          <a:lstStyle/>
          <a:p>
            <a:pPr marL="0" lvl="0" indent="0" algn="just">
              <a:lnSpc>
                <a:spcPts val="1890"/>
              </a:lnSpc>
              <a:spcBef>
                <a:spcPct val="0"/>
              </a:spcBef>
            </a:pPr>
            <a:r>
              <a:rPr lang="en-US" sz="1600" u="none" spc="22" dirty="0">
                <a:solidFill>
                  <a:srgbClr val="EFEFEF"/>
                </a:solidFill>
                <a:latin typeface="TT Hoves"/>
                <a:ea typeface="TT Hoves"/>
                <a:cs typeface="TT Hoves"/>
                <a:sym typeface="TT Hoves"/>
              </a:rPr>
              <a:t>Companies publish detailed ESG sections, but most research focuses on scores and performance, not on how ESG is communicated in official filings. We bring a language-based perspective to assess ESG discourse.</a:t>
            </a:r>
          </a:p>
        </p:txBody>
      </p:sp>
      <p:sp>
        <p:nvSpPr>
          <p:cNvPr id="18" name="TextBox 18"/>
          <p:cNvSpPr txBox="1"/>
          <p:nvPr/>
        </p:nvSpPr>
        <p:spPr>
          <a:xfrm>
            <a:off x="12218908" y="4424417"/>
            <a:ext cx="4132127" cy="1218282"/>
          </a:xfrm>
          <a:prstGeom prst="rect">
            <a:avLst/>
          </a:prstGeom>
        </p:spPr>
        <p:txBody>
          <a:bodyPr lIns="0" tIns="0" rIns="0" bIns="0" rtlCol="0" anchor="t">
            <a:spAutoFit/>
          </a:bodyPr>
          <a:lstStyle/>
          <a:p>
            <a:pPr marL="0" lvl="0" indent="0" algn="just">
              <a:lnSpc>
                <a:spcPts val="1890"/>
              </a:lnSpc>
              <a:spcBef>
                <a:spcPct val="0"/>
              </a:spcBef>
            </a:pPr>
            <a:r>
              <a:rPr lang="en-US" sz="1600" u="none" spc="22" dirty="0">
                <a:solidFill>
                  <a:srgbClr val="EFEFEF"/>
                </a:solidFill>
                <a:latin typeface="TT Hoves"/>
                <a:ea typeface="TT Hoves"/>
                <a:cs typeface="TT Hoves"/>
                <a:sym typeface="TT Hoves"/>
              </a:rPr>
              <a:t>“Greenwashing” is often discussed but rarely quantified. We created a Greenwashing Risk Index (GRI) to objectively measure the balance between ESG content and communication clarity.</a:t>
            </a:r>
          </a:p>
        </p:txBody>
      </p:sp>
      <p:sp>
        <p:nvSpPr>
          <p:cNvPr id="19" name="TextBox 19"/>
          <p:cNvSpPr txBox="1"/>
          <p:nvPr/>
        </p:nvSpPr>
        <p:spPr>
          <a:xfrm>
            <a:off x="12218908" y="7117899"/>
            <a:ext cx="4132127" cy="1461939"/>
          </a:xfrm>
          <a:prstGeom prst="rect">
            <a:avLst/>
          </a:prstGeom>
        </p:spPr>
        <p:txBody>
          <a:bodyPr lIns="0" tIns="0" rIns="0" bIns="0" rtlCol="0" anchor="t">
            <a:spAutoFit/>
          </a:bodyPr>
          <a:lstStyle/>
          <a:p>
            <a:pPr marL="0" lvl="0" indent="0" algn="just">
              <a:lnSpc>
                <a:spcPts val="1890"/>
              </a:lnSpc>
              <a:spcBef>
                <a:spcPct val="0"/>
              </a:spcBef>
            </a:pPr>
            <a:r>
              <a:rPr lang="en-US" sz="1600" u="none" spc="22" dirty="0">
                <a:solidFill>
                  <a:srgbClr val="EFEFEF"/>
                </a:solidFill>
                <a:latin typeface="TT Hoves"/>
                <a:ea typeface="TT Hoves"/>
                <a:cs typeface="TT Hoves"/>
                <a:sym typeface="TT Hoves"/>
              </a:rPr>
              <a:t>SEC 10-K filings are audited and legally binding, yet their ESG sections lack established assessments of linguistic integrity. In this study, we test this aspect to establish a baseline of credibility in ESG communication within formal reports.</a:t>
            </a:r>
          </a:p>
        </p:txBody>
      </p:sp>
      <p:sp>
        <p:nvSpPr>
          <p:cNvPr id="20" name="TextBox 20"/>
          <p:cNvSpPr txBox="1"/>
          <p:nvPr/>
        </p:nvSpPr>
        <p:spPr>
          <a:xfrm>
            <a:off x="643965" y="369761"/>
            <a:ext cx="7639050" cy="3924151"/>
          </a:xfrm>
          <a:prstGeom prst="rect">
            <a:avLst/>
          </a:prstGeom>
        </p:spPr>
        <p:txBody>
          <a:bodyPr lIns="0" tIns="0" rIns="0" bIns="0" rtlCol="0" anchor="t">
            <a:spAutoFit/>
          </a:bodyPr>
          <a:lstStyle/>
          <a:p>
            <a:pPr algn="l">
              <a:lnSpc>
                <a:spcPts val="10180"/>
              </a:lnSpc>
            </a:pPr>
            <a:r>
              <a:rPr lang="en-US" sz="9695" b="1" spc="-475" dirty="0">
                <a:solidFill>
                  <a:srgbClr val="343434"/>
                </a:solidFill>
                <a:latin typeface="TT Hoves Bold"/>
                <a:ea typeface="TT Hoves Bold"/>
                <a:cs typeface="TT Hoves Bold"/>
                <a:sym typeface="TT Hoves Bold"/>
              </a:rPr>
              <a:t>Why This Study Matters</a:t>
            </a:r>
          </a:p>
        </p:txBody>
      </p:sp>
      <p:pic>
        <p:nvPicPr>
          <p:cNvPr id="24" name="Picture 23">
            <a:extLst>
              <a:ext uri="{FF2B5EF4-FFF2-40B4-BE49-F238E27FC236}">
                <a16:creationId xmlns:a16="http://schemas.microsoft.com/office/drawing/2014/main" id="{C64EE4F1-E4DC-F2F8-AC18-926D5F111CE7}"/>
              </a:ext>
            </a:extLst>
          </p:cNvPr>
          <p:cNvPicPr>
            <a:picLocks noChangeAspect="1"/>
          </p:cNvPicPr>
          <p:nvPr/>
        </p:nvPicPr>
        <p:blipFill>
          <a:blip r:embed="rId2"/>
          <a:stretch>
            <a:fillRect/>
          </a:stretch>
        </p:blipFill>
        <p:spPr>
          <a:xfrm>
            <a:off x="5440464" y="682124"/>
            <a:ext cx="3718776" cy="37187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down)">
                                      <p:cBhvr>
                                        <p:cTn id="15" dur="500"/>
                                        <p:tgtEl>
                                          <p:spTgt spid="3">
                                            <p:txEl>
                                              <p:pRg st="0" end="0"/>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1000"/>
                                        <p:tgtEl>
                                          <p:spTgt spid="15"/>
                                        </p:tgtEl>
                                      </p:cBhvr>
                                    </p:animEffect>
                                    <p:anim calcmode="lin" valueType="num">
                                      <p:cBhvr>
                                        <p:cTn id="41" dur="1000" fill="hold"/>
                                        <p:tgtEl>
                                          <p:spTgt spid="15"/>
                                        </p:tgtEl>
                                        <p:attrNameLst>
                                          <p:attrName>ppt_x</p:attrName>
                                        </p:attrNameLst>
                                      </p:cBhvr>
                                      <p:tavLst>
                                        <p:tav tm="0">
                                          <p:val>
                                            <p:strVal val="#ppt_x"/>
                                          </p:val>
                                        </p:tav>
                                        <p:tav tm="100000">
                                          <p:val>
                                            <p:strVal val="#ppt_x"/>
                                          </p:val>
                                        </p:tav>
                                      </p:tavLst>
                                    </p:anim>
                                    <p:anim calcmode="lin" valueType="num">
                                      <p:cBhvr>
                                        <p:cTn id="42" dur="1000" fill="hold"/>
                                        <p:tgtEl>
                                          <p:spTgt spid="15"/>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anim calcmode="lin" valueType="num">
                                      <p:cBhvr>
                                        <p:cTn id="46" dur="1000" fill="hold"/>
                                        <p:tgtEl>
                                          <p:spTgt spid="18"/>
                                        </p:tgtEl>
                                        <p:attrNameLst>
                                          <p:attrName>ppt_x</p:attrName>
                                        </p:attrNameLst>
                                      </p:cBhvr>
                                      <p:tavLst>
                                        <p:tav tm="0">
                                          <p:val>
                                            <p:strVal val="#ppt_x"/>
                                          </p:val>
                                        </p:tav>
                                        <p:tav tm="100000">
                                          <p:val>
                                            <p:strVal val="#ppt_x"/>
                                          </p:val>
                                        </p:tav>
                                      </p:tavLst>
                                    </p:anim>
                                    <p:anim calcmode="lin" valueType="num">
                                      <p:cBhvr>
                                        <p:cTn id="47" dur="1000" fill="hold"/>
                                        <p:tgtEl>
                                          <p:spTgt spid="18"/>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fade">
                                      <p:cBhvr>
                                        <p:cTn id="50" dur="1000"/>
                                        <p:tgtEl>
                                          <p:spTgt spid="9"/>
                                        </p:tgtEl>
                                      </p:cBhvr>
                                    </p:animEffect>
                                    <p:anim calcmode="lin" valueType="num">
                                      <p:cBhvr>
                                        <p:cTn id="51" dur="1000" fill="hold"/>
                                        <p:tgtEl>
                                          <p:spTgt spid="9"/>
                                        </p:tgtEl>
                                        <p:attrNameLst>
                                          <p:attrName>ppt_x</p:attrName>
                                        </p:attrNameLst>
                                      </p:cBhvr>
                                      <p:tavLst>
                                        <p:tav tm="0">
                                          <p:val>
                                            <p:strVal val="#ppt_x"/>
                                          </p:val>
                                        </p:tav>
                                        <p:tav tm="100000">
                                          <p:val>
                                            <p:strVal val="#ppt_x"/>
                                          </p:val>
                                        </p:tav>
                                      </p:tavLst>
                                    </p:anim>
                                    <p:anim calcmode="lin" valueType="num">
                                      <p:cBhvr>
                                        <p:cTn id="5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1000"/>
                                        <p:tgtEl>
                                          <p:spTgt spid="19"/>
                                        </p:tgtEl>
                                      </p:cBhvr>
                                    </p:animEffect>
                                    <p:anim calcmode="lin" valueType="num">
                                      <p:cBhvr>
                                        <p:cTn id="58" dur="1000" fill="hold"/>
                                        <p:tgtEl>
                                          <p:spTgt spid="19"/>
                                        </p:tgtEl>
                                        <p:attrNameLst>
                                          <p:attrName>ppt_x</p:attrName>
                                        </p:attrNameLst>
                                      </p:cBhvr>
                                      <p:tavLst>
                                        <p:tav tm="0">
                                          <p:val>
                                            <p:strVal val="#ppt_x"/>
                                          </p:val>
                                        </p:tav>
                                        <p:tav tm="100000">
                                          <p:val>
                                            <p:strVal val="#ppt_x"/>
                                          </p:val>
                                        </p:tav>
                                      </p:tavLst>
                                    </p:anim>
                                    <p:anim calcmode="lin" valueType="num">
                                      <p:cBhvr>
                                        <p:cTn id="59" dur="1000" fill="hold"/>
                                        <p:tgtEl>
                                          <p:spTgt spid="19"/>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1000"/>
                                        <p:tgtEl>
                                          <p:spTgt spid="16"/>
                                        </p:tgtEl>
                                      </p:cBhvr>
                                    </p:animEffect>
                                    <p:anim calcmode="lin" valueType="num">
                                      <p:cBhvr>
                                        <p:cTn id="63" dur="1000" fill="hold"/>
                                        <p:tgtEl>
                                          <p:spTgt spid="16"/>
                                        </p:tgtEl>
                                        <p:attrNameLst>
                                          <p:attrName>ppt_x</p:attrName>
                                        </p:attrNameLst>
                                      </p:cBhvr>
                                      <p:tavLst>
                                        <p:tav tm="0">
                                          <p:val>
                                            <p:strVal val="#ppt_x"/>
                                          </p:val>
                                        </p:tav>
                                        <p:tav tm="100000">
                                          <p:val>
                                            <p:strVal val="#ppt_x"/>
                                          </p:val>
                                        </p:tav>
                                      </p:tavLst>
                                    </p:anim>
                                    <p:anim calcmode="lin" valueType="num">
                                      <p:cBhvr>
                                        <p:cTn id="64" dur="1000" fill="hold"/>
                                        <p:tgtEl>
                                          <p:spTgt spid="16"/>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a:extLst>
            <a:ext uri="{FF2B5EF4-FFF2-40B4-BE49-F238E27FC236}">
              <a16:creationId xmlns:a16="http://schemas.microsoft.com/office/drawing/2014/main" id="{464EFAAD-1ECE-BB8B-081A-23A48B3E35B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F5DD8D1-81F6-54DE-56D0-FB26024DB7BA}"/>
              </a:ext>
            </a:extLst>
          </p:cNvPr>
          <p:cNvSpPr txBox="1"/>
          <p:nvPr/>
        </p:nvSpPr>
        <p:spPr>
          <a:xfrm>
            <a:off x="1504950" y="2557269"/>
            <a:ext cx="7639050" cy="6578724"/>
          </a:xfrm>
          <a:prstGeom prst="rect">
            <a:avLst/>
          </a:prstGeom>
        </p:spPr>
        <p:txBody>
          <a:bodyPr wrap="square" lIns="0" tIns="0" rIns="0" bIns="0" rtlCol="0" anchor="t">
            <a:spAutoFit/>
          </a:bodyPr>
          <a:lstStyle/>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Data extracted from the SEC EDGAR database using the edgar library in Python.</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Queried filings by Company Ticker and Form Type = 10-K for all S&amp;P 50 companies.</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Collected key metadata: Ticker, Filing Date, Report Date, Accession Number, and Full Report Text.</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Time period: 2015–2025 (ten years of filings).</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Created a preliminary ESG keyword flag to identify reports mentioning ESG-related terms used only for checks, no filtering applied.</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Produced a complete corpus of 10-K report texts for further NLP, topic modeling, and linguistic analysis.</a:t>
            </a:r>
            <a:endParaRPr lang="en-US" sz="2400" u="none" spc="119" dirty="0">
              <a:solidFill>
                <a:srgbClr val="343434"/>
              </a:solidFill>
              <a:latin typeface="TT Hoves"/>
              <a:ea typeface="TT Hoves"/>
              <a:cs typeface="TT Hoves"/>
              <a:sym typeface="TT Hoves"/>
            </a:endParaRPr>
          </a:p>
        </p:txBody>
      </p:sp>
      <p:sp>
        <p:nvSpPr>
          <p:cNvPr id="3" name="TextBox 3">
            <a:extLst>
              <a:ext uri="{FF2B5EF4-FFF2-40B4-BE49-F238E27FC236}">
                <a16:creationId xmlns:a16="http://schemas.microsoft.com/office/drawing/2014/main" id="{7C833F64-336C-50D7-F8AA-5AF887FDCD25}"/>
              </a:ext>
            </a:extLst>
          </p:cNvPr>
          <p:cNvSpPr txBox="1"/>
          <p:nvPr/>
        </p:nvSpPr>
        <p:spPr>
          <a:xfrm>
            <a:off x="1507408" y="496982"/>
            <a:ext cx="7639050" cy="1308050"/>
          </a:xfrm>
          <a:prstGeom prst="rect">
            <a:avLst/>
          </a:prstGeom>
        </p:spPr>
        <p:txBody>
          <a:bodyPr lIns="0" tIns="0" rIns="0" bIns="0" rtlCol="0" anchor="t">
            <a:spAutoFit/>
          </a:bodyPr>
          <a:lstStyle/>
          <a:p>
            <a:pPr algn="just">
              <a:lnSpc>
                <a:spcPts val="10180"/>
              </a:lnSpc>
            </a:pPr>
            <a:r>
              <a:rPr lang="en-US" sz="9695" b="1" spc="-475" dirty="0">
                <a:solidFill>
                  <a:srgbClr val="343434"/>
                </a:solidFill>
                <a:latin typeface="TT Hoves Bold"/>
                <a:ea typeface="TT Hoves Bold"/>
                <a:cs typeface="TT Hoves Bold"/>
                <a:sym typeface="TT Hoves Bold"/>
              </a:rPr>
              <a:t>Data Source</a:t>
            </a:r>
          </a:p>
        </p:txBody>
      </p:sp>
      <p:grpSp>
        <p:nvGrpSpPr>
          <p:cNvPr id="5" name="Group 5">
            <a:extLst>
              <a:ext uri="{FF2B5EF4-FFF2-40B4-BE49-F238E27FC236}">
                <a16:creationId xmlns:a16="http://schemas.microsoft.com/office/drawing/2014/main" id="{1290A913-4ADF-6E13-A0B0-87389E55FE4C}"/>
              </a:ext>
            </a:extLst>
          </p:cNvPr>
          <p:cNvGrpSpPr/>
          <p:nvPr/>
        </p:nvGrpSpPr>
        <p:grpSpPr>
          <a:xfrm>
            <a:off x="-457200" y="-952500"/>
            <a:ext cx="1686858" cy="11878896"/>
            <a:chOff x="0" y="0"/>
            <a:chExt cx="585373" cy="3128598"/>
          </a:xfrm>
          <a:solidFill>
            <a:schemeClr val="tx2"/>
          </a:solidFill>
        </p:grpSpPr>
        <p:sp>
          <p:nvSpPr>
            <p:cNvPr id="6" name="Freeform 6">
              <a:extLst>
                <a:ext uri="{FF2B5EF4-FFF2-40B4-BE49-F238E27FC236}">
                  <a16:creationId xmlns:a16="http://schemas.microsoft.com/office/drawing/2014/main" id="{D4902F80-8970-40EB-8341-61377E698D52}"/>
                </a:ext>
              </a:extLst>
            </p:cNvPr>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7" name="TextBox 7">
              <a:extLst>
                <a:ext uri="{FF2B5EF4-FFF2-40B4-BE49-F238E27FC236}">
                  <a16:creationId xmlns:a16="http://schemas.microsoft.com/office/drawing/2014/main" id="{6DDB6D63-027F-56F9-0820-5CD99FC5AB23}"/>
                </a:ext>
              </a:extLst>
            </p:cNvPr>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sp>
        <p:nvSpPr>
          <p:cNvPr id="11" name="TextBox 11">
            <a:extLst>
              <a:ext uri="{FF2B5EF4-FFF2-40B4-BE49-F238E27FC236}">
                <a16:creationId xmlns:a16="http://schemas.microsoft.com/office/drawing/2014/main" id="{FBFC902C-9BC0-7FA7-E346-8581B781404C}"/>
              </a:ext>
            </a:extLst>
          </p:cNvPr>
          <p:cNvSpPr txBox="1"/>
          <p:nvPr/>
        </p:nvSpPr>
        <p:spPr>
          <a:xfrm>
            <a:off x="13182600" y="6667217"/>
            <a:ext cx="5622384" cy="4259179"/>
          </a:xfrm>
          <a:prstGeom prst="rect">
            <a:avLst/>
          </a:prstGeom>
        </p:spPr>
        <p:txBody>
          <a:bodyPr wrap="square" lIns="0" tIns="0" rIns="0" bIns="0" rtlCol="0" anchor="t">
            <a:spAutoFit/>
          </a:bodyPr>
          <a:lstStyle/>
          <a:p>
            <a:pPr algn="ctr">
              <a:lnSpc>
                <a:spcPts val="35614"/>
              </a:lnSpc>
            </a:pPr>
            <a:r>
              <a:rPr lang="en-US" sz="26300" b="1" spc="-1856" dirty="0">
                <a:solidFill>
                  <a:srgbClr val="343434"/>
                </a:solidFill>
                <a:latin typeface="TT Hoves Bold"/>
                <a:ea typeface="TT Hoves Bold"/>
                <a:cs typeface="TT Hoves Bold"/>
                <a:sym typeface="TT Hoves Bold"/>
              </a:rPr>
              <a:t>03</a:t>
            </a:r>
          </a:p>
        </p:txBody>
      </p:sp>
      <p:pic>
        <p:nvPicPr>
          <p:cNvPr id="15" name="Picture 14">
            <a:extLst>
              <a:ext uri="{FF2B5EF4-FFF2-40B4-BE49-F238E27FC236}">
                <a16:creationId xmlns:a16="http://schemas.microsoft.com/office/drawing/2014/main" id="{24126DF3-2C15-B4B9-A115-A20633651C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4147" y="215465"/>
            <a:ext cx="7639050" cy="6066305"/>
          </a:xfrm>
          <a:prstGeom prst="rect">
            <a:avLst/>
          </a:prstGeom>
        </p:spPr>
      </p:pic>
    </p:spTree>
    <p:extLst>
      <p:ext uri="{BB962C8B-B14F-4D97-AF65-F5344CB8AC3E}">
        <p14:creationId xmlns:p14="http://schemas.microsoft.com/office/powerpoint/2010/main" val="299973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par>
                                <p:cTn id="17" presetID="10"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502492" y="1876318"/>
            <a:ext cx="13174611" cy="3116238"/>
          </a:xfrm>
          <a:prstGeom prst="rect">
            <a:avLst/>
          </a:prstGeom>
        </p:spPr>
        <p:txBody>
          <a:bodyPr wrap="square" lIns="0" tIns="0" rIns="0" bIns="0" rtlCol="0" anchor="t">
            <a:spAutoFit/>
          </a:bodyPr>
          <a:lstStyle/>
          <a:p>
            <a:pPr lvl="0" algn="just">
              <a:lnSpc>
                <a:spcPts val="2699"/>
              </a:lnSpc>
              <a:spcBef>
                <a:spcPct val="0"/>
              </a:spcBef>
            </a:pPr>
            <a:r>
              <a:rPr lang="en-US" sz="4000" b="1" spc="119" dirty="0">
                <a:solidFill>
                  <a:srgbClr val="343434"/>
                </a:solidFill>
                <a:latin typeface="TT Hoves"/>
                <a:ea typeface="TT Hoves"/>
                <a:cs typeface="TT Hoves"/>
                <a:sym typeface="TT Hoves"/>
              </a:rPr>
              <a:t>Why SEC 10-K Filings?</a:t>
            </a:r>
          </a:p>
          <a:p>
            <a:pPr lvl="0" algn="just">
              <a:lnSpc>
                <a:spcPts val="2699"/>
              </a:lnSpc>
              <a:spcBef>
                <a:spcPct val="0"/>
              </a:spcBef>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Legal, audited, and consistent → ensures data credibility.</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Reflects regulatory ESG communication, not marketing material.</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Enables year-over-year comparisons and cross-company benchmarking.</a:t>
            </a:r>
          </a:p>
          <a:p>
            <a:pPr marL="342900" lvl="0" indent="-342900" algn="just">
              <a:lnSpc>
                <a:spcPts val="2699"/>
              </a:lnSpc>
              <a:spcBef>
                <a:spcPct val="0"/>
              </a:spcBef>
              <a:buFont typeface="Arial" panose="020B0604020202020204" pitchFamily="34" charset="0"/>
              <a:buChar char="•"/>
            </a:pPr>
            <a:endParaRPr lang="en-US" sz="2400" spc="119" dirty="0">
              <a:solidFill>
                <a:srgbClr val="343434"/>
              </a:solidFill>
              <a:latin typeface="TT Hoves"/>
              <a:ea typeface="TT Hoves"/>
              <a:cs typeface="TT Hoves"/>
              <a:sym typeface="TT Hoves"/>
            </a:endParaRPr>
          </a:p>
          <a:p>
            <a:pPr marL="342900" lvl="0" indent="-342900" algn="just">
              <a:lnSpc>
                <a:spcPts val="2699"/>
              </a:lnSpc>
              <a:spcBef>
                <a:spcPct val="0"/>
              </a:spcBef>
              <a:buFont typeface="Arial" panose="020B0604020202020204" pitchFamily="34" charset="0"/>
              <a:buChar char="•"/>
            </a:pPr>
            <a:r>
              <a:rPr lang="en-US" sz="2400" spc="119" dirty="0">
                <a:solidFill>
                  <a:srgbClr val="343434"/>
                </a:solidFill>
                <a:latin typeface="TT Hoves"/>
                <a:ea typeface="TT Hoves"/>
                <a:cs typeface="TT Hoves"/>
                <a:sym typeface="TT Hoves"/>
              </a:rPr>
              <a:t>Shows how compliance has shaped ESG communication clarity.</a:t>
            </a:r>
            <a:endParaRPr lang="en-US" sz="2400" u="none" spc="119" dirty="0">
              <a:solidFill>
                <a:srgbClr val="343434"/>
              </a:solidFill>
              <a:latin typeface="TT Hoves"/>
              <a:ea typeface="TT Hoves"/>
              <a:cs typeface="TT Hoves"/>
              <a:sym typeface="TT Hoves"/>
            </a:endParaRPr>
          </a:p>
        </p:txBody>
      </p:sp>
      <p:sp>
        <p:nvSpPr>
          <p:cNvPr id="3" name="TextBox 3"/>
          <p:cNvSpPr txBox="1"/>
          <p:nvPr/>
        </p:nvSpPr>
        <p:spPr>
          <a:xfrm>
            <a:off x="1502492" y="190500"/>
            <a:ext cx="9465392" cy="1308050"/>
          </a:xfrm>
          <a:prstGeom prst="rect">
            <a:avLst/>
          </a:prstGeom>
        </p:spPr>
        <p:txBody>
          <a:bodyPr wrap="square" lIns="0" tIns="0" rIns="0" bIns="0" rtlCol="0" anchor="t">
            <a:spAutoFit/>
          </a:bodyPr>
          <a:lstStyle/>
          <a:p>
            <a:pPr algn="just">
              <a:lnSpc>
                <a:spcPts val="10180"/>
              </a:lnSpc>
            </a:pPr>
            <a:r>
              <a:rPr lang="en-US" sz="9695" b="1" spc="-475" dirty="0">
                <a:solidFill>
                  <a:srgbClr val="343434"/>
                </a:solidFill>
                <a:latin typeface="TT Hoves Bold"/>
                <a:ea typeface="TT Hoves Bold"/>
                <a:cs typeface="TT Hoves Bold"/>
                <a:sym typeface="TT Hoves Bold"/>
              </a:rPr>
              <a:t>Data Justification</a:t>
            </a:r>
          </a:p>
        </p:txBody>
      </p:sp>
      <p:grpSp>
        <p:nvGrpSpPr>
          <p:cNvPr id="5" name="Group 5"/>
          <p:cNvGrpSpPr/>
          <p:nvPr/>
        </p:nvGrpSpPr>
        <p:grpSpPr>
          <a:xfrm>
            <a:off x="-457200" y="-952500"/>
            <a:ext cx="1686858" cy="11878896"/>
            <a:chOff x="0" y="0"/>
            <a:chExt cx="585373" cy="3128598"/>
          </a:xfrm>
          <a:solidFill>
            <a:schemeClr val="tx2"/>
          </a:solidFill>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grpFill/>
          </p:spPr>
          <p:txBody>
            <a:bodyPr/>
            <a:lstStyle/>
            <a:p>
              <a:endParaRPr lang="en-US"/>
            </a:p>
          </p:txBody>
        </p:sp>
        <p:sp>
          <p:nvSpPr>
            <p:cNvPr id="7" name="TextBox 7"/>
            <p:cNvSpPr txBox="1"/>
            <p:nvPr/>
          </p:nvSpPr>
          <p:spPr>
            <a:xfrm>
              <a:off x="0" y="-57150"/>
              <a:ext cx="585373" cy="3185748"/>
            </a:xfrm>
            <a:prstGeom prst="rect">
              <a:avLst/>
            </a:prstGeom>
            <a:grpFill/>
          </p:spPr>
          <p:txBody>
            <a:bodyPr lIns="50800" tIns="50800" rIns="50800" bIns="50800" rtlCol="0" anchor="ctr"/>
            <a:lstStyle/>
            <a:p>
              <a:pPr algn="ctr">
                <a:lnSpc>
                  <a:spcPts val="3639"/>
                </a:lnSpc>
              </a:pPr>
              <a:endParaRPr/>
            </a:p>
          </p:txBody>
        </p:sp>
      </p:grpSp>
      <p:sp>
        <p:nvSpPr>
          <p:cNvPr id="11" name="TextBox 11"/>
          <p:cNvSpPr txBox="1"/>
          <p:nvPr/>
        </p:nvSpPr>
        <p:spPr>
          <a:xfrm>
            <a:off x="13106400" y="-952500"/>
            <a:ext cx="6155784" cy="4259179"/>
          </a:xfrm>
          <a:prstGeom prst="rect">
            <a:avLst/>
          </a:prstGeom>
        </p:spPr>
        <p:txBody>
          <a:bodyPr wrap="square" lIns="0" tIns="0" rIns="0" bIns="0" rtlCol="0" anchor="t">
            <a:spAutoFit/>
          </a:bodyPr>
          <a:lstStyle/>
          <a:p>
            <a:pPr algn="ctr">
              <a:lnSpc>
                <a:spcPts val="35614"/>
              </a:lnSpc>
            </a:pPr>
            <a:r>
              <a:rPr lang="en-US" sz="26300" b="1" spc="-1856" dirty="0">
                <a:solidFill>
                  <a:srgbClr val="343434"/>
                </a:solidFill>
                <a:latin typeface="TT Hoves Bold"/>
                <a:ea typeface="TT Hoves Bold"/>
                <a:cs typeface="TT Hoves Bold"/>
                <a:sym typeface="TT Hoves Bold"/>
              </a:rPr>
              <a:t>04</a:t>
            </a:r>
          </a:p>
        </p:txBody>
      </p:sp>
      <p:pic>
        <p:nvPicPr>
          <p:cNvPr id="17" name="Picture 16">
            <a:extLst>
              <a:ext uri="{FF2B5EF4-FFF2-40B4-BE49-F238E27FC236}">
                <a16:creationId xmlns:a16="http://schemas.microsoft.com/office/drawing/2014/main" id="{027FB370-466F-0824-29BD-EEECBD2EE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5376859"/>
            <a:ext cx="4800600" cy="4818958"/>
          </a:xfrm>
          <a:prstGeom prst="rect">
            <a:avLst/>
          </a:prstGeom>
        </p:spPr>
      </p:pic>
      <p:pic>
        <p:nvPicPr>
          <p:cNvPr id="19" name="Picture 18">
            <a:extLst>
              <a:ext uri="{FF2B5EF4-FFF2-40B4-BE49-F238E27FC236}">
                <a16:creationId xmlns:a16="http://schemas.microsoft.com/office/drawing/2014/main" id="{D093CB7A-5333-6E00-3618-521DD1426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5425182"/>
            <a:ext cx="5379652" cy="4770635"/>
          </a:xfrm>
          <a:prstGeom prst="rect">
            <a:avLst/>
          </a:prstGeom>
        </p:spPr>
      </p:pic>
      <p:sp>
        <p:nvSpPr>
          <p:cNvPr id="20" name="Arrow: Right 19">
            <a:extLst>
              <a:ext uri="{FF2B5EF4-FFF2-40B4-BE49-F238E27FC236}">
                <a16:creationId xmlns:a16="http://schemas.microsoft.com/office/drawing/2014/main" id="{87AD7D3C-91E7-75FF-10B5-10268D21CF77}"/>
              </a:ext>
            </a:extLst>
          </p:cNvPr>
          <p:cNvSpPr/>
          <p:nvPr/>
        </p:nvSpPr>
        <p:spPr>
          <a:xfrm>
            <a:off x="8442926" y="7429499"/>
            <a:ext cx="2209800" cy="762000"/>
          </a:xfrm>
          <a:prstGeom prst="rightArrow">
            <a:avLst/>
          </a:prstGeom>
          <a:solidFill>
            <a:schemeClr val="tx2"/>
          </a:solid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AB84D2-2CF9-EAEC-4647-4ABDB15D9056}"/>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E658E01-FCDA-E1E1-EAD5-E95F1D50FA46}"/>
              </a:ext>
            </a:extLst>
          </p:cNvPr>
          <p:cNvSpPr txBox="1"/>
          <p:nvPr/>
        </p:nvSpPr>
        <p:spPr>
          <a:xfrm>
            <a:off x="685800" y="800100"/>
            <a:ext cx="9601200" cy="1346202"/>
          </a:xfrm>
          <a:prstGeom prst="rect">
            <a:avLst/>
          </a:prstGeom>
        </p:spPr>
        <p:txBody>
          <a:bodyPr wrap="square" lIns="0" tIns="0" rIns="0" bIns="0" rtlCol="0" anchor="t">
            <a:spAutoFit/>
          </a:bodyPr>
          <a:lstStyle/>
          <a:p>
            <a:pPr algn="just">
              <a:lnSpc>
                <a:spcPts val="10180"/>
              </a:lnSpc>
            </a:pPr>
            <a:r>
              <a:rPr lang="en-US" sz="11500" b="1" spc="-475" dirty="0">
                <a:solidFill>
                  <a:srgbClr val="343434"/>
                </a:solidFill>
                <a:latin typeface="TT Hoves Bold"/>
                <a:ea typeface="TT Hoves Bold"/>
                <a:cs typeface="TT Hoves Bold"/>
                <a:sym typeface="TT Hoves Bold"/>
              </a:rPr>
              <a:t>Methodology:</a:t>
            </a:r>
          </a:p>
        </p:txBody>
      </p:sp>
      <p:sp>
        <p:nvSpPr>
          <p:cNvPr id="4" name="TextBox 11">
            <a:extLst>
              <a:ext uri="{FF2B5EF4-FFF2-40B4-BE49-F238E27FC236}">
                <a16:creationId xmlns:a16="http://schemas.microsoft.com/office/drawing/2014/main" id="{000A1A6C-6BF2-B84D-F465-9B31EC61A259}"/>
              </a:ext>
            </a:extLst>
          </p:cNvPr>
          <p:cNvSpPr txBox="1"/>
          <p:nvPr/>
        </p:nvSpPr>
        <p:spPr>
          <a:xfrm>
            <a:off x="12649200" y="-840382"/>
            <a:ext cx="6172200" cy="4688481"/>
          </a:xfrm>
          <a:prstGeom prst="rect">
            <a:avLst/>
          </a:prstGeom>
        </p:spPr>
        <p:txBody>
          <a:bodyPr wrap="square" lIns="0" tIns="0" rIns="0" bIns="0" rtlCol="0" anchor="t">
            <a:spAutoFit/>
          </a:bodyPr>
          <a:lstStyle/>
          <a:p>
            <a:pPr algn="ctr">
              <a:lnSpc>
                <a:spcPts val="35614"/>
              </a:lnSpc>
            </a:pPr>
            <a:r>
              <a:rPr lang="en-US" sz="30000" b="1" spc="-1856" dirty="0">
                <a:solidFill>
                  <a:srgbClr val="343434"/>
                </a:solidFill>
                <a:latin typeface="TT Hoves Bold"/>
                <a:ea typeface="TT Hoves Bold"/>
                <a:cs typeface="TT Hoves Bold"/>
                <a:sym typeface="TT Hoves Bold"/>
              </a:rPr>
              <a:t>05</a:t>
            </a:r>
          </a:p>
        </p:txBody>
      </p:sp>
      <p:pic>
        <p:nvPicPr>
          <p:cNvPr id="9" name="Picture 8">
            <a:extLst>
              <a:ext uri="{FF2B5EF4-FFF2-40B4-BE49-F238E27FC236}">
                <a16:creationId xmlns:a16="http://schemas.microsoft.com/office/drawing/2014/main" id="{EE79D823-5376-45A7-CC4E-157CF1F16F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153" y="4152900"/>
            <a:ext cx="17981847" cy="4905456"/>
          </a:xfrm>
          <a:prstGeom prst="rect">
            <a:avLst/>
          </a:prstGeom>
        </p:spPr>
      </p:pic>
      <p:sp>
        <p:nvSpPr>
          <p:cNvPr id="10" name="Freeform 6">
            <a:extLst>
              <a:ext uri="{FF2B5EF4-FFF2-40B4-BE49-F238E27FC236}">
                <a16:creationId xmlns:a16="http://schemas.microsoft.com/office/drawing/2014/main" id="{676F22D3-1E21-2449-1BCD-022F6E70074F}"/>
              </a:ext>
            </a:extLst>
          </p:cNvPr>
          <p:cNvSpPr/>
          <p:nvPr/>
        </p:nvSpPr>
        <p:spPr>
          <a:xfrm>
            <a:off x="-1446448" y="-571500"/>
            <a:ext cx="1686858" cy="11878896"/>
          </a:xfrm>
          <a:custGeom>
            <a:avLst/>
            <a:gdLst/>
            <a:ahLst/>
            <a:cxnLst/>
            <a:rect l="l" t="t" r="r" b="b"/>
            <a:pathLst>
              <a:path w="585373" h="3128598">
                <a:moveTo>
                  <a:pt x="0" y="0"/>
                </a:moveTo>
                <a:lnTo>
                  <a:pt x="585373" y="0"/>
                </a:lnTo>
                <a:lnTo>
                  <a:pt x="585373" y="3128598"/>
                </a:lnTo>
                <a:lnTo>
                  <a:pt x="0" y="3128598"/>
                </a:lnTo>
                <a:close/>
              </a:path>
            </a:pathLst>
          </a:custGeom>
          <a:solidFill>
            <a:schemeClr val="tx2"/>
          </a:solidFill>
        </p:spPr>
        <p:txBody>
          <a:bodyPr/>
          <a:lstStyle/>
          <a:p>
            <a:endParaRPr lang="en-US" dirty="0"/>
          </a:p>
        </p:txBody>
      </p:sp>
    </p:spTree>
    <p:extLst>
      <p:ext uri="{BB962C8B-B14F-4D97-AF65-F5344CB8AC3E}">
        <p14:creationId xmlns:p14="http://schemas.microsoft.com/office/powerpoint/2010/main" val="174863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strips(downLeft)">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6" name="think-cell data - do not delete" hidden="1">
            <a:extLst>
              <a:ext uri="{FF2B5EF4-FFF2-40B4-BE49-F238E27FC236}">
                <a16:creationId xmlns:a16="http://schemas.microsoft.com/office/drawing/2014/main" id="{9AEBCDDE-E998-B3D8-6951-1F8AD0B08335}"/>
              </a:ext>
            </a:extLst>
          </p:cNvPr>
          <p:cNvGraphicFramePr>
            <a:graphicFrameLocks noChangeAspect="1"/>
          </p:cNvGraphicFramePr>
          <p:nvPr>
            <p:custDataLst>
              <p:tags r:id="rId1"/>
            </p:custDataLst>
            <p:extLst>
              <p:ext uri="{D42A27DB-BD31-4B8C-83A1-F6EECF244321}">
                <p14:modId xmlns:p14="http://schemas.microsoft.com/office/powerpoint/2010/main" val="28633240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4" progId="TCLayout.ActiveDocument.1">
                  <p:embed/>
                </p:oleObj>
              </mc:Choice>
              <mc:Fallback>
                <p:oleObj name="think-cell Slide" r:id="rId3" imgW="425" imgH="424"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4" name="Freeform 6">
            <a:extLst>
              <a:ext uri="{FF2B5EF4-FFF2-40B4-BE49-F238E27FC236}">
                <a16:creationId xmlns:a16="http://schemas.microsoft.com/office/drawing/2014/main" id="{0587F220-1091-3333-069C-F78450688FBC}"/>
              </a:ext>
            </a:extLst>
          </p:cNvPr>
          <p:cNvSpPr/>
          <p:nvPr/>
        </p:nvSpPr>
        <p:spPr>
          <a:xfrm>
            <a:off x="13106400" y="-1562100"/>
            <a:ext cx="8217790" cy="4817439"/>
          </a:xfrm>
          <a:custGeom>
            <a:avLst/>
            <a:gdLst/>
            <a:ahLst/>
            <a:cxnLst/>
            <a:rect l="l" t="t" r="r" b="b"/>
            <a:pathLst>
              <a:path w="2164356" h="1268790">
                <a:moveTo>
                  <a:pt x="0" y="0"/>
                </a:moveTo>
                <a:lnTo>
                  <a:pt x="2164356" y="0"/>
                </a:lnTo>
                <a:lnTo>
                  <a:pt x="2164356" y="1268790"/>
                </a:lnTo>
                <a:lnTo>
                  <a:pt x="0" y="1268790"/>
                </a:lnTo>
                <a:close/>
              </a:path>
            </a:pathLst>
          </a:custGeom>
          <a:solidFill>
            <a:schemeClr val="tx2"/>
          </a:solidFill>
        </p:spPr>
        <p:txBody>
          <a:bodyPr/>
          <a:lstStyle/>
          <a:p>
            <a:endParaRPr lang="en-US" dirty="0"/>
          </a:p>
        </p:txBody>
      </p:sp>
      <p:sp>
        <p:nvSpPr>
          <p:cNvPr id="22" name="TextBox 22"/>
          <p:cNvSpPr txBox="1"/>
          <p:nvPr/>
        </p:nvSpPr>
        <p:spPr>
          <a:xfrm>
            <a:off x="-448583" y="373851"/>
            <a:ext cx="11866346" cy="2347053"/>
          </a:xfrm>
          <a:prstGeom prst="rect">
            <a:avLst/>
          </a:prstGeom>
        </p:spPr>
        <p:txBody>
          <a:bodyPr wrap="square" lIns="0" tIns="0" rIns="0" bIns="0" rtlCol="0" anchor="t">
            <a:spAutoFit/>
          </a:bodyPr>
          <a:lstStyle/>
          <a:p>
            <a:pPr algn="r">
              <a:lnSpc>
                <a:spcPts val="9141"/>
              </a:lnSpc>
            </a:pPr>
            <a:r>
              <a:rPr lang="en-US" sz="9600" b="1" spc="-622" dirty="0">
                <a:solidFill>
                  <a:srgbClr val="343434"/>
                </a:solidFill>
                <a:latin typeface="TT Hoves Bold"/>
                <a:ea typeface="TT Hoves Bold"/>
                <a:cs typeface="TT Hoves Bold"/>
                <a:sym typeface="TT Hoves Bold"/>
              </a:rPr>
              <a:t>Mathematical Model: Guided LDA</a:t>
            </a:r>
          </a:p>
        </p:txBody>
      </p:sp>
      <p:sp>
        <p:nvSpPr>
          <p:cNvPr id="29" name="TextBox 29"/>
          <p:cNvSpPr txBox="1"/>
          <p:nvPr/>
        </p:nvSpPr>
        <p:spPr>
          <a:xfrm>
            <a:off x="1028700" y="9464838"/>
            <a:ext cx="3117321" cy="448311"/>
          </a:xfrm>
          <a:prstGeom prst="rect">
            <a:avLst/>
          </a:prstGeom>
        </p:spPr>
        <p:txBody>
          <a:bodyPr lIns="0" tIns="0" rIns="0" bIns="0" rtlCol="0" anchor="t">
            <a:spAutoFit/>
          </a:bodyPr>
          <a:lstStyle/>
          <a:p>
            <a:pPr algn="just">
              <a:lnSpc>
                <a:spcPts val="3639"/>
              </a:lnSpc>
              <a:spcBef>
                <a:spcPct val="0"/>
              </a:spcBef>
            </a:pPr>
            <a:r>
              <a:rPr lang="en-US" sz="2599">
                <a:solidFill>
                  <a:srgbClr val="EFEFEF"/>
                </a:solidFill>
                <a:latin typeface="TT Hoves"/>
                <a:ea typeface="TT Hoves"/>
                <a:cs typeface="TT Hoves"/>
                <a:sym typeface="TT Hoves"/>
              </a:rPr>
              <a:t>Thynk Unlimited</a:t>
            </a:r>
          </a:p>
        </p:txBody>
      </p:sp>
      <p:sp>
        <p:nvSpPr>
          <p:cNvPr id="30" name="TextBox 30"/>
          <p:cNvSpPr txBox="1"/>
          <p:nvPr/>
        </p:nvSpPr>
        <p:spPr>
          <a:xfrm>
            <a:off x="7585339" y="9464838"/>
            <a:ext cx="3117321" cy="448311"/>
          </a:xfrm>
          <a:prstGeom prst="rect">
            <a:avLst/>
          </a:prstGeom>
        </p:spPr>
        <p:txBody>
          <a:bodyPr lIns="0" tIns="0" rIns="0" bIns="0" rtlCol="0" anchor="t">
            <a:spAutoFit/>
          </a:bodyPr>
          <a:lstStyle/>
          <a:p>
            <a:pPr algn="ctr">
              <a:lnSpc>
                <a:spcPts val="3639"/>
              </a:lnSpc>
              <a:spcBef>
                <a:spcPct val="0"/>
              </a:spcBef>
            </a:pPr>
            <a:r>
              <a:rPr lang="en-US" sz="2599" dirty="0">
                <a:solidFill>
                  <a:srgbClr val="EFEFEF"/>
                </a:solidFill>
                <a:latin typeface="TT Hoves"/>
                <a:ea typeface="TT Hoves"/>
                <a:cs typeface="TT Hoves"/>
                <a:sym typeface="TT Hoves"/>
              </a:rPr>
              <a:t>Project</a:t>
            </a:r>
          </a:p>
        </p:txBody>
      </p:sp>
      <p:sp>
        <p:nvSpPr>
          <p:cNvPr id="31" name="TextBox 31"/>
          <p:cNvSpPr txBox="1"/>
          <p:nvPr/>
        </p:nvSpPr>
        <p:spPr>
          <a:xfrm>
            <a:off x="5484590" y="9464838"/>
            <a:ext cx="1406261" cy="448311"/>
          </a:xfrm>
          <a:prstGeom prst="rect">
            <a:avLst/>
          </a:prstGeom>
        </p:spPr>
        <p:txBody>
          <a:bodyPr lIns="0" tIns="0" rIns="0" bIns="0" rtlCol="0" anchor="t">
            <a:spAutoFit/>
          </a:bodyPr>
          <a:lstStyle/>
          <a:p>
            <a:pPr algn="ctr">
              <a:lnSpc>
                <a:spcPts val="3639"/>
              </a:lnSpc>
              <a:spcBef>
                <a:spcPct val="0"/>
              </a:spcBef>
            </a:pPr>
            <a:r>
              <a:rPr lang="en-US" sz="2599">
                <a:solidFill>
                  <a:srgbClr val="EFEFEF"/>
                </a:solidFill>
                <a:latin typeface="TT Hoves"/>
                <a:ea typeface="TT Hoves"/>
                <a:cs typeface="TT Hoves"/>
                <a:sym typeface="TT Hoves"/>
              </a:rPr>
              <a:t>-</a:t>
            </a:r>
          </a:p>
        </p:txBody>
      </p:sp>
      <p:sp>
        <p:nvSpPr>
          <p:cNvPr id="42" name="TextBox 8">
            <a:extLst>
              <a:ext uri="{FF2B5EF4-FFF2-40B4-BE49-F238E27FC236}">
                <a16:creationId xmlns:a16="http://schemas.microsoft.com/office/drawing/2014/main" id="{C714222D-9DFE-0C9D-9C59-B6772CE86139}"/>
              </a:ext>
            </a:extLst>
          </p:cNvPr>
          <p:cNvSpPr txBox="1"/>
          <p:nvPr/>
        </p:nvSpPr>
        <p:spPr>
          <a:xfrm>
            <a:off x="12996612" y="-723900"/>
            <a:ext cx="6265091" cy="4565352"/>
          </a:xfrm>
          <a:prstGeom prst="rect">
            <a:avLst/>
          </a:prstGeom>
        </p:spPr>
        <p:txBody>
          <a:bodyPr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06</a:t>
            </a:r>
          </a:p>
        </p:txBody>
      </p:sp>
      <p:pic>
        <p:nvPicPr>
          <p:cNvPr id="90" name="Picture 89">
            <a:extLst>
              <a:ext uri="{FF2B5EF4-FFF2-40B4-BE49-F238E27FC236}">
                <a16:creationId xmlns:a16="http://schemas.microsoft.com/office/drawing/2014/main" id="{BBA81C35-E108-9062-8CDB-5FDBE59592F6}"/>
              </a:ext>
            </a:extLst>
          </p:cNvPr>
          <p:cNvPicPr>
            <a:picLocks noChangeAspect="1"/>
          </p:cNvPicPr>
          <p:nvPr/>
        </p:nvPicPr>
        <p:blipFill>
          <a:blip r:embed="rId5">
            <a:extLst>
              <a:ext uri="{28A0092B-C50C-407E-A947-70E740481C1C}">
                <a14:useLocalDpi xmlns:a14="http://schemas.microsoft.com/office/drawing/2010/main" val="0"/>
              </a:ext>
            </a:extLst>
          </a:blip>
          <a:srcRect l="2276" t="20252"/>
          <a:stretch>
            <a:fillRect/>
          </a:stretch>
        </p:blipFill>
        <p:spPr>
          <a:xfrm>
            <a:off x="280219" y="2790846"/>
            <a:ext cx="11899642" cy="3048000"/>
          </a:xfrm>
          <a:prstGeom prst="rect">
            <a:avLst/>
          </a:prstGeom>
        </p:spPr>
      </p:pic>
      <p:pic>
        <p:nvPicPr>
          <p:cNvPr id="92" name="Picture 91">
            <a:extLst>
              <a:ext uri="{FF2B5EF4-FFF2-40B4-BE49-F238E27FC236}">
                <a16:creationId xmlns:a16="http://schemas.microsoft.com/office/drawing/2014/main" id="{C9D885F3-55A9-F94C-A6DA-662837F4BE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400" y="6210300"/>
            <a:ext cx="11642211" cy="3923382"/>
          </a:xfrm>
          <a:prstGeom prst="rect">
            <a:avLst/>
          </a:prstGeom>
        </p:spPr>
      </p:pic>
      <p:pic>
        <p:nvPicPr>
          <p:cNvPr id="95" name="Picture 94">
            <a:extLst>
              <a:ext uri="{FF2B5EF4-FFF2-40B4-BE49-F238E27FC236}">
                <a16:creationId xmlns:a16="http://schemas.microsoft.com/office/drawing/2014/main" id="{1A4CAA8B-89E8-0383-4882-1DEFD07B5557}"/>
              </a:ext>
            </a:extLst>
          </p:cNvPr>
          <p:cNvPicPr>
            <a:picLocks noChangeAspect="1"/>
          </p:cNvPicPr>
          <p:nvPr/>
        </p:nvPicPr>
        <p:blipFill>
          <a:blip r:embed="rId7"/>
          <a:stretch>
            <a:fillRect/>
          </a:stretch>
        </p:blipFill>
        <p:spPr>
          <a:xfrm>
            <a:off x="13542455" y="4010046"/>
            <a:ext cx="3657600" cy="3657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90"/>
                                        </p:tgtEl>
                                        <p:attrNameLst>
                                          <p:attrName>style.visibility</p:attrName>
                                        </p:attrNameLst>
                                      </p:cBhvr>
                                      <p:to>
                                        <p:strVal val="visible"/>
                                      </p:to>
                                    </p:set>
                                    <p:animEffect transition="in" filter="fade">
                                      <p:cBhvr>
                                        <p:cTn id="25" dur="500"/>
                                        <p:tgtEl>
                                          <p:spTgt spid="90"/>
                                        </p:tgtEl>
                                      </p:cBhvr>
                                    </p:animEffect>
                                  </p:childTnLst>
                                </p:cTn>
                              </p:par>
                              <p:par>
                                <p:cTn id="26" presetID="10" presetClass="entr" presetSubtype="0" fill="hold" nodeType="withEffect">
                                  <p:stCondLst>
                                    <p:cond delay="0"/>
                                  </p:stCondLst>
                                  <p:childTnLst>
                                    <p:set>
                                      <p:cBhvr>
                                        <p:cTn id="27" dur="1" fill="hold">
                                          <p:stCondLst>
                                            <p:cond delay="0"/>
                                          </p:stCondLst>
                                        </p:cTn>
                                        <p:tgtEl>
                                          <p:spTgt spid="92"/>
                                        </p:tgtEl>
                                        <p:attrNameLst>
                                          <p:attrName>style.visibility</p:attrName>
                                        </p:attrNameLst>
                                      </p:cBhvr>
                                      <p:to>
                                        <p:strVal val="visible"/>
                                      </p:to>
                                    </p:set>
                                    <p:animEffect transition="in" filter="fade">
                                      <p:cBhvr>
                                        <p:cTn id="28" dur="500"/>
                                        <p:tgtEl>
                                          <p:spTgt spid="92"/>
                                        </p:tgtEl>
                                      </p:cBhvr>
                                    </p:animEffect>
                                  </p:childTnLst>
                                </p:cTn>
                              </p:par>
                              <p:par>
                                <p:cTn id="29" presetID="10" presetClass="entr" presetSubtype="0"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fade">
                                      <p:cBhvr>
                                        <p:cTn id="3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2" grpId="0"/>
      <p:bldP spid="29" grpId="0"/>
      <p:bldP spid="30" grpId="0"/>
      <p:bldP spid="3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 name="Group 5"/>
          <p:cNvGrpSpPr/>
          <p:nvPr/>
        </p:nvGrpSpPr>
        <p:grpSpPr>
          <a:xfrm>
            <a:off x="13364085" y="6819900"/>
            <a:ext cx="8217790" cy="4817439"/>
            <a:chOff x="0" y="0"/>
            <a:chExt cx="2164356" cy="1268790"/>
          </a:xfrm>
          <a:solidFill>
            <a:schemeClr val="tx2"/>
          </a:solidFill>
        </p:grpSpPr>
        <p:sp>
          <p:nvSpPr>
            <p:cNvPr id="6" name="Freeform 6"/>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a:p>
          </p:txBody>
        </p:sp>
        <p:sp>
          <p:nvSpPr>
            <p:cNvPr id="7" name="TextBox 7"/>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dirty="0"/>
            </a:p>
          </p:txBody>
        </p:sp>
      </p:grpSp>
      <p:sp>
        <p:nvSpPr>
          <p:cNvPr id="8" name="TextBox 8"/>
          <p:cNvSpPr txBox="1"/>
          <p:nvPr/>
        </p:nvSpPr>
        <p:spPr>
          <a:xfrm>
            <a:off x="12649200" y="6286500"/>
            <a:ext cx="6265091" cy="4565352"/>
          </a:xfrm>
          <a:prstGeom prst="rect">
            <a:avLst/>
          </a:prstGeom>
        </p:spPr>
        <p:txBody>
          <a:bodyPr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07</a:t>
            </a:r>
          </a:p>
        </p:txBody>
      </p:sp>
      <p:pic>
        <p:nvPicPr>
          <p:cNvPr id="13" name="Picture 12">
            <a:extLst>
              <a:ext uri="{FF2B5EF4-FFF2-40B4-BE49-F238E27FC236}">
                <a16:creationId xmlns:a16="http://schemas.microsoft.com/office/drawing/2014/main" id="{DC323C57-230A-79FB-1981-9309A09B23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571500"/>
            <a:ext cx="9666621" cy="1447800"/>
          </a:xfrm>
          <a:prstGeom prst="rect">
            <a:avLst/>
          </a:prstGeom>
        </p:spPr>
      </p:pic>
      <p:pic>
        <p:nvPicPr>
          <p:cNvPr id="15" name="Picture 14">
            <a:extLst>
              <a:ext uri="{FF2B5EF4-FFF2-40B4-BE49-F238E27FC236}">
                <a16:creationId xmlns:a16="http://schemas.microsoft.com/office/drawing/2014/main" id="{A2F9A69C-BDD9-27D2-3E7B-90D9EE481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8" y="2324100"/>
            <a:ext cx="13044539" cy="1447800"/>
          </a:xfrm>
          <a:prstGeom prst="rect">
            <a:avLst/>
          </a:prstGeom>
        </p:spPr>
      </p:pic>
      <p:pic>
        <p:nvPicPr>
          <p:cNvPr id="21" name="Picture 20">
            <a:extLst>
              <a:ext uri="{FF2B5EF4-FFF2-40B4-BE49-F238E27FC236}">
                <a16:creationId xmlns:a16="http://schemas.microsoft.com/office/drawing/2014/main" id="{CCCE962B-3DDD-3889-0ED1-9B2BB804D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43" y="3943197"/>
            <a:ext cx="10720803" cy="3276599"/>
          </a:xfrm>
          <a:prstGeom prst="rect">
            <a:avLst/>
          </a:prstGeom>
        </p:spPr>
      </p:pic>
      <p:pic>
        <p:nvPicPr>
          <p:cNvPr id="23" name="Picture 22">
            <a:extLst>
              <a:ext uri="{FF2B5EF4-FFF2-40B4-BE49-F238E27FC236}">
                <a16:creationId xmlns:a16="http://schemas.microsoft.com/office/drawing/2014/main" id="{E696F02E-AECB-A599-4A6A-753B3D4C40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689" y="7607533"/>
            <a:ext cx="10610057" cy="3025181"/>
          </a:xfrm>
          <a:prstGeom prst="rect">
            <a:avLst/>
          </a:prstGeom>
        </p:spPr>
      </p:pic>
      <p:pic>
        <p:nvPicPr>
          <p:cNvPr id="27" name="Picture 26">
            <a:extLst>
              <a:ext uri="{FF2B5EF4-FFF2-40B4-BE49-F238E27FC236}">
                <a16:creationId xmlns:a16="http://schemas.microsoft.com/office/drawing/2014/main" id="{24499405-72A4-7CB6-1362-F3396D97B217}"/>
              </a:ext>
            </a:extLst>
          </p:cNvPr>
          <p:cNvPicPr>
            <a:picLocks noChangeAspect="1"/>
          </p:cNvPicPr>
          <p:nvPr/>
        </p:nvPicPr>
        <p:blipFill>
          <a:blip r:embed="rId6"/>
          <a:stretch>
            <a:fillRect/>
          </a:stretch>
        </p:blipFill>
        <p:spPr>
          <a:xfrm>
            <a:off x="13563600" y="190500"/>
            <a:ext cx="3848100" cy="38481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2E02A9-6956-74D0-C1EE-FCD9D25943AE}"/>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B5EC1B35-28CC-70B8-3B0E-376EB79FE66F}"/>
              </a:ext>
            </a:extLst>
          </p:cNvPr>
          <p:cNvGrpSpPr/>
          <p:nvPr/>
        </p:nvGrpSpPr>
        <p:grpSpPr>
          <a:xfrm>
            <a:off x="13792200" y="1"/>
            <a:ext cx="7074790" cy="4000499"/>
            <a:chOff x="0" y="0"/>
            <a:chExt cx="2164356" cy="1268790"/>
          </a:xfrm>
          <a:solidFill>
            <a:schemeClr val="tx2"/>
          </a:solidFill>
        </p:grpSpPr>
        <p:sp>
          <p:nvSpPr>
            <p:cNvPr id="6" name="Freeform 6">
              <a:extLst>
                <a:ext uri="{FF2B5EF4-FFF2-40B4-BE49-F238E27FC236}">
                  <a16:creationId xmlns:a16="http://schemas.microsoft.com/office/drawing/2014/main" id="{03185AF1-303E-3B48-759B-E8A252F0C488}"/>
                </a:ext>
              </a:extLst>
            </p:cNvPr>
            <p:cNvSpPr/>
            <p:nvPr/>
          </p:nvSpPr>
          <p:spPr>
            <a:xfrm>
              <a:off x="0" y="0"/>
              <a:ext cx="2164356" cy="1268790"/>
            </a:xfrm>
            <a:custGeom>
              <a:avLst/>
              <a:gdLst/>
              <a:ahLst/>
              <a:cxnLst/>
              <a:rect l="l" t="t" r="r" b="b"/>
              <a:pathLst>
                <a:path w="2164356" h="1268790">
                  <a:moveTo>
                    <a:pt x="0" y="0"/>
                  </a:moveTo>
                  <a:lnTo>
                    <a:pt x="2164356" y="0"/>
                  </a:lnTo>
                  <a:lnTo>
                    <a:pt x="2164356" y="1268790"/>
                  </a:lnTo>
                  <a:lnTo>
                    <a:pt x="0" y="1268790"/>
                  </a:lnTo>
                  <a:close/>
                </a:path>
              </a:pathLst>
            </a:custGeom>
            <a:grpFill/>
          </p:spPr>
          <p:txBody>
            <a:bodyPr/>
            <a:lstStyle/>
            <a:p>
              <a:endParaRPr lang="en-US"/>
            </a:p>
          </p:txBody>
        </p:sp>
        <p:sp>
          <p:nvSpPr>
            <p:cNvPr id="7" name="TextBox 7">
              <a:extLst>
                <a:ext uri="{FF2B5EF4-FFF2-40B4-BE49-F238E27FC236}">
                  <a16:creationId xmlns:a16="http://schemas.microsoft.com/office/drawing/2014/main" id="{9113E990-EDD0-E9F1-40E2-BBCBFCA3D1B2}"/>
                </a:ext>
              </a:extLst>
            </p:cNvPr>
            <p:cNvSpPr txBox="1"/>
            <p:nvPr/>
          </p:nvSpPr>
          <p:spPr>
            <a:xfrm>
              <a:off x="0" y="-57150"/>
              <a:ext cx="2164356" cy="1325940"/>
            </a:xfrm>
            <a:prstGeom prst="rect">
              <a:avLst/>
            </a:prstGeom>
            <a:grpFill/>
          </p:spPr>
          <p:txBody>
            <a:bodyPr lIns="50800" tIns="50800" rIns="50800" bIns="50800" rtlCol="0" anchor="ctr"/>
            <a:lstStyle/>
            <a:p>
              <a:pPr algn="ctr">
                <a:lnSpc>
                  <a:spcPts val="3639"/>
                </a:lnSpc>
              </a:pPr>
              <a:endParaRPr dirty="0"/>
            </a:p>
          </p:txBody>
        </p:sp>
      </p:grpSp>
      <p:sp>
        <p:nvSpPr>
          <p:cNvPr id="8" name="TextBox 8">
            <a:extLst>
              <a:ext uri="{FF2B5EF4-FFF2-40B4-BE49-F238E27FC236}">
                <a16:creationId xmlns:a16="http://schemas.microsoft.com/office/drawing/2014/main" id="{7500CB11-4778-410F-2398-128875AD2AAC}"/>
              </a:ext>
            </a:extLst>
          </p:cNvPr>
          <p:cNvSpPr txBox="1"/>
          <p:nvPr/>
        </p:nvSpPr>
        <p:spPr>
          <a:xfrm>
            <a:off x="13106400" y="-762000"/>
            <a:ext cx="6265091" cy="4565352"/>
          </a:xfrm>
          <a:prstGeom prst="rect">
            <a:avLst/>
          </a:prstGeom>
        </p:spPr>
        <p:txBody>
          <a:bodyPr lIns="0" tIns="0" rIns="0" bIns="0" rtlCol="0" anchor="t">
            <a:spAutoFit/>
          </a:bodyPr>
          <a:lstStyle/>
          <a:p>
            <a:pPr algn="ctr">
              <a:lnSpc>
                <a:spcPts val="35614"/>
              </a:lnSpc>
            </a:pPr>
            <a:r>
              <a:rPr lang="en-US" sz="30000" b="1" spc="-1856" dirty="0">
                <a:solidFill>
                  <a:srgbClr val="EFEFEF"/>
                </a:solidFill>
                <a:latin typeface="TT Hoves Bold"/>
                <a:ea typeface="TT Hoves Bold"/>
                <a:cs typeface="TT Hoves Bold"/>
                <a:sym typeface="TT Hoves Bold"/>
              </a:rPr>
              <a:t>08</a:t>
            </a:r>
          </a:p>
        </p:txBody>
      </p:sp>
      <p:sp>
        <p:nvSpPr>
          <p:cNvPr id="2" name="TextBox 22">
            <a:extLst>
              <a:ext uri="{FF2B5EF4-FFF2-40B4-BE49-F238E27FC236}">
                <a16:creationId xmlns:a16="http://schemas.microsoft.com/office/drawing/2014/main" id="{60AD4D66-CC39-BADB-D183-1BC9A59E32ED}"/>
              </a:ext>
            </a:extLst>
          </p:cNvPr>
          <p:cNvSpPr txBox="1"/>
          <p:nvPr/>
        </p:nvSpPr>
        <p:spPr>
          <a:xfrm>
            <a:off x="-1495499" y="347149"/>
            <a:ext cx="13106400" cy="2347053"/>
          </a:xfrm>
          <a:prstGeom prst="rect">
            <a:avLst/>
          </a:prstGeom>
        </p:spPr>
        <p:txBody>
          <a:bodyPr wrap="square" lIns="0" tIns="0" rIns="0" bIns="0" rtlCol="0" anchor="t">
            <a:spAutoFit/>
          </a:bodyPr>
          <a:lstStyle/>
          <a:p>
            <a:pPr algn="r">
              <a:lnSpc>
                <a:spcPts val="9141"/>
              </a:lnSpc>
            </a:pPr>
            <a:r>
              <a:rPr lang="en-US" sz="9600" b="1" spc="-622" dirty="0">
                <a:solidFill>
                  <a:srgbClr val="343434"/>
                </a:solidFill>
                <a:latin typeface="TT Hoves Bold"/>
                <a:ea typeface="TT Hoves Bold"/>
                <a:cs typeface="TT Hoves Bold"/>
                <a:sym typeface="TT Hoves Bold"/>
              </a:rPr>
              <a:t>Linguistic Scoring &amp; Derived Metrics</a:t>
            </a:r>
          </a:p>
        </p:txBody>
      </p:sp>
      <p:sp>
        <p:nvSpPr>
          <p:cNvPr id="4" name="Freeform 6">
            <a:extLst>
              <a:ext uri="{FF2B5EF4-FFF2-40B4-BE49-F238E27FC236}">
                <a16:creationId xmlns:a16="http://schemas.microsoft.com/office/drawing/2014/main" id="{8E4F5BDD-BD7E-9BF2-132C-8388DB9E7E92}"/>
              </a:ext>
            </a:extLst>
          </p:cNvPr>
          <p:cNvSpPr/>
          <p:nvPr/>
        </p:nvSpPr>
        <p:spPr>
          <a:xfrm>
            <a:off x="-914400" y="-693420"/>
            <a:ext cx="1686858" cy="11878896"/>
          </a:xfrm>
          <a:custGeom>
            <a:avLst/>
            <a:gdLst/>
            <a:ahLst/>
            <a:cxnLst/>
            <a:rect l="l" t="t" r="r" b="b"/>
            <a:pathLst>
              <a:path w="585373" h="3128598">
                <a:moveTo>
                  <a:pt x="0" y="0"/>
                </a:moveTo>
                <a:lnTo>
                  <a:pt x="585373" y="0"/>
                </a:lnTo>
                <a:lnTo>
                  <a:pt x="585373" y="3128598"/>
                </a:lnTo>
                <a:lnTo>
                  <a:pt x="0" y="3128598"/>
                </a:lnTo>
                <a:close/>
              </a:path>
            </a:pathLst>
          </a:custGeom>
          <a:solidFill>
            <a:schemeClr val="tx2"/>
          </a:solidFill>
        </p:spPr>
        <p:txBody>
          <a:bodyPr/>
          <a:lstStyle/>
          <a:p>
            <a:endParaRPr lang="en-US" dirty="0"/>
          </a:p>
        </p:txBody>
      </p:sp>
      <p:pic>
        <p:nvPicPr>
          <p:cNvPr id="17" name="Picture 16">
            <a:extLst>
              <a:ext uri="{FF2B5EF4-FFF2-40B4-BE49-F238E27FC236}">
                <a16:creationId xmlns:a16="http://schemas.microsoft.com/office/drawing/2014/main" id="{0C0B149A-2D9C-7E39-E3F1-5F6F81350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3557" y="2686582"/>
            <a:ext cx="10698702" cy="7869155"/>
          </a:xfrm>
          <a:prstGeom prst="rect">
            <a:avLst/>
          </a:prstGeom>
        </p:spPr>
      </p:pic>
      <p:pic>
        <p:nvPicPr>
          <p:cNvPr id="19" name="Picture 18">
            <a:extLst>
              <a:ext uri="{FF2B5EF4-FFF2-40B4-BE49-F238E27FC236}">
                <a16:creationId xmlns:a16="http://schemas.microsoft.com/office/drawing/2014/main" id="{4D452338-5EA5-8F86-1D84-6A019C8CC1AF}"/>
              </a:ext>
            </a:extLst>
          </p:cNvPr>
          <p:cNvPicPr>
            <a:picLocks noChangeAspect="1"/>
          </p:cNvPicPr>
          <p:nvPr/>
        </p:nvPicPr>
        <p:blipFill>
          <a:blip r:embed="rId3"/>
          <a:stretch>
            <a:fillRect/>
          </a:stretch>
        </p:blipFill>
        <p:spPr>
          <a:xfrm>
            <a:off x="13639800" y="4914900"/>
            <a:ext cx="3962400" cy="3962400"/>
          </a:xfrm>
          <a:prstGeom prst="rect">
            <a:avLst/>
          </a:prstGeom>
        </p:spPr>
      </p:pic>
    </p:spTree>
    <p:extLst>
      <p:ext uri="{BB962C8B-B14F-4D97-AF65-F5344CB8AC3E}">
        <p14:creationId xmlns:p14="http://schemas.microsoft.com/office/powerpoint/2010/main" val="1261637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par>
                                <p:cTn id="17" presetID="14" presetClass="entr" presetSubtype="1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randombar(horizontal)">
                                      <p:cBhvr>
                                        <p:cTn id="19" dur="500"/>
                                        <p:tgtEl>
                                          <p:spTgt spid="17"/>
                                        </p:tgtEl>
                                      </p:cBhvr>
                                    </p:animEffec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2142</TotalTime>
  <Words>816</Words>
  <Application>Microsoft Office PowerPoint</Application>
  <PresentationFormat>Custom</PresentationFormat>
  <Paragraphs>110</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TT Hoves Bold</vt:lpstr>
      <vt:lpstr>Arial</vt:lpstr>
      <vt:lpstr>TT Hoves</vt:lpstr>
      <vt:lpstr>Calibri</vt:lpstr>
      <vt:lpstr>Aptos</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Vishwas Khandelwal</dc:creator>
  <cp:lastModifiedBy>Vishwas Khandelwal</cp:lastModifiedBy>
  <cp:revision>4</cp:revision>
  <dcterms:created xsi:type="dcterms:W3CDTF">2006-08-16T00:00:00Z</dcterms:created>
  <dcterms:modified xsi:type="dcterms:W3CDTF">2025-10-29T20:59:20Z</dcterms:modified>
  <dc:identifier>DAG2-ESRm5M</dc:identifier>
</cp:coreProperties>
</file>