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8288000" cy="10287000"/>
  <p:notesSz cx="6858000" cy="9144000"/>
  <p:embeddedFontLst>
    <p:embeddedFont>
      <p:font typeface="Roboto" charset="1" panose="02000000000000000000"/>
      <p:regular r:id="rId18"/>
    </p:embeddedFont>
    <p:embeddedFont>
      <p:font typeface="Arial" charset="1" panose="020B0604020202020204"/>
      <p:regular r:id="rId19"/>
    </p:embeddedFont>
    <p:embeddedFont>
      <p:font typeface="Times New Roman MT" charset="1" panose="02030502070405020303"/>
      <p:regular r:id="rId20"/>
    </p:embeddedFont>
    <p:embeddedFont>
      <p:font typeface="Merriweather" charset="1" panose="00000500000000000000"/>
      <p:regular r:id="rId21"/>
    </p:embeddedFont>
    <p:embeddedFont>
      <p:font typeface="Arial Bold" charset="1" panose="020B0704020202020204"/>
      <p:regular r:id="rId22"/>
    </p:embeddedFont>
    <p:embeddedFont>
      <p:font typeface="Roboto Bold" charset="1" panose="02000000000000000000"/>
      <p:regular r:id="rId23"/>
    </p:embeddedFont>
    <p:embeddedFont>
      <p:font typeface="Merriweather Bold" charset="1" panose="00000800000000000000"/>
      <p:regular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png" Type="http://schemas.openxmlformats.org/officeDocument/2006/relationships/image"/><Relationship Id="rId6" Target="../media/image5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.png" Type="http://schemas.openxmlformats.org/officeDocument/2006/relationships/image"/><Relationship Id="rId5" Target="../media/image5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53.png" Type="http://schemas.openxmlformats.org/officeDocument/2006/relationships/image"/><Relationship Id="rId5" Target="../media/image54.svg" Type="http://schemas.openxmlformats.org/officeDocument/2006/relationships/image"/><Relationship Id="rId6" Target="../media/image3.png" Type="http://schemas.openxmlformats.org/officeDocument/2006/relationships/image"/><Relationship Id="rId7" Target="../media/image55.png" Type="http://schemas.openxmlformats.org/officeDocument/2006/relationships/image"/><Relationship Id="rId8" Target="../media/image56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60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20.png" Type="http://schemas.openxmlformats.org/officeDocument/2006/relationships/image"/><Relationship Id="rId5" Target="../media/image21.svg" Type="http://schemas.openxmlformats.org/officeDocument/2006/relationships/image"/><Relationship Id="rId6" Target="../media/image3.png" Type="http://schemas.openxmlformats.org/officeDocument/2006/relationships/image"/><Relationship Id="rId7" Target="../media/image57.png" Type="http://schemas.openxmlformats.org/officeDocument/2006/relationships/image"/><Relationship Id="rId8" Target="../media/image58.svg" Type="http://schemas.openxmlformats.org/officeDocument/2006/relationships/image"/><Relationship Id="rId9" Target="../media/image59.pn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3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.png" Type="http://schemas.openxmlformats.org/officeDocument/2006/relationships/image"/><Relationship Id="rId7" Target="../media/image10.png" Type="http://schemas.openxmlformats.org/officeDocument/2006/relationships/image"/><Relationship Id="rId8" Target="../media/image11.svg" Type="http://schemas.openxmlformats.org/officeDocument/2006/relationships/image"/><Relationship Id="rId9" Target="../media/image12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7.svg" Type="http://schemas.openxmlformats.org/officeDocument/2006/relationships/image"/><Relationship Id="rId2" Target="../media/image8.png" Type="http://schemas.openxmlformats.org/officeDocument/2006/relationships/image"/><Relationship Id="rId3" Target="../media/image9.svg" Type="http://schemas.openxmlformats.org/officeDocument/2006/relationships/image"/><Relationship Id="rId4" Target="../media/image3.png" Type="http://schemas.openxmlformats.org/officeDocument/2006/relationships/image"/><Relationship Id="rId5" Target="../media/image14.png" Type="http://schemas.openxmlformats.org/officeDocument/2006/relationships/image"/><Relationship Id="rId6" Target="../media/image15.svg" Type="http://schemas.openxmlformats.org/officeDocument/2006/relationships/image"/><Relationship Id="rId7" Target="../media/image6.png" Type="http://schemas.openxmlformats.org/officeDocument/2006/relationships/image"/><Relationship Id="rId8" Target="../media/image7.svg" Type="http://schemas.openxmlformats.org/officeDocument/2006/relationships/image"/><Relationship Id="rId9" Target="../media/image16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8.png" Type="http://schemas.openxmlformats.org/officeDocument/2006/relationships/image"/><Relationship Id="rId5" Target="../media/image9.svg" Type="http://schemas.openxmlformats.org/officeDocument/2006/relationships/image"/><Relationship Id="rId6" Target="../media/image3.png" Type="http://schemas.openxmlformats.org/officeDocument/2006/relationships/image"/><Relationship Id="rId7" Target="../media/image18.png" Type="http://schemas.openxmlformats.org/officeDocument/2006/relationships/image"/><Relationship Id="rId8" Target="../media/image19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11" Target="../media/image26.png" Type="http://schemas.openxmlformats.org/officeDocument/2006/relationships/image"/><Relationship Id="rId12" Target="../media/image27.svg" Type="http://schemas.openxmlformats.org/officeDocument/2006/relationships/image"/><Relationship Id="rId13" Target="../media/image28.png" Type="http://schemas.openxmlformats.org/officeDocument/2006/relationships/image"/><Relationship Id="rId14" Target="../media/image29.svg" Type="http://schemas.openxmlformats.org/officeDocument/2006/relationships/image"/><Relationship Id="rId15" Target="../media/image30.png" Type="http://schemas.openxmlformats.org/officeDocument/2006/relationships/image"/><Relationship Id="rId16" Target="../media/image31.svg" Type="http://schemas.openxmlformats.org/officeDocument/2006/relationships/image"/><Relationship Id="rId17" Target="../media/image32.png" Type="http://schemas.openxmlformats.org/officeDocument/2006/relationships/image"/><Relationship Id="rId18" Target="../media/image33.svg" Type="http://schemas.openxmlformats.org/officeDocument/2006/relationships/image"/><Relationship Id="rId19" Target="../media/image34.png" Type="http://schemas.openxmlformats.org/officeDocument/2006/relationships/image"/><Relationship Id="rId2" Target="../media/image20.png" Type="http://schemas.openxmlformats.org/officeDocument/2006/relationships/image"/><Relationship Id="rId20" Target="../media/image35.sv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3.pn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7.svg" Type="http://schemas.openxmlformats.org/officeDocument/2006/relationships/image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22.png" Type="http://schemas.openxmlformats.org/officeDocument/2006/relationships/image"/><Relationship Id="rId5" Target="../media/image23.svg" Type="http://schemas.openxmlformats.org/officeDocument/2006/relationships/image"/><Relationship Id="rId6" Target="../media/image3.png" Type="http://schemas.openxmlformats.org/officeDocument/2006/relationships/image"/><Relationship Id="rId7" Target="../media/image24.png" Type="http://schemas.openxmlformats.org/officeDocument/2006/relationships/image"/><Relationship Id="rId8" Target="../media/image25.svg" Type="http://schemas.openxmlformats.org/officeDocument/2006/relationships/image"/><Relationship Id="rId9" Target="../media/image6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1.svg" Type="http://schemas.openxmlformats.org/officeDocument/2006/relationships/image"/><Relationship Id="rId11" Target="../media/image42.png" Type="http://schemas.openxmlformats.org/officeDocument/2006/relationships/image"/><Relationship Id="rId12" Target="../media/image43.svg" Type="http://schemas.openxmlformats.org/officeDocument/2006/relationships/image"/><Relationship Id="rId13" Target="../media/image44.png" Type="http://schemas.openxmlformats.org/officeDocument/2006/relationships/image"/><Relationship Id="rId14" Target="../media/image45.svg" Type="http://schemas.openxmlformats.org/officeDocument/2006/relationships/image"/><Relationship Id="rId2" Target="../media/image6.png" Type="http://schemas.openxmlformats.org/officeDocument/2006/relationships/image"/><Relationship Id="rId3" Target="../media/image7.svg" Type="http://schemas.openxmlformats.org/officeDocument/2006/relationships/image"/><Relationship Id="rId4" Target="../media/image36.png" Type="http://schemas.openxmlformats.org/officeDocument/2006/relationships/image"/><Relationship Id="rId5" Target="../media/image37.svg" Type="http://schemas.openxmlformats.org/officeDocument/2006/relationships/image"/><Relationship Id="rId6" Target="../media/image38.png" Type="http://schemas.openxmlformats.org/officeDocument/2006/relationships/image"/><Relationship Id="rId7" Target="../media/image39.svg" Type="http://schemas.openxmlformats.org/officeDocument/2006/relationships/image"/><Relationship Id="rId8" Target="../media/image3.png" Type="http://schemas.openxmlformats.org/officeDocument/2006/relationships/image"/><Relationship Id="rId9" Target="../media/image4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.png" Type="http://schemas.openxmlformats.org/officeDocument/2006/relationships/image"/><Relationship Id="rId5" Target="../media/image46.png" Type="http://schemas.openxmlformats.org/officeDocument/2006/relationships/image"/><Relationship Id="rId6" Target="../media/image47.png" Type="http://schemas.openxmlformats.org/officeDocument/2006/relationships/image"/><Relationship Id="rId7" Target="../media/image48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0.png" Type="http://schemas.openxmlformats.org/officeDocument/2006/relationships/image"/><Relationship Id="rId3" Target="../media/image21.svg" Type="http://schemas.openxmlformats.org/officeDocument/2006/relationships/image"/><Relationship Id="rId4" Target="../media/image3.png" Type="http://schemas.openxmlformats.org/officeDocument/2006/relationships/image"/><Relationship Id="rId5" Target="../media/image49.png" Type="http://schemas.openxmlformats.org/officeDocument/2006/relationships/image"/><Relationship Id="rId6" Target="../media/image50.png" Type="http://schemas.openxmlformats.org/officeDocument/2006/relationships/image"/><Relationship Id="rId7" Target="../media/image5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800A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13662" y="-193024"/>
            <a:ext cx="18541994" cy="9050198"/>
          </a:xfrm>
          <a:custGeom>
            <a:avLst/>
            <a:gdLst/>
            <a:ahLst/>
            <a:cxnLst/>
            <a:rect r="r" b="b" t="t" l="l"/>
            <a:pathLst>
              <a:path h="9050198" w="18541994">
                <a:moveTo>
                  <a:pt x="0" y="0"/>
                </a:moveTo>
                <a:lnTo>
                  <a:pt x="18541994" y="0"/>
                </a:lnTo>
                <a:lnTo>
                  <a:pt x="18541994" y="9050198"/>
                </a:lnTo>
                <a:lnTo>
                  <a:pt x="0" y="9050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7050" y="820503"/>
            <a:ext cx="1437951" cy="2321604"/>
          </a:xfrm>
          <a:custGeom>
            <a:avLst/>
            <a:gdLst/>
            <a:ahLst/>
            <a:cxnLst/>
            <a:rect r="r" b="b" t="t" l="l"/>
            <a:pathLst>
              <a:path h="2321604" w="1437951">
                <a:moveTo>
                  <a:pt x="0" y="0"/>
                </a:moveTo>
                <a:lnTo>
                  <a:pt x="1437951" y="0"/>
                </a:lnTo>
                <a:lnTo>
                  <a:pt x="1437951" y="2321604"/>
                </a:lnTo>
                <a:lnTo>
                  <a:pt x="0" y="23216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25513" y="429749"/>
            <a:ext cx="17236973" cy="5881916"/>
          </a:xfrm>
          <a:custGeom>
            <a:avLst/>
            <a:gdLst/>
            <a:ahLst/>
            <a:cxnLst/>
            <a:rect r="r" b="b" t="t" l="l"/>
            <a:pathLst>
              <a:path h="5881916" w="17236973">
                <a:moveTo>
                  <a:pt x="0" y="0"/>
                </a:moveTo>
                <a:lnTo>
                  <a:pt x="17236974" y="0"/>
                </a:lnTo>
                <a:lnTo>
                  <a:pt x="17236974" y="5881916"/>
                </a:lnTo>
                <a:lnTo>
                  <a:pt x="0" y="5881916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8798052" y="4043763"/>
            <a:ext cx="2297049" cy="5004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Mentor Name: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2402830" y="2490106"/>
            <a:ext cx="1070096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Title: 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798500" y="3934282"/>
            <a:ext cx="1350016" cy="49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Domain: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798500" y="5214442"/>
            <a:ext cx="1430541" cy="4955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19"/>
              </a:lnSpc>
            </a:pPr>
            <a:r>
              <a:rPr lang="en-US" sz="2799">
                <a:solidFill>
                  <a:srgbClr val="980000"/>
                </a:solidFill>
                <a:latin typeface="Arial"/>
                <a:ea typeface="Arial"/>
                <a:cs typeface="Arial"/>
                <a:sym typeface="Arial"/>
              </a:rPr>
              <a:t>Member: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02830" y="3065907"/>
            <a:ext cx="3568047" cy="5334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Sustainability Goal :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3326092" y="51302"/>
            <a:ext cx="11785549" cy="129317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0"/>
              </a:lnSpc>
            </a:pPr>
            <a:r>
              <a:rPr lang="en-US" sz="40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Vivekanand Education Society’s Institute Of Technology Department Of Information Technology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9095804" y="1649273"/>
            <a:ext cx="123063" cy="64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79"/>
              </a:lnSpc>
            </a:pPr>
            <a:r>
              <a:rPr lang="en-US" sz="38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 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7049329" y="1268273"/>
            <a:ext cx="3832811" cy="6477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0"/>
              </a:lnSpc>
            </a:pPr>
            <a:r>
              <a:rPr lang="en-US" sz="38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DSA mini Project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7563683" y="1905105"/>
            <a:ext cx="2657666" cy="6441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560"/>
              </a:lnSpc>
            </a:pPr>
            <a:r>
              <a:rPr lang="en-US" sz="3800">
                <a:solidFill>
                  <a:srgbClr val="000000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A.Y. 2025-26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807412" y="5155521"/>
            <a:ext cx="4850541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Shravani Mankar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0098214" y="3987270"/>
            <a:ext cx="4850541" cy="61340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40"/>
              </a:lnSpc>
              <a:spcBef>
                <a:spcPct val="0"/>
              </a:spcBef>
            </a:pPr>
            <a:r>
              <a:rPr lang="en-US" sz="36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Kajal Jewani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3611042" y="2490106"/>
            <a:ext cx="7484059" cy="53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Airport Check-in Counter Simulation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5247674" y="3065908"/>
            <a:ext cx="4850541" cy="5333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sz="30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Reduced Inequalities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006" y="-127006"/>
            <a:ext cx="18541994" cy="2808199"/>
          </a:xfrm>
          <a:custGeom>
            <a:avLst/>
            <a:gdLst/>
            <a:ahLst/>
            <a:cxnLst/>
            <a:rect r="r" b="b" t="t" l="l"/>
            <a:pathLst>
              <a:path h="2808199" w="18541994">
                <a:moveTo>
                  <a:pt x="0" y="0"/>
                </a:moveTo>
                <a:lnTo>
                  <a:pt x="18541993" y="0"/>
                </a:lnTo>
                <a:lnTo>
                  <a:pt x="18541993" y="2808198"/>
                </a:lnTo>
                <a:lnTo>
                  <a:pt x="0" y="2808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5951" y="192100"/>
            <a:ext cx="1362151" cy="2199246"/>
          </a:xfrm>
          <a:custGeom>
            <a:avLst/>
            <a:gdLst/>
            <a:ahLst/>
            <a:cxnLst/>
            <a:rect r="r" b="b" t="t" l="l"/>
            <a:pathLst>
              <a:path h="2199246" w="1362151">
                <a:moveTo>
                  <a:pt x="0" y="0"/>
                </a:moveTo>
                <a:lnTo>
                  <a:pt x="1362151" y="0"/>
                </a:lnTo>
                <a:lnTo>
                  <a:pt x="1362151" y="2199246"/>
                </a:lnTo>
                <a:lnTo>
                  <a:pt x="0" y="219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3233720" y="2681192"/>
            <a:ext cx="12189389" cy="7356368"/>
          </a:xfrm>
          <a:custGeom>
            <a:avLst/>
            <a:gdLst/>
            <a:ahLst/>
            <a:cxnLst/>
            <a:rect r="r" b="b" t="t" l="l"/>
            <a:pathLst>
              <a:path h="7356368" w="12189389">
                <a:moveTo>
                  <a:pt x="0" y="0"/>
                </a:moveTo>
                <a:lnTo>
                  <a:pt x="12189389" y="0"/>
                </a:lnTo>
                <a:lnTo>
                  <a:pt x="12189389" y="7356368"/>
                </a:lnTo>
                <a:lnTo>
                  <a:pt x="0" y="735636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-7533" r="0" b="-2862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103950" y="1216723"/>
            <a:ext cx="12319159" cy="9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ER diagram of the proposed system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8790" y="2377497"/>
            <a:ext cx="14630400" cy="8119872"/>
          </a:xfrm>
          <a:custGeom>
            <a:avLst/>
            <a:gdLst/>
            <a:ahLst/>
            <a:cxnLst/>
            <a:rect r="r" b="b" t="t" l="l"/>
            <a:pathLst>
              <a:path h="8119872" w="14630400">
                <a:moveTo>
                  <a:pt x="0" y="0"/>
                </a:moveTo>
                <a:lnTo>
                  <a:pt x="14630400" y="0"/>
                </a:lnTo>
                <a:lnTo>
                  <a:pt x="14630400" y="8119872"/>
                </a:lnTo>
                <a:lnTo>
                  <a:pt x="0" y="8119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06" y="-127006"/>
            <a:ext cx="18541994" cy="3922909"/>
          </a:xfrm>
          <a:custGeom>
            <a:avLst/>
            <a:gdLst/>
            <a:ahLst/>
            <a:cxnLst/>
            <a:rect r="r" b="b" t="t" l="l"/>
            <a:pathLst>
              <a:path h="3922909" w="18541994">
                <a:moveTo>
                  <a:pt x="0" y="0"/>
                </a:moveTo>
                <a:lnTo>
                  <a:pt x="18541993" y="0"/>
                </a:lnTo>
                <a:lnTo>
                  <a:pt x="18541993" y="3922909"/>
                </a:lnTo>
                <a:lnTo>
                  <a:pt x="0" y="392290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5951" y="178251"/>
            <a:ext cx="1362151" cy="2199246"/>
          </a:xfrm>
          <a:custGeom>
            <a:avLst/>
            <a:gdLst/>
            <a:ahLst/>
            <a:cxnLst/>
            <a:rect r="r" b="b" t="t" l="l"/>
            <a:pathLst>
              <a:path h="2199246" w="1362151">
                <a:moveTo>
                  <a:pt x="0" y="0"/>
                </a:moveTo>
                <a:lnTo>
                  <a:pt x="1362151" y="0"/>
                </a:lnTo>
                <a:lnTo>
                  <a:pt x="1362151" y="2199246"/>
                </a:lnTo>
                <a:lnTo>
                  <a:pt x="0" y="2199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3365604" y="3738753"/>
            <a:ext cx="11556774" cy="494791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  <a:spcBef>
                <a:spcPct val="0"/>
              </a:spcBef>
            </a:pPr>
            <a:r>
              <a:rPr lang="en-US" sz="32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The Airport Check-in Simulation demonstrates how queues can effectively manage passenger flow in a real-world scenario. Using C language and linked list–based queue implementation, the project shows how passengers arrive, wait, and are served in a fair and systematic manner. This project highlights the practical use of data structures in solving everyday problems, while keeping the model simple and extendable for future improvements.</a:t>
            </a: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714036" y="178251"/>
            <a:ext cx="2204793" cy="2299653"/>
          </a:xfrm>
          <a:custGeom>
            <a:avLst/>
            <a:gdLst/>
            <a:ahLst/>
            <a:cxnLst/>
            <a:rect r="r" b="b" t="t" l="l"/>
            <a:pathLst>
              <a:path h="2299653" w="2204793">
                <a:moveTo>
                  <a:pt x="0" y="0"/>
                </a:moveTo>
                <a:lnTo>
                  <a:pt x="2204793" y="0"/>
                </a:lnTo>
                <a:lnTo>
                  <a:pt x="2204793" y="2299653"/>
                </a:lnTo>
                <a:lnTo>
                  <a:pt x="0" y="229965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241134" y="1216723"/>
            <a:ext cx="3882466" cy="9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Conclusion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828790" y="2377497"/>
            <a:ext cx="14630400" cy="8119872"/>
          </a:xfrm>
          <a:custGeom>
            <a:avLst/>
            <a:gdLst/>
            <a:ahLst/>
            <a:cxnLst/>
            <a:rect r="r" b="b" t="t" l="l"/>
            <a:pathLst>
              <a:path h="8119872" w="14630400">
                <a:moveTo>
                  <a:pt x="0" y="0"/>
                </a:moveTo>
                <a:lnTo>
                  <a:pt x="14630400" y="0"/>
                </a:lnTo>
                <a:lnTo>
                  <a:pt x="14630400" y="8119872"/>
                </a:lnTo>
                <a:lnTo>
                  <a:pt x="0" y="8119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06" y="-127006"/>
            <a:ext cx="18541994" cy="2808199"/>
          </a:xfrm>
          <a:custGeom>
            <a:avLst/>
            <a:gdLst/>
            <a:ahLst/>
            <a:cxnLst/>
            <a:rect r="r" b="b" t="t" l="l"/>
            <a:pathLst>
              <a:path h="2808199" w="18541994">
                <a:moveTo>
                  <a:pt x="0" y="0"/>
                </a:moveTo>
                <a:lnTo>
                  <a:pt x="18541993" y="0"/>
                </a:lnTo>
                <a:lnTo>
                  <a:pt x="18541993" y="2808198"/>
                </a:lnTo>
                <a:lnTo>
                  <a:pt x="0" y="28081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5951" y="178251"/>
            <a:ext cx="1362151" cy="2199246"/>
          </a:xfrm>
          <a:custGeom>
            <a:avLst/>
            <a:gdLst/>
            <a:ahLst/>
            <a:cxnLst/>
            <a:rect r="r" b="b" t="t" l="l"/>
            <a:pathLst>
              <a:path h="2199246" w="1362151">
                <a:moveTo>
                  <a:pt x="0" y="0"/>
                </a:moveTo>
                <a:lnTo>
                  <a:pt x="1362151" y="0"/>
                </a:lnTo>
                <a:lnTo>
                  <a:pt x="1362151" y="2199246"/>
                </a:lnTo>
                <a:lnTo>
                  <a:pt x="0" y="2199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2943163" y="3991945"/>
            <a:ext cx="11941993" cy="38430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GeeksforGeeks, Queue Data Structure — https://www.geeksforgeeks.org/queue-data-structure</a:t>
            </a:r>
          </a:p>
          <a:p>
            <a:pPr algn="ctr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TutorialsPoint, C Programming Language Tutorial — https://www.tutorialspoint.com/cprogramming</a:t>
            </a:r>
          </a:p>
          <a:p>
            <a:pPr algn="ctr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Programiz, Data Structures and Algorithms in C — https://www.programiz.com/dsa</a:t>
            </a:r>
          </a:p>
          <a:p>
            <a:pPr algn="ctr">
              <a:lnSpc>
                <a:spcPts val="4479"/>
              </a:lnSpc>
              <a:spcBef>
                <a:spcPct val="0"/>
              </a:spcBef>
            </a:pPr>
          </a:p>
        </p:txBody>
      </p:sp>
      <p:sp>
        <p:nvSpPr>
          <p:cNvPr name="Freeform 6" id="6"/>
          <p:cNvSpPr/>
          <p:nvPr/>
        </p:nvSpPr>
        <p:spPr>
          <a:xfrm flipH="false" flipV="false" rot="0">
            <a:off x="4179839" y="132750"/>
            <a:ext cx="2470127" cy="2377497"/>
          </a:xfrm>
          <a:custGeom>
            <a:avLst/>
            <a:gdLst/>
            <a:ahLst/>
            <a:cxnLst/>
            <a:rect r="r" b="b" t="t" l="l"/>
            <a:pathLst>
              <a:path h="2377497" w="2470127">
                <a:moveTo>
                  <a:pt x="0" y="0"/>
                </a:moveTo>
                <a:lnTo>
                  <a:pt x="2470127" y="0"/>
                </a:lnTo>
                <a:lnTo>
                  <a:pt x="2470127" y="2377497"/>
                </a:lnTo>
                <a:lnTo>
                  <a:pt x="0" y="2377497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2822609" y="7200910"/>
            <a:ext cx="2062547" cy="2057390"/>
          </a:xfrm>
          <a:custGeom>
            <a:avLst/>
            <a:gdLst/>
            <a:ahLst/>
            <a:cxnLst/>
            <a:rect r="r" b="b" t="t" l="l"/>
            <a:pathLst>
              <a:path h="2057390" w="2062547">
                <a:moveTo>
                  <a:pt x="0" y="0"/>
                </a:moveTo>
                <a:lnTo>
                  <a:pt x="2062547" y="0"/>
                </a:lnTo>
                <a:lnTo>
                  <a:pt x="2062547" y="2057390"/>
                </a:lnTo>
                <a:lnTo>
                  <a:pt x="0" y="20573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85406" y="1216723"/>
            <a:ext cx="3793960" cy="9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028700" y="2478370"/>
            <a:ext cx="14298237" cy="7935522"/>
          </a:xfrm>
          <a:custGeom>
            <a:avLst/>
            <a:gdLst/>
            <a:ahLst/>
            <a:cxnLst/>
            <a:rect r="r" b="b" t="t" l="l"/>
            <a:pathLst>
              <a:path h="7935522" w="14298237">
                <a:moveTo>
                  <a:pt x="0" y="0"/>
                </a:moveTo>
                <a:lnTo>
                  <a:pt x="14298237" y="0"/>
                </a:lnTo>
                <a:lnTo>
                  <a:pt x="14298237" y="7935522"/>
                </a:lnTo>
                <a:lnTo>
                  <a:pt x="0" y="793552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-127006" y="-127006"/>
            <a:ext cx="18541994" cy="10540898"/>
          </a:xfrm>
          <a:custGeom>
            <a:avLst/>
            <a:gdLst/>
            <a:ahLst/>
            <a:cxnLst/>
            <a:rect r="r" b="b" t="t" l="l"/>
            <a:pathLst>
              <a:path h="10540898" w="18541994">
                <a:moveTo>
                  <a:pt x="0" y="0"/>
                </a:moveTo>
                <a:lnTo>
                  <a:pt x="18541993" y="0"/>
                </a:lnTo>
                <a:lnTo>
                  <a:pt x="18541993" y="10540898"/>
                </a:lnTo>
                <a:lnTo>
                  <a:pt x="0" y="105408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5951" y="192100"/>
            <a:ext cx="1362151" cy="2199246"/>
          </a:xfrm>
          <a:custGeom>
            <a:avLst/>
            <a:gdLst/>
            <a:ahLst/>
            <a:cxnLst/>
            <a:rect r="r" b="b" t="t" l="l"/>
            <a:pathLst>
              <a:path h="2199246" w="1362151">
                <a:moveTo>
                  <a:pt x="0" y="0"/>
                </a:moveTo>
                <a:lnTo>
                  <a:pt x="1362151" y="0"/>
                </a:lnTo>
                <a:lnTo>
                  <a:pt x="1362151" y="2199246"/>
                </a:lnTo>
                <a:lnTo>
                  <a:pt x="0" y="2199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34488" y="192100"/>
            <a:ext cx="2704593" cy="2153532"/>
          </a:xfrm>
          <a:custGeom>
            <a:avLst/>
            <a:gdLst/>
            <a:ahLst/>
            <a:cxnLst/>
            <a:rect r="r" b="b" t="t" l="l"/>
            <a:pathLst>
              <a:path h="2153532" w="2704593">
                <a:moveTo>
                  <a:pt x="0" y="0"/>
                </a:moveTo>
                <a:lnTo>
                  <a:pt x="2704593" y="0"/>
                </a:lnTo>
                <a:lnTo>
                  <a:pt x="2704593" y="2153533"/>
                </a:lnTo>
                <a:lnTo>
                  <a:pt x="0" y="215353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1573514" y="5963120"/>
            <a:ext cx="2622396" cy="2622396"/>
          </a:xfrm>
          <a:custGeom>
            <a:avLst/>
            <a:gdLst/>
            <a:ahLst/>
            <a:cxnLst/>
            <a:rect r="r" b="b" t="t" l="l"/>
            <a:pathLst>
              <a:path h="2622396" w="2622396">
                <a:moveTo>
                  <a:pt x="0" y="0"/>
                </a:moveTo>
                <a:lnTo>
                  <a:pt x="2622395" y="0"/>
                </a:lnTo>
                <a:lnTo>
                  <a:pt x="2622395" y="2622395"/>
                </a:lnTo>
                <a:lnTo>
                  <a:pt x="0" y="2622395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793088" y="944080"/>
            <a:ext cx="2757335" cy="9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Content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4406722" y="2974123"/>
            <a:ext cx="6772732" cy="5816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90876" indent="-345438" lvl="1">
              <a:lnSpc>
                <a:spcPts val="5219"/>
              </a:lnSpc>
              <a:buAutoNum type="arabicPeriod" startAt="1"/>
            </a:pPr>
            <a:r>
              <a:rPr lang="en-US" b="true" sz="3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Introduction to the Project </a:t>
            </a:r>
          </a:p>
          <a:p>
            <a:pPr algn="l" marL="690876" indent="-345438" lvl="1">
              <a:lnSpc>
                <a:spcPts val="5219"/>
              </a:lnSpc>
              <a:buAutoNum type="arabicPeriod" startAt="1"/>
            </a:pPr>
            <a:r>
              <a:rPr lang="en-US" b="true" sz="3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Problem Statement</a:t>
            </a:r>
          </a:p>
          <a:p>
            <a:pPr algn="l" marL="690876" indent="-345438" lvl="1">
              <a:lnSpc>
                <a:spcPts val="5219"/>
              </a:lnSpc>
              <a:buAutoNum type="arabicPeriod" startAt="1"/>
            </a:pPr>
            <a:r>
              <a:rPr lang="en-US" b="true" sz="3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 Objectives of the Project</a:t>
            </a:r>
          </a:p>
          <a:p>
            <a:pPr algn="l" marL="690876" indent="-345438" lvl="1">
              <a:lnSpc>
                <a:spcPts val="5219"/>
              </a:lnSpc>
              <a:buAutoNum type="arabicPeriod" startAt="1"/>
            </a:pPr>
            <a:r>
              <a:rPr lang="en-US" b="true" sz="3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Requirements of the System (Hardware, Software)</a:t>
            </a:r>
          </a:p>
          <a:p>
            <a:pPr algn="l" marL="690876" indent="-345438" lvl="1">
              <a:lnSpc>
                <a:spcPts val="5219"/>
              </a:lnSpc>
              <a:buAutoNum type="arabicPeriod" startAt="1"/>
            </a:pPr>
            <a:r>
              <a:rPr lang="en-US" b="true" sz="3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Implementation </a:t>
            </a:r>
          </a:p>
          <a:p>
            <a:pPr algn="l" marL="690876" indent="-345438" lvl="1">
              <a:lnSpc>
                <a:spcPts val="5219"/>
              </a:lnSpc>
              <a:buAutoNum type="arabicPeriod" startAt="1"/>
            </a:pPr>
            <a:r>
              <a:rPr lang="en-US" b="true" sz="3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Conclusion </a:t>
            </a:r>
          </a:p>
          <a:p>
            <a:pPr algn="l" marL="690876" indent="-345438" lvl="1">
              <a:lnSpc>
                <a:spcPts val="5219"/>
              </a:lnSpc>
              <a:buAutoNum type="arabicPeriod" startAt="1"/>
            </a:pPr>
            <a:r>
              <a:rPr lang="en-US" b="true" sz="3199">
                <a:solidFill>
                  <a:srgbClr val="000000"/>
                </a:solidFill>
                <a:latin typeface="Arial Bold"/>
                <a:ea typeface="Arial Bold"/>
                <a:cs typeface="Arial Bold"/>
                <a:sym typeface="Arial Bold"/>
              </a:rPr>
              <a:t>References (in IEEE Format)</a:t>
            </a:r>
          </a:p>
          <a:p>
            <a:pPr algn="l">
              <a:lnSpc>
                <a:spcPts val="5219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50035" y="-253994"/>
            <a:ext cx="18541994" cy="10540994"/>
          </a:xfrm>
          <a:custGeom>
            <a:avLst/>
            <a:gdLst/>
            <a:ahLst/>
            <a:cxnLst/>
            <a:rect r="r" b="b" t="t" l="l"/>
            <a:pathLst>
              <a:path h="10540994" w="18541994">
                <a:moveTo>
                  <a:pt x="0" y="0"/>
                </a:moveTo>
                <a:lnTo>
                  <a:pt x="18541994" y="0"/>
                </a:lnTo>
                <a:lnTo>
                  <a:pt x="18541994" y="10540994"/>
                </a:lnTo>
                <a:lnTo>
                  <a:pt x="0" y="1054099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5951" y="192100"/>
            <a:ext cx="1362151" cy="2199246"/>
          </a:xfrm>
          <a:custGeom>
            <a:avLst/>
            <a:gdLst/>
            <a:ahLst/>
            <a:cxnLst/>
            <a:rect r="r" b="b" t="t" l="l"/>
            <a:pathLst>
              <a:path h="2199246" w="1362151">
                <a:moveTo>
                  <a:pt x="0" y="0"/>
                </a:moveTo>
                <a:lnTo>
                  <a:pt x="1362151" y="0"/>
                </a:lnTo>
                <a:lnTo>
                  <a:pt x="1362151" y="2199246"/>
                </a:lnTo>
                <a:lnTo>
                  <a:pt x="0" y="219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582566">
            <a:off x="2434511" y="650894"/>
            <a:ext cx="3096853" cy="1118738"/>
          </a:xfrm>
          <a:custGeom>
            <a:avLst/>
            <a:gdLst/>
            <a:ahLst/>
            <a:cxnLst/>
            <a:rect r="r" b="b" t="t" l="l"/>
            <a:pathLst>
              <a:path h="1118738" w="3096853">
                <a:moveTo>
                  <a:pt x="0" y="0"/>
                </a:moveTo>
                <a:lnTo>
                  <a:pt x="3096853" y="0"/>
                </a:lnTo>
                <a:lnTo>
                  <a:pt x="3096853" y="1118738"/>
                </a:lnTo>
                <a:lnTo>
                  <a:pt x="0" y="1118738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5" id="5"/>
          <p:cNvSpPr txBox="true"/>
          <p:nvPr/>
        </p:nvSpPr>
        <p:spPr>
          <a:xfrm rot="0">
            <a:off x="5259419" y="820064"/>
            <a:ext cx="7923086" cy="9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Introduction to Project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709242" y="3143650"/>
            <a:ext cx="1306220" cy="680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 Rates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507026" y="2391346"/>
            <a:ext cx="14298237" cy="7935522"/>
          </a:xfrm>
          <a:custGeom>
            <a:avLst/>
            <a:gdLst/>
            <a:ahLst/>
            <a:cxnLst/>
            <a:rect r="r" b="b" t="t" l="l"/>
            <a:pathLst>
              <a:path h="7935522" w="14298237">
                <a:moveTo>
                  <a:pt x="0" y="0"/>
                </a:moveTo>
                <a:lnTo>
                  <a:pt x="14298238" y="0"/>
                </a:lnTo>
                <a:lnTo>
                  <a:pt x="14298238" y="7935522"/>
                </a:lnTo>
                <a:lnTo>
                  <a:pt x="0" y="7935522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790330" y="3210325"/>
            <a:ext cx="12468225" cy="55193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5"/>
              </a:lnSpc>
            </a:pPr>
            <a:r>
              <a:rPr lang="en-US" sz="3204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Introduction to Airport Check-in Simulation-</a:t>
            </a:r>
          </a:p>
          <a:p>
            <a:pPr algn="l">
              <a:lnSpc>
                <a:spcPts val="4485"/>
              </a:lnSpc>
            </a:pPr>
            <a:r>
              <a:rPr lang="en-US" sz="320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Airports handle thousands of passengers every day, and one of the most critical operations is the </a:t>
            </a:r>
            <a:r>
              <a:rPr lang="en-US" sz="3204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check-in process</a:t>
            </a:r>
            <a:r>
              <a:rPr lang="en-US" sz="320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This involves passengers arriving, waiting in queues, verifying their tickets, dropping off baggage, and finally receiving their boarding passes. </a:t>
            </a:r>
          </a:p>
          <a:p>
            <a:pPr algn="l">
              <a:lnSpc>
                <a:spcPts val="4485"/>
              </a:lnSpc>
            </a:pPr>
            <a:r>
              <a:rPr lang="en-US" sz="3204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Why Simulation?</a:t>
            </a:r>
          </a:p>
          <a:p>
            <a:pPr algn="l">
              <a:lnSpc>
                <a:spcPts val="4485"/>
              </a:lnSpc>
              <a:spcBef>
                <a:spcPct val="0"/>
              </a:spcBef>
            </a:pPr>
            <a:r>
              <a:rPr lang="en-US" sz="320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 simulation allows us to </a:t>
            </a:r>
            <a:r>
              <a:rPr lang="en-US" b="true" sz="3204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model real-world systems</a:t>
            </a:r>
            <a:r>
              <a:rPr lang="en-US" sz="320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like an airport check-in counter in a controlled environment. By simulating passenger arrivals, queues, and processing, we can study how efficiently the system works and identify bottlenecks.</a:t>
            </a: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017340" y="397762"/>
            <a:ext cx="1787923" cy="1787923"/>
          </a:xfrm>
          <a:custGeom>
            <a:avLst/>
            <a:gdLst/>
            <a:ahLst/>
            <a:cxnLst/>
            <a:rect r="r" b="b" t="t" l="l"/>
            <a:pathLst>
              <a:path h="1787923" w="1787923">
                <a:moveTo>
                  <a:pt x="0" y="0"/>
                </a:moveTo>
                <a:lnTo>
                  <a:pt x="1787924" y="0"/>
                </a:lnTo>
                <a:lnTo>
                  <a:pt x="1787924" y="1787923"/>
                </a:lnTo>
                <a:lnTo>
                  <a:pt x="0" y="1787923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9242" y="2391347"/>
            <a:ext cx="14630400" cy="8119872"/>
          </a:xfrm>
          <a:custGeom>
            <a:avLst/>
            <a:gdLst/>
            <a:ahLst/>
            <a:cxnLst/>
            <a:rect r="r" b="b" t="t" l="l"/>
            <a:pathLst>
              <a:path h="8119872" w="14630400">
                <a:moveTo>
                  <a:pt x="0" y="0"/>
                </a:moveTo>
                <a:lnTo>
                  <a:pt x="14630400" y="0"/>
                </a:lnTo>
                <a:lnTo>
                  <a:pt x="14630400" y="8119872"/>
                </a:lnTo>
                <a:lnTo>
                  <a:pt x="0" y="8119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0" y="-126997"/>
            <a:ext cx="18541994" cy="10540994"/>
          </a:xfrm>
          <a:custGeom>
            <a:avLst/>
            <a:gdLst/>
            <a:ahLst/>
            <a:cxnLst/>
            <a:rect r="r" b="b" t="t" l="l"/>
            <a:pathLst>
              <a:path h="10540994" w="18541994">
                <a:moveTo>
                  <a:pt x="0" y="0"/>
                </a:moveTo>
                <a:lnTo>
                  <a:pt x="18541994" y="0"/>
                </a:lnTo>
                <a:lnTo>
                  <a:pt x="18541994" y="10540994"/>
                </a:lnTo>
                <a:lnTo>
                  <a:pt x="0" y="105409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5951" y="192100"/>
            <a:ext cx="1362151" cy="2199246"/>
          </a:xfrm>
          <a:custGeom>
            <a:avLst/>
            <a:gdLst/>
            <a:ahLst/>
            <a:cxnLst/>
            <a:rect r="r" b="b" t="t" l="l"/>
            <a:pathLst>
              <a:path h="2199246" w="1362151">
                <a:moveTo>
                  <a:pt x="0" y="0"/>
                </a:moveTo>
                <a:lnTo>
                  <a:pt x="1362151" y="0"/>
                </a:lnTo>
                <a:lnTo>
                  <a:pt x="1362151" y="2199246"/>
                </a:lnTo>
                <a:lnTo>
                  <a:pt x="0" y="2199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3874625" y="192100"/>
            <a:ext cx="1669184" cy="2026323"/>
          </a:xfrm>
          <a:custGeom>
            <a:avLst/>
            <a:gdLst/>
            <a:ahLst/>
            <a:cxnLst/>
            <a:rect r="r" b="b" t="t" l="l"/>
            <a:pathLst>
              <a:path h="2026323" w="1669184">
                <a:moveTo>
                  <a:pt x="0" y="0"/>
                </a:moveTo>
                <a:lnTo>
                  <a:pt x="1669184" y="0"/>
                </a:lnTo>
                <a:lnTo>
                  <a:pt x="1669184" y="2026323"/>
                </a:lnTo>
                <a:lnTo>
                  <a:pt x="0" y="202632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5855513" y="820064"/>
            <a:ext cx="6708724" cy="9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Problem Statement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2364378" y="3396597"/>
            <a:ext cx="13305251" cy="55194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79"/>
              </a:lnSpc>
            </a:pPr>
            <a:r>
              <a:rPr lang="en-US" sz="31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Airports experience a high volume of passengers daily, making the check-in process one of the most critical and time-consuming tasks. Passengers must queue at different counters, verify their identity, submit baggage, and collect their boarding passes. However, delays often occur due to </a:t>
            </a:r>
            <a:r>
              <a:rPr lang="en-US" sz="3199" b="true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long queues, uneven counter allocation, and priority passengers</a:t>
            </a:r>
            <a:r>
              <a:rPr lang="en-US" sz="31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needing faster service.</a:t>
            </a:r>
          </a:p>
          <a:p>
            <a:pPr algn="l">
              <a:lnSpc>
                <a:spcPts val="4479"/>
              </a:lnSpc>
              <a:spcBef>
                <a:spcPct val="0"/>
              </a:spcBef>
            </a:pPr>
            <a:r>
              <a:rPr lang="en-US" sz="31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In order to optimize this process, there is a need to design a </a:t>
            </a:r>
            <a:r>
              <a:rPr lang="en-US" b="true" sz="31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computer-based simulation of airport check-in</a:t>
            </a:r>
            <a:r>
              <a:rPr lang="en-US" sz="31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using concepts of </a:t>
            </a:r>
            <a:r>
              <a:rPr lang="en-US" b="true" sz="3199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Data Structures and Algorithms (DSA)</a:t>
            </a:r>
            <a:r>
              <a:rPr lang="en-US" sz="3199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. This simulation will model passengers arriving, joining queues, being served at counters, and leaving the system.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7006"/>
            <a:ext cx="18541994" cy="2808199"/>
          </a:xfrm>
          <a:custGeom>
            <a:avLst/>
            <a:gdLst/>
            <a:ahLst/>
            <a:cxnLst/>
            <a:rect r="r" b="b" t="t" l="l"/>
            <a:pathLst>
              <a:path h="2808199" w="18541994">
                <a:moveTo>
                  <a:pt x="0" y="0"/>
                </a:moveTo>
                <a:lnTo>
                  <a:pt x="18541994" y="0"/>
                </a:lnTo>
                <a:lnTo>
                  <a:pt x="18541994" y="2808198"/>
                </a:lnTo>
                <a:lnTo>
                  <a:pt x="0" y="2808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79422" y="-1925358"/>
            <a:ext cx="17295190" cy="7146798"/>
          </a:xfrm>
          <a:custGeom>
            <a:avLst/>
            <a:gdLst/>
            <a:ahLst/>
            <a:cxnLst/>
            <a:rect r="r" b="b" t="t" l="l"/>
            <a:pathLst>
              <a:path h="7146798" w="17295190">
                <a:moveTo>
                  <a:pt x="0" y="0"/>
                </a:moveTo>
                <a:lnTo>
                  <a:pt x="17295191" y="0"/>
                </a:lnTo>
                <a:lnTo>
                  <a:pt x="17295191" y="7146798"/>
                </a:lnTo>
                <a:lnTo>
                  <a:pt x="0" y="7146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5951" y="192100"/>
            <a:ext cx="1362151" cy="2199246"/>
          </a:xfrm>
          <a:custGeom>
            <a:avLst/>
            <a:gdLst/>
            <a:ahLst/>
            <a:cxnLst/>
            <a:rect r="r" b="b" t="t" l="l"/>
            <a:pathLst>
              <a:path h="2199246" w="1362151">
                <a:moveTo>
                  <a:pt x="0" y="0"/>
                </a:moveTo>
                <a:lnTo>
                  <a:pt x="1362151" y="0"/>
                </a:lnTo>
                <a:lnTo>
                  <a:pt x="1362151" y="2199246"/>
                </a:lnTo>
                <a:lnTo>
                  <a:pt x="0" y="2199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24238" y="167410"/>
            <a:ext cx="2219366" cy="2219366"/>
          </a:xfrm>
          <a:custGeom>
            <a:avLst/>
            <a:gdLst/>
            <a:ahLst/>
            <a:cxnLst/>
            <a:rect r="r" b="b" t="t" l="l"/>
            <a:pathLst>
              <a:path h="2219366" w="2219366">
                <a:moveTo>
                  <a:pt x="0" y="0"/>
                </a:moveTo>
                <a:lnTo>
                  <a:pt x="2219366" y="0"/>
                </a:lnTo>
                <a:lnTo>
                  <a:pt x="2219366" y="2219366"/>
                </a:lnTo>
                <a:lnTo>
                  <a:pt x="0" y="22193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9242" y="3143650"/>
            <a:ext cx="1306220" cy="680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 Rates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09242" y="2391347"/>
            <a:ext cx="14630400" cy="8119872"/>
          </a:xfrm>
          <a:custGeom>
            <a:avLst/>
            <a:gdLst/>
            <a:ahLst/>
            <a:cxnLst/>
            <a:rect r="r" b="b" t="t" l="l"/>
            <a:pathLst>
              <a:path h="8119872" w="14630400">
                <a:moveTo>
                  <a:pt x="0" y="0"/>
                </a:moveTo>
                <a:lnTo>
                  <a:pt x="14630400" y="0"/>
                </a:lnTo>
                <a:lnTo>
                  <a:pt x="14630400" y="8119872"/>
                </a:lnTo>
                <a:lnTo>
                  <a:pt x="0" y="8119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2362352" y="3352531"/>
            <a:ext cx="14397603" cy="715868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89120" indent="-344560" lvl="1">
              <a:lnSpc>
                <a:spcPts val="4468"/>
              </a:lnSpc>
              <a:buFont typeface="Arial"/>
              <a:buChar char="•"/>
            </a:pPr>
            <a:r>
              <a:rPr lang="en-US" b="true" sz="319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 simulate the airport check-in process</a:t>
            </a:r>
          </a:p>
          <a:p>
            <a:pPr algn="ctr">
              <a:lnSpc>
                <a:spcPts val="4468"/>
              </a:lnSpc>
            </a:pPr>
          </a:p>
          <a:p>
            <a:pPr algn="ctr" marL="689120" indent="-344560" lvl="1">
              <a:lnSpc>
                <a:spcPts val="4468"/>
              </a:lnSpc>
              <a:buFont typeface="Arial"/>
              <a:buChar char="•"/>
            </a:pPr>
            <a:r>
              <a:rPr lang="en-US" b="true" sz="319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 implement core Data Structures</a:t>
            </a:r>
          </a:p>
          <a:p>
            <a:pPr algn="ctr">
              <a:lnSpc>
                <a:spcPts val="4468"/>
              </a:lnSpc>
            </a:pPr>
          </a:p>
          <a:p>
            <a:pPr algn="ctr" marL="689120" indent="-344560" lvl="1">
              <a:lnSpc>
                <a:spcPts val="4468"/>
              </a:lnSpc>
              <a:buFont typeface="Arial"/>
              <a:buChar char="•"/>
            </a:pPr>
            <a:r>
              <a:rPr lang="en-US" b="true" sz="319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 analyze system efficiency</a:t>
            </a:r>
          </a:p>
          <a:p>
            <a:pPr algn="ctr">
              <a:lnSpc>
                <a:spcPts val="4468"/>
              </a:lnSpc>
            </a:pPr>
          </a:p>
          <a:p>
            <a:pPr algn="ctr" marL="689120" indent="-344560" lvl="1">
              <a:lnSpc>
                <a:spcPts val="4468"/>
              </a:lnSpc>
              <a:buFont typeface="Arial"/>
              <a:buChar char="•"/>
            </a:pPr>
            <a:r>
              <a:rPr lang="en-US" b="true" sz="319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 demonstrate real-world applicability of DSA</a:t>
            </a:r>
          </a:p>
          <a:p>
            <a:pPr algn="ctr">
              <a:lnSpc>
                <a:spcPts val="4468"/>
              </a:lnSpc>
            </a:pPr>
          </a:p>
          <a:p>
            <a:pPr algn="ctr" marL="689120" indent="-344560" lvl="1">
              <a:lnSpc>
                <a:spcPts val="4468"/>
              </a:lnSpc>
              <a:buFont typeface="Arial"/>
              <a:buChar char="•"/>
            </a:pPr>
            <a:r>
              <a:rPr lang="en-US" b="true" sz="3191">
                <a:solidFill>
                  <a:srgbClr val="000000"/>
                </a:solidFill>
                <a:latin typeface="Roboto Bold"/>
                <a:ea typeface="Roboto Bold"/>
                <a:cs typeface="Roboto Bold"/>
                <a:sym typeface="Roboto Bold"/>
              </a:rPr>
              <a:t>To provide a flexible simulation</a:t>
            </a:r>
          </a:p>
          <a:p>
            <a:pPr algn="l">
              <a:lnSpc>
                <a:spcPts val="4468"/>
              </a:lnSpc>
            </a:pPr>
          </a:p>
          <a:p>
            <a:pPr algn="l">
              <a:lnSpc>
                <a:spcPts val="4468"/>
              </a:lnSpc>
            </a:pPr>
          </a:p>
          <a:p>
            <a:pPr algn="l">
              <a:lnSpc>
                <a:spcPts val="4468"/>
              </a:lnSpc>
            </a:pPr>
          </a:p>
          <a:p>
            <a:pPr algn="l">
              <a:lnSpc>
                <a:spcPts val="4468"/>
              </a:lnSpc>
              <a:spcBef>
                <a:spcPct val="0"/>
              </a:spcBef>
            </a:pPr>
          </a:p>
        </p:txBody>
      </p:sp>
      <p:sp>
        <p:nvSpPr>
          <p:cNvPr name="Freeform 9" id="9"/>
          <p:cNvSpPr/>
          <p:nvPr/>
        </p:nvSpPr>
        <p:spPr>
          <a:xfrm flipH="false" flipV="false" rot="0">
            <a:off x="14327018" y="2970131"/>
            <a:ext cx="706903" cy="1170854"/>
          </a:xfrm>
          <a:custGeom>
            <a:avLst/>
            <a:gdLst/>
            <a:ahLst/>
            <a:cxnLst/>
            <a:rect r="r" b="b" t="t" l="l"/>
            <a:pathLst>
              <a:path h="1170854" w="706903">
                <a:moveTo>
                  <a:pt x="0" y="0"/>
                </a:moveTo>
                <a:lnTo>
                  <a:pt x="706903" y="0"/>
                </a:lnTo>
                <a:lnTo>
                  <a:pt x="706903" y="1170855"/>
                </a:lnTo>
                <a:lnTo>
                  <a:pt x="0" y="1170855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5042192" y="5143500"/>
            <a:ext cx="962823" cy="1054886"/>
          </a:xfrm>
          <a:custGeom>
            <a:avLst/>
            <a:gdLst/>
            <a:ahLst/>
            <a:cxnLst/>
            <a:rect r="r" b="b" t="t" l="l"/>
            <a:pathLst>
              <a:path h="1054886" w="962823">
                <a:moveTo>
                  <a:pt x="0" y="0"/>
                </a:moveTo>
                <a:lnTo>
                  <a:pt x="962823" y="0"/>
                </a:lnTo>
                <a:lnTo>
                  <a:pt x="962823" y="1054886"/>
                </a:lnTo>
                <a:lnTo>
                  <a:pt x="0" y="1054886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3248529" y="7889775"/>
            <a:ext cx="1351419" cy="1368525"/>
          </a:xfrm>
          <a:custGeom>
            <a:avLst/>
            <a:gdLst/>
            <a:ahLst/>
            <a:cxnLst/>
            <a:rect r="r" b="b" t="t" l="l"/>
            <a:pathLst>
              <a:path h="1368525" w="1351419">
                <a:moveTo>
                  <a:pt x="0" y="0"/>
                </a:moveTo>
                <a:lnTo>
                  <a:pt x="1351418" y="0"/>
                </a:lnTo>
                <a:lnTo>
                  <a:pt x="1351418" y="1368525"/>
                </a:lnTo>
                <a:lnTo>
                  <a:pt x="0" y="1368525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3408514" y="5221440"/>
            <a:ext cx="1283411" cy="1283411"/>
          </a:xfrm>
          <a:custGeom>
            <a:avLst/>
            <a:gdLst/>
            <a:ahLst/>
            <a:cxnLst/>
            <a:rect r="r" b="b" t="t" l="l"/>
            <a:pathLst>
              <a:path h="1283411" w="1283411">
                <a:moveTo>
                  <a:pt x="0" y="0"/>
                </a:moveTo>
                <a:lnTo>
                  <a:pt x="1283411" y="0"/>
                </a:lnTo>
                <a:lnTo>
                  <a:pt x="1283411" y="1283411"/>
                </a:lnTo>
                <a:lnTo>
                  <a:pt x="0" y="1283411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4770076" y="7889775"/>
            <a:ext cx="1507056" cy="1047404"/>
          </a:xfrm>
          <a:custGeom>
            <a:avLst/>
            <a:gdLst/>
            <a:ahLst/>
            <a:cxnLst/>
            <a:rect r="r" b="b" t="t" l="l"/>
            <a:pathLst>
              <a:path h="1047404" w="1507056">
                <a:moveTo>
                  <a:pt x="0" y="0"/>
                </a:moveTo>
                <a:lnTo>
                  <a:pt x="1507056" y="0"/>
                </a:lnTo>
                <a:lnTo>
                  <a:pt x="1507056" y="1047404"/>
                </a:lnTo>
                <a:lnTo>
                  <a:pt x="0" y="1047404"/>
                </a:lnTo>
                <a:lnTo>
                  <a:pt x="0" y="0"/>
                </a:lnTo>
                <a:close/>
              </a:path>
            </a:pathLst>
          </a:custGeom>
          <a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042192" y="820064"/>
            <a:ext cx="8366322" cy="9683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Objectives of the project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-127006"/>
            <a:ext cx="18541994" cy="2808199"/>
          </a:xfrm>
          <a:custGeom>
            <a:avLst/>
            <a:gdLst/>
            <a:ahLst/>
            <a:cxnLst/>
            <a:rect r="r" b="b" t="t" l="l"/>
            <a:pathLst>
              <a:path h="2808199" w="18541994">
                <a:moveTo>
                  <a:pt x="0" y="0"/>
                </a:moveTo>
                <a:lnTo>
                  <a:pt x="18541994" y="0"/>
                </a:lnTo>
                <a:lnTo>
                  <a:pt x="18541994" y="2808198"/>
                </a:lnTo>
                <a:lnTo>
                  <a:pt x="0" y="2808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5679422" y="-1925358"/>
            <a:ext cx="17295190" cy="7146798"/>
          </a:xfrm>
          <a:custGeom>
            <a:avLst/>
            <a:gdLst/>
            <a:ahLst/>
            <a:cxnLst/>
            <a:rect r="r" b="b" t="t" l="l"/>
            <a:pathLst>
              <a:path h="7146798" w="17295190">
                <a:moveTo>
                  <a:pt x="0" y="0"/>
                </a:moveTo>
                <a:lnTo>
                  <a:pt x="17295191" y="0"/>
                </a:lnTo>
                <a:lnTo>
                  <a:pt x="17295191" y="7146798"/>
                </a:lnTo>
                <a:lnTo>
                  <a:pt x="0" y="714679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825951" y="192100"/>
            <a:ext cx="1362151" cy="2199246"/>
          </a:xfrm>
          <a:custGeom>
            <a:avLst/>
            <a:gdLst/>
            <a:ahLst/>
            <a:cxnLst/>
            <a:rect r="r" b="b" t="t" l="l"/>
            <a:pathLst>
              <a:path h="2199246" w="1362151">
                <a:moveTo>
                  <a:pt x="0" y="0"/>
                </a:moveTo>
                <a:lnTo>
                  <a:pt x="1362151" y="0"/>
                </a:lnTo>
                <a:lnTo>
                  <a:pt x="1362151" y="2199246"/>
                </a:lnTo>
                <a:lnTo>
                  <a:pt x="0" y="219924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13924238" y="167410"/>
            <a:ext cx="2219366" cy="2219366"/>
          </a:xfrm>
          <a:custGeom>
            <a:avLst/>
            <a:gdLst/>
            <a:ahLst/>
            <a:cxnLst/>
            <a:rect r="r" b="b" t="t" l="l"/>
            <a:pathLst>
              <a:path h="2219366" w="2219366">
                <a:moveTo>
                  <a:pt x="0" y="0"/>
                </a:moveTo>
                <a:lnTo>
                  <a:pt x="2219366" y="0"/>
                </a:lnTo>
                <a:lnTo>
                  <a:pt x="2219366" y="2219366"/>
                </a:lnTo>
                <a:lnTo>
                  <a:pt x="0" y="22193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1709242" y="3143650"/>
            <a:ext cx="1306220" cy="680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5040"/>
              </a:lnSpc>
            </a:pPr>
            <a:r>
              <a:rPr lang="en-US" sz="3600">
                <a:solidFill>
                  <a:srgbClr val="FFFFFF"/>
                </a:solidFill>
                <a:latin typeface="Times New Roman MT"/>
                <a:ea typeface="Times New Roman MT"/>
                <a:cs typeface="Times New Roman MT"/>
                <a:sym typeface="Times New Roman MT"/>
              </a:rPr>
              <a:t>r Rates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09242" y="2391347"/>
            <a:ext cx="14630400" cy="8119872"/>
          </a:xfrm>
          <a:custGeom>
            <a:avLst/>
            <a:gdLst/>
            <a:ahLst/>
            <a:cxnLst/>
            <a:rect r="r" b="b" t="t" l="l"/>
            <a:pathLst>
              <a:path h="8119872" w="14630400">
                <a:moveTo>
                  <a:pt x="0" y="0"/>
                </a:moveTo>
                <a:lnTo>
                  <a:pt x="14630400" y="0"/>
                </a:lnTo>
                <a:lnTo>
                  <a:pt x="14630400" y="8119872"/>
                </a:lnTo>
                <a:lnTo>
                  <a:pt x="0" y="8119872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5042192" y="820064"/>
            <a:ext cx="8366322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DATA STRUCTURES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3610695" y="3767442"/>
            <a:ext cx="10313542" cy="5500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Queue (FIFO Principle)</a:t>
            </a:r>
          </a:p>
          <a:p>
            <a:pPr algn="ctr">
              <a:lnSpc>
                <a:spcPts val="4479"/>
              </a:lnSpc>
            </a:pPr>
          </a:p>
          <a:p>
            <a:pPr algn="ctr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Singly Linked List</a:t>
            </a:r>
          </a:p>
          <a:p>
            <a:pPr algn="ctr">
              <a:lnSpc>
                <a:spcPts val="4479"/>
              </a:lnSpc>
            </a:pPr>
          </a:p>
          <a:p>
            <a:pPr algn="ctr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Structures (struct)</a:t>
            </a:r>
          </a:p>
          <a:p>
            <a:pPr algn="ctr">
              <a:lnSpc>
                <a:spcPts val="4479"/>
              </a:lnSpc>
            </a:pPr>
          </a:p>
          <a:p>
            <a:pPr algn="ctr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Global Pointers (front and rear)</a:t>
            </a:r>
          </a:p>
          <a:p>
            <a:pPr algn="ctr">
              <a:lnSpc>
                <a:spcPts val="4479"/>
              </a:lnSpc>
            </a:pPr>
          </a:p>
          <a:p>
            <a:pPr algn="ctr" marL="690879" indent="-345439" lvl="1">
              <a:lnSpc>
                <a:spcPts val="4479"/>
              </a:lnSpc>
              <a:buFont typeface="Arial"/>
              <a:buChar char="•"/>
            </a:pPr>
            <a:r>
              <a:rPr lang="en-US" sz="3199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Counter Variable (nextId)</a:t>
            </a:r>
          </a:p>
          <a:p>
            <a:pPr algn="ctr">
              <a:lnSpc>
                <a:spcPts val="4479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9242" y="2391347"/>
            <a:ext cx="14630400" cy="8119872"/>
          </a:xfrm>
          <a:custGeom>
            <a:avLst/>
            <a:gdLst/>
            <a:ahLst/>
            <a:cxnLst/>
            <a:rect r="r" b="b" t="t" l="l"/>
            <a:pathLst>
              <a:path h="8119872" w="14630400">
                <a:moveTo>
                  <a:pt x="0" y="0"/>
                </a:moveTo>
                <a:lnTo>
                  <a:pt x="14630400" y="0"/>
                </a:lnTo>
                <a:lnTo>
                  <a:pt x="14630400" y="8119872"/>
                </a:lnTo>
                <a:lnTo>
                  <a:pt x="0" y="811987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576476" y="3157188"/>
            <a:ext cx="6035361" cy="1659724"/>
          </a:xfrm>
          <a:custGeom>
            <a:avLst/>
            <a:gdLst/>
            <a:ahLst/>
            <a:cxnLst/>
            <a:rect r="r" b="b" t="t" l="l"/>
            <a:pathLst>
              <a:path h="1659724" w="6035361">
                <a:moveTo>
                  <a:pt x="0" y="0"/>
                </a:moveTo>
                <a:lnTo>
                  <a:pt x="6035361" y="0"/>
                </a:lnTo>
                <a:lnTo>
                  <a:pt x="6035361" y="1659724"/>
                </a:lnTo>
                <a:lnTo>
                  <a:pt x="0" y="1659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0" y="-193635"/>
            <a:ext cx="18744091" cy="10021095"/>
          </a:xfrm>
          <a:custGeom>
            <a:avLst/>
            <a:gdLst/>
            <a:ahLst/>
            <a:cxnLst/>
            <a:rect r="r" b="b" t="t" l="l"/>
            <a:pathLst>
              <a:path h="10021095" w="18744091">
                <a:moveTo>
                  <a:pt x="0" y="0"/>
                </a:moveTo>
                <a:lnTo>
                  <a:pt x="18744091" y="0"/>
                </a:lnTo>
                <a:lnTo>
                  <a:pt x="18744091" y="10021095"/>
                </a:lnTo>
                <a:lnTo>
                  <a:pt x="0" y="1002109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825951" y="192100"/>
            <a:ext cx="1362151" cy="2199246"/>
          </a:xfrm>
          <a:custGeom>
            <a:avLst/>
            <a:gdLst/>
            <a:ahLst/>
            <a:cxnLst/>
            <a:rect r="r" b="b" t="t" l="l"/>
            <a:pathLst>
              <a:path h="2199246" w="1362151">
                <a:moveTo>
                  <a:pt x="0" y="0"/>
                </a:moveTo>
                <a:lnTo>
                  <a:pt x="1362151" y="0"/>
                </a:lnTo>
                <a:lnTo>
                  <a:pt x="1362151" y="2199246"/>
                </a:lnTo>
                <a:lnTo>
                  <a:pt x="0" y="2199246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6839527" y="3635934"/>
            <a:ext cx="1001486" cy="981456"/>
          </a:xfrm>
          <a:custGeom>
            <a:avLst/>
            <a:gdLst/>
            <a:ahLst/>
            <a:cxnLst/>
            <a:rect r="r" b="b" t="t" l="l"/>
            <a:pathLst>
              <a:path h="981456" w="1001486">
                <a:moveTo>
                  <a:pt x="0" y="0"/>
                </a:moveTo>
                <a:lnTo>
                  <a:pt x="1001486" y="0"/>
                </a:lnTo>
                <a:lnTo>
                  <a:pt x="1001486" y="981456"/>
                </a:lnTo>
                <a:lnTo>
                  <a:pt x="0" y="981456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8935687" y="1959559"/>
            <a:ext cx="40778" cy="8155519"/>
          </a:xfrm>
          <a:custGeom>
            <a:avLst/>
            <a:gdLst/>
            <a:ahLst/>
            <a:cxnLst/>
            <a:rect r="r" b="b" t="t" l="l"/>
            <a:pathLst>
              <a:path h="8155519" w="40778">
                <a:moveTo>
                  <a:pt x="0" y="0"/>
                </a:moveTo>
                <a:lnTo>
                  <a:pt x="40778" y="0"/>
                </a:lnTo>
                <a:lnTo>
                  <a:pt x="40778" y="8155520"/>
                </a:lnTo>
                <a:lnTo>
                  <a:pt x="0" y="8155520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9502862" y="3157188"/>
            <a:ext cx="6035361" cy="1659724"/>
          </a:xfrm>
          <a:custGeom>
            <a:avLst/>
            <a:gdLst/>
            <a:ahLst/>
            <a:cxnLst/>
            <a:rect r="r" b="b" t="t" l="l"/>
            <a:pathLst>
              <a:path h="1659724" w="6035361">
                <a:moveTo>
                  <a:pt x="0" y="0"/>
                </a:moveTo>
                <a:lnTo>
                  <a:pt x="6035361" y="0"/>
                </a:lnTo>
                <a:lnTo>
                  <a:pt x="6035361" y="1659724"/>
                </a:lnTo>
                <a:lnTo>
                  <a:pt x="0" y="165972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14196864" y="3356710"/>
            <a:ext cx="1054243" cy="1260680"/>
          </a:xfrm>
          <a:custGeom>
            <a:avLst/>
            <a:gdLst/>
            <a:ahLst/>
            <a:cxnLst/>
            <a:rect r="r" b="b" t="t" l="l"/>
            <a:pathLst>
              <a:path h="1260680" w="1054243">
                <a:moveTo>
                  <a:pt x="0" y="0"/>
                </a:moveTo>
                <a:lnTo>
                  <a:pt x="1054244" y="0"/>
                </a:lnTo>
                <a:lnTo>
                  <a:pt x="1054244" y="1260680"/>
                </a:lnTo>
                <a:lnTo>
                  <a:pt x="0" y="126068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2659565" y="332899"/>
            <a:ext cx="13923054" cy="9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Requirements of the system (Hardware, 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7340270" y="1432522"/>
            <a:ext cx="3272390" cy="9588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software)</a:t>
            </a:r>
          </a:p>
        </p:txBody>
      </p:sp>
      <p:sp>
        <p:nvSpPr>
          <p:cNvPr name="TextBox 12" id="12"/>
          <p:cNvSpPr txBox="true"/>
          <p:nvPr/>
        </p:nvSpPr>
        <p:spPr>
          <a:xfrm rot="0">
            <a:off x="3235403" y="3540684"/>
            <a:ext cx="3272390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010102"/>
                </a:solidFill>
                <a:latin typeface="Merriweather"/>
                <a:ea typeface="Merriweather"/>
                <a:cs typeface="Merriweather"/>
                <a:sym typeface="Merriweather"/>
              </a:rPr>
              <a:t>S</a:t>
            </a:r>
            <a:r>
              <a:rPr lang="en-US" sz="5599">
                <a:solidFill>
                  <a:srgbClr val="010102"/>
                </a:solidFill>
                <a:latin typeface="Merriweather"/>
                <a:ea typeface="Merriweather"/>
                <a:cs typeface="Merriweather"/>
                <a:sym typeface="Merriweather"/>
              </a:rPr>
              <a:t>oftware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253797" y="3540684"/>
            <a:ext cx="3619218" cy="9387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27"/>
              </a:lnSpc>
            </a:pPr>
            <a:r>
              <a:rPr lang="en-US" sz="5599">
                <a:solidFill>
                  <a:srgbClr val="010102"/>
                </a:solidFill>
                <a:latin typeface="Merriweather"/>
                <a:ea typeface="Merriweather"/>
                <a:cs typeface="Merriweather"/>
                <a:sym typeface="Merriweather"/>
              </a:rPr>
              <a:t>Hard</a:t>
            </a:r>
            <a:r>
              <a:rPr lang="en-US" sz="5599">
                <a:solidFill>
                  <a:srgbClr val="010102"/>
                </a:solidFill>
                <a:latin typeface="Merriweather"/>
                <a:ea typeface="Merriweather"/>
                <a:cs typeface="Merriweather"/>
                <a:sym typeface="Merriweather"/>
              </a:rPr>
              <a:t>ware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9502862" y="4899374"/>
            <a:ext cx="5798901" cy="47815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Processor</a:t>
            </a: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Intel i3 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RAM</a:t>
            </a: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Minimum 4 GB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Storage</a:t>
            </a: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At least 1 GB free space 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Display</a:t>
            </a: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Standard monitor 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Input Devices</a:t>
            </a: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Keyboard and mouse</a:t>
            </a:r>
          </a:p>
          <a:p>
            <a:pPr algn="ctr">
              <a:lnSpc>
                <a:spcPts val="4200"/>
              </a:lnSpc>
              <a:spcBef>
                <a:spcPct val="0"/>
              </a:spcBef>
            </a:pPr>
            <a:r>
              <a:rPr lang="en-US" b="true" sz="3000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Operating System Support</a:t>
            </a: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 Windows /  macOS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188102" y="4899374"/>
            <a:ext cx="6557195" cy="58483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Programming Language</a:t>
            </a: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:Java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Development Environment / IDE</a:t>
            </a: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:IntelliJ IDEA 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Compiler / Runtime</a:t>
            </a: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-JDK (Java Development Kit) 8 or above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Version Control :</a:t>
            </a: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/ GitHub </a:t>
            </a:r>
          </a:p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Merriweather Bold"/>
                <a:ea typeface="Merriweather Bold"/>
                <a:cs typeface="Merriweather Bold"/>
                <a:sym typeface="Merriweather Bold"/>
              </a:rPr>
              <a:t>Simulation Output</a:t>
            </a:r>
            <a:r>
              <a:rPr lang="en-US" sz="300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:Console-based for queue and passenger processing</a:t>
            </a:r>
          </a:p>
          <a:p>
            <a:pPr algn="ctr" marL="1295426" indent="-431809" lvl="2">
              <a:lnSpc>
                <a:spcPts val="4200"/>
              </a:lnSpc>
              <a:buFont typeface="Arial"/>
              <a:buChar char="⚬"/>
            </a:pPr>
          </a:p>
          <a:p>
            <a:pPr algn="ctr">
              <a:lnSpc>
                <a:spcPts val="420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006" y="-127006"/>
            <a:ext cx="18541994" cy="2808199"/>
          </a:xfrm>
          <a:custGeom>
            <a:avLst/>
            <a:gdLst/>
            <a:ahLst/>
            <a:cxnLst/>
            <a:rect r="r" b="b" t="t" l="l"/>
            <a:pathLst>
              <a:path h="2808199" w="18541994">
                <a:moveTo>
                  <a:pt x="0" y="0"/>
                </a:moveTo>
                <a:lnTo>
                  <a:pt x="18541993" y="0"/>
                </a:lnTo>
                <a:lnTo>
                  <a:pt x="18541993" y="2808198"/>
                </a:lnTo>
                <a:lnTo>
                  <a:pt x="0" y="2808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5951" y="192100"/>
            <a:ext cx="1362151" cy="2199246"/>
          </a:xfrm>
          <a:custGeom>
            <a:avLst/>
            <a:gdLst/>
            <a:ahLst/>
            <a:cxnLst/>
            <a:rect r="r" b="b" t="t" l="l"/>
            <a:pathLst>
              <a:path h="2199246" w="1362151">
                <a:moveTo>
                  <a:pt x="0" y="0"/>
                </a:moveTo>
                <a:lnTo>
                  <a:pt x="1362151" y="0"/>
                </a:lnTo>
                <a:lnTo>
                  <a:pt x="1362151" y="2199246"/>
                </a:lnTo>
                <a:lnTo>
                  <a:pt x="0" y="219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90643" y="2681192"/>
            <a:ext cx="6275486" cy="7605808"/>
          </a:xfrm>
          <a:custGeom>
            <a:avLst/>
            <a:gdLst/>
            <a:ahLst/>
            <a:cxnLst/>
            <a:rect r="r" b="b" t="t" l="l"/>
            <a:pathLst>
              <a:path h="7605808" w="6275486">
                <a:moveTo>
                  <a:pt x="0" y="0"/>
                </a:moveTo>
                <a:lnTo>
                  <a:pt x="6275486" y="0"/>
                </a:lnTo>
                <a:lnTo>
                  <a:pt x="6275486" y="7605808"/>
                </a:lnTo>
                <a:lnTo>
                  <a:pt x="0" y="7605808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-4533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6366129" y="2681192"/>
            <a:ext cx="6655082" cy="7605808"/>
          </a:xfrm>
          <a:custGeom>
            <a:avLst/>
            <a:gdLst/>
            <a:ahLst/>
            <a:cxnLst/>
            <a:rect r="r" b="b" t="t" l="l"/>
            <a:pathLst>
              <a:path h="7605808" w="6655082">
                <a:moveTo>
                  <a:pt x="0" y="0"/>
                </a:moveTo>
                <a:lnTo>
                  <a:pt x="6655082" y="0"/>
                </a:lnTo>
                <a:lnTo>
                  <a:pt x="6655082" y="7605808"/>
                </a:lnTo>
                <a:lnTo>
                  <a:pt x="0" y="760580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3021211" y="2681192"/>
            <a:ext cx="5266789" cy="6333835"/>
          </a:xfrm>
          <a:custGeom>
            <a:avLst/>
            <a:gdLst/>
            <a:ahLst/>
            <a:cxnLst/>
            <a:rect r="r" b="b" t="t" l="l"/>
            <a:pathLst>
              <a:path h="6333835" w="5266789">
                <a:moveTo>
                  <a:pt x="0" y="0"/>
                </a:moveTo>
                <a:lnTo>
                  <a:pt x="5266789" y="0"/>
                </a:lnTo>
                <a:lnTo>
                  <a:pt x="5266789" y="6333835"/>
                </a:lnTo>
                <a:lnTo>
                  <a:pt x="0" y="6333835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2411" t="0" r="-19835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8625202" y="1172318"/>
            <a:ext cx="2136936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CODE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-127006" y="-127006"/>
            <a:ext cx="18541994" cy="2808199"/>
          </a:xfrm>
          <a:custGeom>
            <a:avLst/>
            <a:gdLst/>
            <a:ahLst/>
            <a:cxnLst/>
            <a:rect r="r" b="b" t="t" l="l"/>
            <a:pathLst>
              <a:path h="2808199" w="18541994">
                <a:moveTo>
                  <a:pt x="0" y="0"/>
                </a:moveTo>
                <a:lnTo>
                  <a:pt x="18541993" y="0"/>
                </a:lnTo>
                <a:lnTo>
                  <a:pt x="18541993" y="2808198"/>
                </a:lnTo>
                <a:lnTo>
                  <a:pt x="0" y="280819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25951" y="192100"/>
            <a:ext cx="1362151" cy="2199246"/>
          </a:xfrm>
          <a:custGeom>
            <a:avLst/>
            <a:gdLst/>
            <a:ahLst/>
            <a:cxnLst/>
            <a:rect r="r" b="b" t="t" l="l"/>
            <a:pathLst>
              <a:path h="2199246" w="1362151">
                <a:moveTo>
                  <a:pt x="0" y="0"/>
                </a:moveTo>
                <a:lnTo>
                  <a:pt x="1362151" y="0"/>
                </a:lnTo>
                <a:lnTo>
                  <a:pt x="1362151" y="2199246"/>
                </a:lnTo>
                <a:lnTo>
                  <a:pt x="0" y="2199246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39664" y="2937024"/>
            <a:ext cx="5202896" cy="6321276"/>
          </a:xfrm>
          <a:custGeom>
            <a:avLst/>
            <a:gdLst/>
            <a:ahLst/>
            <a:cxnLst/>
            <a:rect r="r" b="b" t="t" l="l"/>
            <a:pathLst>
              <a:path h="6321276" w="5202896">
                <a:moveTo>
                  <a:pt x="0" y="0"/>
                </a:moveTo>
                <a:lnTo>
                  <a:pt x="5202896" y="0"/>
                </a:lnTo>
                <a:lnTo>
                  <a:pt x="5202896" y="6321276"/>
                </a:lnTo>
                <a:lnTo>
                  <a:pt x="0" y="6321276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5975199" y="2937024"/>
            <a:ext cx="6255752" cy="6321276"/>
          </a:xfrm>
          <a:custGeom>
            <a:avLst/>
            <a:gdLst/>
            <a:ahLst/>
            <a:cxnLst/>
            <a:rect r="r" b="b" t="t" l="l"/>
            <a:pathLst>
              <a:path h="6321276" w="6255752">
                <a:moveTo>
                  <a:pt x="0" y="0"/>
                </a:moveTo>
                <a:lnTo>
                  <a:pt x="6255752" y="0"/>
                </a:lnTo>
                <a:lnTo>
                  <a:pt x="6255752" y="6321276"/>
                </a:lnTo>
                <a:lnTo>
                  <a:pt x="0" y="6321276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6055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12689032" y="2937024"/>
            <a:ext cx="5090554" cy="6221788"/>
          </a:xfrm>
          <a:custGeom>
            <a:avLst/>
            <a:gdLst/>
            <a:ahLst/>
            <a:cxnLst/>
            <a:rect r="r" b="b" t="t" l="l"/>
            <a:pathLst>
              <a:path h="6221788" w="5090554">
                <a:moveTo>
                  <a:pt x="0" y="0"/>
                </a:moveTo>
                <a:lnTo>
                  <a:pt x="5090553" y="0"/>
                </a:lnTo>
                <a:lnTo>
                  <a:pt x="5090553" y="6221788"/>
                </a:lnTo>
                <a:lnTo>
                  <a:pt x="0" y="6221788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968842" y="1186948"/>
            <a:ext cx="3135821" cy="95313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839"/>
              </a:lnSpc>
            </a:pPr>
            <a:r>
              <a:rPr lang="en-US" sz="5599">
                <a:solidFill>
                  <a:srgbClr val="FFFF00"/>
                </a:solidFill>
                <a:latin typeface="Merriweather"/>
                <a:ea typeface="Merriweather"/>
                <a:cs typeface="Merriweather"/>
                <a:sym typeface="Merriweather"/>
              </a:rPr>
              <a:t>OUTPUT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DAGzuFJdX_0</dc:identifier>
  <dcterms:modified xsi:type="dcterms:W3CDTF">2011-08-01T06:04:30Z</dcterms:modified>
  <cp:revision>1</cp:revision>
  <dc:title>Shravani Mankar</dc:title>
</cp:coreProperties>
</file>