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146847066" r:id="rId16"/>
    <p:sldId id="268" r:id="rId17"/>
    <p:sldId id="2146847055" r:id="rId18"/>
    <p:sldId id="269" r:id="rId19"/>
    <p:sldId id="2146847059" r:id="rId20"/>
    <p:sldId id="214684706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80554-C595-433C-822E-75CFAF90EDE4}" v="17" dt="2025-08-02T17:46:40.8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i Khot" userId="6aeb2067586b5c61" providerId="LiveId" clId="{45D80554-C595-433C-822E-75CFAF90EDE4}"/>
    <pc:docChg chg="undo custSel addSld delSld modSld sldOrd">
      <pc:chgData name="Shravani Khot" userId="6aeb2067586b5c61" providerId="LiveId" clId="{45D80554-C595-433C-822E-75CFAF90EDE4}" dt="2025-08-02T17:47:46.679" v="246" actId="1076"/>
      <pc:docMkLst>
        <pc:docMk/>
      </pc:docMkLst>
      <pc:sldChg chg="modSp mod">
        <pc:chgData name="Shravani Khot" userId="6aeb2067586b5c61" providerId="LiveId" clId="{45D80554-C595-433C-822E-75CFAF90EDE4}" dt="2025-07-28T19:12:51.746" v="37" actId="20577"/>
        <pc:sldMkLst>
          <pc:docMk/>
          <pc:sldMk cId="953325580" sldId="256"/>
        </pc:sldMkLst>
        <pc:spChg chg="mod">
          <ac:chgData name="Shravani Khot" userId="6aeb2067586b5c61" providerId="LiveId" clId="{45D80554-C595-433C-822E-75CFAF90EDE4}" dt="2025-07-28T19:12:51.746" v="37" actId="20577"/>
          <ac:spMkLst>
            <pc:docMk/>
            <pc:sldMk cId="953325580" sldId="256"/>
            <ac:spMk id="2" creationId="{A8A11E26-4C38-41A6-9857-11032CEECD80}"/>
          </ac:spMkLst>
        </pc:spChg>
      </pc:sldChg>
      <pc:sldChg chg="modSp mod">
        <pc:chgData name="Shravani Khot" userId="6aeb2067586b5c61" providerId="LiveId" clId="{45D80554-C595-433C-822E-75CFAF90EDE4}" dt="2025-08-01T17:28:24.926" v="139" actId="20577"/>
        <pc:sldMkLst>
          <pc:docMk/>
          <pc:sldMk cId="4154508776" sldId="266"/>
        </pc:sldMkLst>
        <pc:spChg chg="mod">
          <ac:chgData name="Shravani Khot" userId="6aeb2067586b5c61" providerId="LiveId" clId="{45D80554-C595-433C-822E-75CFAF90EDE4}" dt="2025-08-01T17:28:24.926" v="139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ord">
        <pc:chgData name="Shravani Khot" userId="6aeb2067586b5c61" providerId="LiveId" clId="{45D80554-C595-433C-822E-75CFAF90EDE4}" dt="2025-08-01T17:20:40.414" v="49"/>
        <pc:sldMkLst>
          <pc:docMk/>
          <pc:sldMk cId="3183315129" sldId="268"/>
        </pc:sldMkLst>
      </pc:sldChg>
      <pc:sldChg chg="modSp mod">
        <pc:chgData name="Shravani Khot" userId="6aeb2067586b5c61" providerId="LiveId" clId="{45D80554-C595-433C-822E-75CFAF90EDE4}" dt="2025-08-01T17:22:54.669" v="69" actId="20577"/>
        <pc:sldMkLst>
          <pc:docMk/>
          <pc:sldMk cId="2900153716" sldId="2146847054"/>
        </pc:sldMkLst>
        <pc:spChg chg="mod">
          <ac:chgData name="Shravani Khot" userId="6aeb2067586b5c61" providerId="LiveId" clId="{45D80554-C595-433C-822E-75CFAF90EDE4}" dt="2025-08-01T17:22:54.669" v="69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Shravani Khot" userId="6aeb2067586b5c61" providerId="LiveId" clId="{45D80554-C595-433C-822E-75CFAF90EDE4}" dt="2025-08-01T17:31:38.090" v="218" actId="5793"/>
        <pc:sldMkLst>
          <pc:docMk/>
          <pc:sldMk cId="614882681" sldId="2146847055"/>
        </pc:sldMkLst>
        <pc:spChg chg="mod">
          <ac:chgData name="Shravani Khot" userId="6aeb2067586b5c61" providerId="LiveId" clId="{45D80554-C595-433C-822E-75CFAF90EDE4}" dt="2025-08-01T17:31:38.090" v="218" actId="5793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Shravani Khot" userId="6aeb2067586b5c61" providerId="LiveId" clId="{45D80554-C595-433C-822E-75CFAF90EDE4}" dt="2025-08-01T17:20:01.554" v="43" actId="14100"/>
        <pc:sldMkLst>
          <pc:docMk/>
          <pc:sldMk cId="811850543" sldId="2146847062"/>
        </pc:sldMkLst>
        <pc:picChg chg="del">
          <ac:chgData name="Shravani Khot" userId="6aeb2067586b5c61" providerId="LiveId" clId="{45D80554-C595-433C-822E-75CFAF90EDE4}" dt="2025-08-01T17:19:07.256" v="38" actId="21"/>
          <ac:picMkLst>
            <pc:docMk/>
            <pc:sldMk cId="811850543" sldId="2146847062"/>
            <ac:picMk id="3" creationId="{AAEF042C-6429-6646-069C-7007DC7A95DF}"/>
          </ac:picMkLst>
        </pc:picChg>
        <pc:picChg chg="add mod">
          <ac:chgData name="Shravani Khot" userId="6aeb2067586b5c61" providerId="LiveId" clId="{45D80554-C595-433C-822E-75CFAF90EDE4}" dt="2025-08-01T17:20:01.554" v="43" actId="14100"/>
          <ac:picMkLst>
            <pc:docMk/>
            <pc:sldMk cId="811850543" sldId="2146847062"/>
            <ac:picMk id="4" creationId="{84F200C9-807C-C355-CA56-C41053202247}"/>
          </ac:picMkLst>
        </pc:picChg>
      </pc:sldChg>
      <pc:sldChg chg="addSp delSp modSp mod">
        <pc:chgData name="Shravani Khot" userId="6aeb2067586b5c61" providerId="LiveId" clId="{45D80554-C595-433C-822E-75CFAF90EDE4}" dt="2025-08-01T17:21:08.948" v="54" actId="14100"/>
        <pc:sldMkLst>
          <pc:docMk/>
          <pc:sldMk cId="4090750005" sldId="2146847063"/>
        </pc:sldMkLst>
        <pc:picChg chg="add mod">
          <ac:chgData name="Shravani Khot" userId="6aeb2067586b5c61" providerId="LiveId" clId="{45D80554-C595-433C-822E-75CFAF90EDE4}" dt="2025-08-01T17:21:08.948" v="54" actId="14100"/>
          <ac:picMkLst>
            <pc:docMk/>
            <pc:sldMk cId="4090750005" sldId="2146847063"/>
            <ac:picMk id="3" creationId="{FBFBC9D7-E8B2-99DB-B833-1E3D12B42425}"/>
          </ac:picMkLst>
        </pc:picChg>
        <pc:picChg chg="del">
          <ac:chgData name="Shravani Khot" userId="6aeb2067586b5c61" providerId="LiveId" clId="{45D80554-C595-433C-822E-75CFAF90EDE4}" dt="2025-08-01T17:20:24.058" v="45" actId="21"/>
          <ac:picMkLst>
            <pc:docMk/>
            <pc:sldMk cId="4090750005" sldId="2146847063"/>
            <ac:picMk id="5" creationId="{AF309432-E899-01D7-5A85-C53AB1BB750E}"/>
          </ac:picMkLst>
        </pc:picChg>
      </pc:sldChg>
      <pc:sldChg chg="del">
        <pc:chgData name="Shravani Khot" userId="6aeb2067586b5c61" providerId="LiveId" clId="{45D80554-C595-433C-822E-75CFAF90EDE4}" dt="2025-08-01T17:20:18.204" v="44" actId="2696"/>
        <pc:sldMkLst>
          <pc:docMk/>
          <pc:sldMk cId="824523706" sldId="2146847064"/>
        </pc:sldMkLst>
      </pc:sldChg>
      <pc:sldChg chg="addSp modSp new mod">
        <pc:chgData name="Shravani Khot" userId="6aeb2067586b5c61" providerId="LiveId" clId="{45D80554-C595-433C-822E-75CFAF90EDE4}" dt="2025-08-01T17:21:59.304" v="59" actId="14100"/>
        <pc:sldMkLst>
          <pc:docMk/>
          <pc:sldMk cId="4153082281" sldId="2146847064"/>
        </pc:sldMkLst>
        <pc:picChg chg="add mod">
          <ac:chgData name="Shravani Khot" userId="6aeb2067586b5c61" providerId="LiveId" clId="{45D80554-C595-433C-822E-75CFAF90EDE4}" dt="2025-08-01T17:21:59.304" v="59" actId="14100"/>
          <ac:picMkLst>
            <pc:docMk/>
            <pc:sldMk cId="4153082281" sldId="2146847064"/>
            <ac:picMk id="3" creationId="{A58832E7-3BDD-962F-BA54-5A3355E35FD0}"/>
          </ac:picMkLst>
        </pc:picChg>
      </pc:sldChg>
      <pc:sldChg chg="addSp modSp new mod ord">
        <pc:chgData name="Shravani Khot" userId="6aeb2067586b5c61" providerId="LiveId" clId="{45D80554-C595-433C-822E-75CFAF90EDE4}" dt="2025-08-01T17:22:47.455" v="66"/>
        <pc:sldMkLst>
          <pc:docMk/>
          <pc:sldMk cId="3807923675" sldId="2146847065"/>
        </pc:sldMkLst>
        <pc:picChg chg="add mod">
          <ac:chgData name="Shravani Khot" userId="6aeb2067586b5c61" providerId="LiveId" clId="{45D80554-C595-433C-822E-75CFAF90EDE4}" dt="2025-08-01T17:22:41.078" v="64" actId="14100"/>
          <ac:picMkLst>
            <pc:docMk/>
            <pc:sldMk cId="3807923675" sldId="2146847065"/>
            <ac:picMk id="3" creationId="{214F1F73-EF6C-1D15-D08D-FC5856D84DBE}"/>
          </ac:picMkLst>
        </pc:picChg>
      </pc:sldChg>
      <pc:sldChg chg="addSp modSp new mod">
        <pc:chgData name="Shravani Khot" userId="6aeb2067586b5c61" providerId="LiveId" clId="{45D80554-C595-433C-822E-75CFAF90EDE4}" dt="2025-08-02T17:47:46.679" v="246" actId="1076"/>
        <pc:sldMkLst>
          <pc:docMk/>
          <pc:sldMk cId="644433085" sldId="2146847066"/>
        </pc:sldMkLst>
        <pc:picChg chg="add mod">
          <ac:chgData name="Shravani Khot" userId="6aeb2067586b5c61" providerId="LiveId" clId="{45D80554-C595-433C-822E-75CFAF90EDE4}" dt="2025-08-02T17:46:07.248" v="226" actId="1076"/>
          <ac:picMkLst>
            <pc:docMk/>
            <pc:sldMk cId="644433085" sldId="2146847066"/>
            <ac:picMk id="3" creationId="{2FED9D98-B6E3-0BE0-17B4-5CED0C2F86F0}"/>
          </ac:picMkLst>
        </pc:picChg>
        <pc:picChg chg="add mod">
          <ac:chgData name="Shravani Khot" userId="6aeb2067586b5c61" providerId="LiveId" clId="{45D80554-C595-433C-822E-75CFAF90EDE4}" dt="2025-08-02T17:46:07.248" v="226" actId="1076"/>
          <ac:picMkLst>
            <pc:docMk/>
            <pc:sldMk cId="644433085" sldId="2146847066"/>
            <ac:picMk id="5" creationId="{0FFF5E1B-25CC-9227-A348-0FBA8003604C}"/>
          </ac:picMkLst>
        </pc:picChg>
        <pc:picChg chg="add mod">
          <ac:chgData name="Shravani Khot" userId="6aeb2067586b5c61" providerId="LiveId" clId="{45D80554-C595-433C-822E-75CFAF90EDE4}" dt="2025-08-02T17:46:07.248" v="226" actId="1076"/>
          <ac:picMkLst>
            <pc:docMk/>
            <pc:sldMk cId="644433085" sldId="2146847066"/>
            <ac:picMk id="7" creationId="{94FA131F-3E36-67AA-B4A2-EB29BA301488}"/>
          </ac:picMkLst>
        </pc:picChg>
        <pc:picChg chg="add mod">
          <ac:chgData name="Shravani Khot" userId="6aeb2067586b5c61" providerId="LiveId" clId="{45D80554-C595-433C-822E-75CFAF90EDE4}" dt="2025-08-02T17:47:36.400" v="244" actId="1076"/>
          <ac:picMkLst>
            <pc:docMk/>
            <pc:sldMk cId="644433085" sldId="2146847066"/>
            <ac:picMk id="9" creationId="{915E7403-47E0-1700-B890-755E6ABC3EDC}"/>
          </ac:picMkLst>
        </pc:picChg>
        <pc:picChg chg="add mod">
          <ac:chgData name="Shravani Khot" userId="6aeb2067586b5c61" providerId="LiveId" clId="{45D80554-C595-433C-822E-75CFAF90EDE4}" dt="2025-08-02T17:47:43.040" v="245" actId="1076"/>
          <ac:picMkLst>
            <pc:docMk/>
            <pc:sldMk cId="644433085" sldId="2146847066"/>
            <ac:picMk id="11" creationId="{C426290B-D700-5142-7072-DA76822D5478}"/>
          </ac:picMkLst>
        </pc:picChg>
        <pc:picChg chg="add mod">
          <ac:chgData name="Shravani Khot" userId="6aeb2067586b5c61" providerId="LiveId" clId="{45D80554-C595-433C-822E-75CFAF90EDE4}" dt="2025-08-02T17:47:46.679" v="246" actId="1076"/>
          <ac:picMkLst>
            <pc:docMk/>
            <pc:sldMk cId="644433085" sldId="2146847066"/>
            <ac:picMk id="13" creationId="{3D15CE11-BA8B-DBD4-760E-4000EF2F9522}"/>
          </ac:picMkLst>
        </pc:picChg>
      </pc:sldChg>
      <pc:sldChg chg="addSp delSp modSp new del mod">
        <pc:chgData name="Shravani Khot" userId="6aeb2067586b5c61" providerId="LiveId" clId="{45D80554-C595-433C-822E-75CFAF90EDE4}" dt="2025-08-01T17:28:29.361" v="140" actId="2696"/>
        <pc:sldMkLst>
          <pc:docMk/>
          <pc:sldMk cId="2368316969" sldId="2146847066"/>
        </pc:sldMkLst>
        <pc:spChg chg="del">
          <ac:chgData name="Shravani Khot" userId="6aeb2067586b5c61" providerId="LiveId" clId="{45D80554-C595-433C-822E-75CFAF90EDE4}" dt="2025-08-01T17:25:27.853" v="71"/>
          <ac:spMkLst>
            <pc:docMk/>
            <pc:sldMk cId="2368316969" sldId="2146847066"/>
            <ac:spMk id="3" creationId="{348C3869-4FE7-BE95-3C91-49420C513D40}"/>
          </ac:spMkLst>
        </pc:spChg>
        <pc:spChg chg="add mod">
          <ac:chgData name="Shravani Khot" userId="6aeb2067586b5c61" providerId="LiveId" clId="{45D80554-C595-433C-822E-75CFAF90EDE4}" dt="2025-08-01T17:26:17.390" v="113" actId="14100"/>
          <ac:spMkLst>
            <pc:docMk/>
            <pc:sldMk cId="2368316969" sldId="2146847066"/>
            <ac:spMk id="4" creationId="{E09DA81E-5159-A7B8-C259-880EEA0811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Buddy: AI-Powered FITNESS TRAINER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4058588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Shravani Khot – Terna Engineering College –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Artificial Intelligence &amp;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8832E7-3BDD-962F-BA54-5A3355E35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678426"/>
            <a:ext cx="11130116" cy="558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8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4F1F73-EF6C-1D15-D08D-FC5856D84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698090"/>
            <a:ext cx="10933472" cy="56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2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15E7403-47E0-1700-B890-755E6ABC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034" y="678426"/>
            <a:ext cx="3086100" cy="56535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26290B-D700-5142-7072-DA76822D5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678426"/>
            <a:ext cx="3086100" cy="5653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15CE11-BA8B-DBD4-760E-4000EF2F9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66" y="678426"/>
            <a:ext cx="3086100" cy="56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3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US" sz="2000" dirty="0"/>
              <a:t>Fitness Buddy demonstrates how AI-powered conversational systems can make fitness support more accessible, personalized, and engaging.</a:t>
            </a:r>
          </a:p>
          <a:p>
            <a:pPr marL="305435" indent="-305435"/>
            <a:r>
              <a:rPr lang="en-US" altLang="en-US" sz="2000" dirty="0"/>
              <a:t>By leveraging IBM Watson Assistant, IBM Cloud, and Twilio WhatsApp, the solution enables users to:</a:t>
            </a:r>
          </a:p>
          <a:p>
            <a:pPr marL="305435" indent="-305435"/>
            <a:r>
              <a:rPr lang="en-US" altLang="en-US" sz="2000" dirty="0"/>
              <a:t>Receive on-demand health and fitness advice</a:t>
            </a:r>
          </a:p>
          <a:p>
            <a:pPr marL="305435" indent="-305435"/>
            <a:r>
              <a:rPr lang="en-US" altLang="en-US" sz="2000" dirty="0"/>
              <a:t>Stay motivated with daily inspiration</a:t>
            </a:r>
          </a:p>
          <a:p>
            <a:pPr marL="305435" indent="-305435"/>
            <a:r>
              <a:rPr lang="en-US" altLang="en-US" sz="2000" dirty="0"/>
              <a:t>Adopt sustainable healthy habits</a:t>
            </a:r>
          </a:p>
          <a:p>
            <a:pPr marL="305435" indent="-305435"/>
            <a:r>
              <a:rPr lang="en-US" altLang="en-US" sz="2000" dirty="0"/>
              <a:t>The project solves real-world problems like time constraints, lack of guidance, and motivation gaps — using AI for good.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13" y="1374954"/>
            <a:ext cx="10647246" cy="46383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altLang="en-US" sz="7200" dirty="0"/>
              <a:t>The Fitness Buddy chatbot can be enhanced in multiple ways to improve user experience, intelligence, and scalability:</a:t>
            </a:r>
          </a:p>
          <a:p>
            <a:pPr marL="305435" indent="-305435"/>
            <a:r>
              <a:rPr lang="en-US" altLang="en-US" sz="7200" u="sng" dirty="0"/>
              <a:t>AI-Driven Personalization </a:t>
            </a:r>
            <a:r>
              <a:rPr lang="en-US" altLang="en-US" sz="7200" dirty="0"/>
              <a:t>: Integrate IBM Granite models or external ML APIs to deliver personalized workouts, meal plans, and motivation based on user history and preferences.</a:t>
            </a:r>
          </a:p>
          <a:p>
            <a:pPr marL="305435" indent="-305435"/>
            <a:r>
              <a:rPr lang="en-US" altLang="en-US" sz="7200" u="sng" dirty="0"/>
              <a:t>Health Tracking Integration: </a:t>
            </a:r>
            <a:r>
              <a:rPr lang="en-US" altLang="en-US" sz="7200" dirty="0"/>
              <a:t>Connect with wearable devices or health apps (e.g., Google Fit, Apple Health) to monitor real-time data like steps, sleep, or heart rate.</a:t>
            </a:r>
          </a:p>
          <a:p>
            <a:pPr marL="305435" indent="-305435"/>
            <a:r>
              <a:rPr lang="en-US" altLang="en-US" sz="7200" u="sng" dirty="0"/>
              <a:t>Multilingual Support </a:t>
            </a:r>
            <a:r>
              <a:rPr lang="en-US" altLang="en-US" sz="7200" dirty="0"/>
              <a:t>: Enable the chatbot to support multiple languages for broader accessibility across different regions and demographics.</a:t>
            </a:r>
          </a:p>
          <a:p>
            <a:pPr marL="305435" indent="-305435"/>
            <a:r>
              <a:rPr lang="en-US" altLang="en-US" sz="7200" u="sng" dirty="0"/>
              <a:t>Calendar &amp; Reminder System </a:t>
            </a:r>
            <a:r>
              <a:rPr lang="en-US" altLang="en-US" sz="7200" dirty="0"/>
              <a:t>: Add scheduling features to remind users about workouts, hydration, or meals with WhatsApp reminders.</a:t>
            </a:r>
          </a:p>
          <a:p>
            <a:pPr marL="305435" indent="-305435"/>
            <a:r>
              <a:rPr lang="en-US" altLang="en-US" sz="7200" u="sng" dirty="0"/>
              <a:t>AI Sentiment Detection : </a:t>
            </a:r>
            <a:r>
              <a:rPr lang="en-US" altLang="en-US" sz="7200" dirty="0"/>
              <a:t>Detect user mood or tone and adapt motivational responses dynamically using natural language understanding.</a:t>
            </a:r>
          </a:p>
          <a:p>
            <a:pPr marL="305435" indent="-305435"/>
            <a:r>
              <a:rPr lang="en-US" altLang="en-US" sz="7200" u="sng" dirty="0"/>
              <a:t>Mobile App Integration: </a:t>
            </a:r>
            <a:r>
              <a:rPr lang="en-US" altLang="en-US" sz="7200" dirty="0"/>
              <a:t>Embed the chatbot within a mobile app for a more immersive and feature-rich experience.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305435" indent="-305435"/>
            <a:r>
              <a:rPr lang="en-US" altLang="en-US" sz="2400" dirty="0"/>
              <a:t>IBM Watson Assistant</a:t>
            </a:r>
          </a:p>
          <a:p>
            <a:pPr marL="305435" indent="-305435"/>
            <a:r>
              <a:rPr lang="en-US" altLang="en-US" sz="2400" dirty="0"/>
              <a:t>https://www.ibm.com/cloud/watson-assistant</a:t>
            </a:r>
          </a:p>
          <a:p>
            <a:pPr marL="305435" indent="-305435"/>
            <a:r>
              <a:rPr lang="en-US" altLang="en-US" sz="2400" dirty="0"/>
              <a:t>Used for creating the conversational AI chatbot and managing intents/actions.</a:t>
            </a:r>
          </a:p>
          <a:p>
            <a:pPr marL="305435" indent="-305435"/>
            <a:r>
              <a:rPr lang="en-US" altLang="en-US" sz="2400" dirty="0"/>
              <a:t>IBM Cloud (Lite Plan)</a:t>
            </a:r>
          </a:p>
          <a:p>
            <a:pPr marL="305435" indent="-305435"/>
            <a:r>
              <a:rPr lang="en-US" altLang="en-US" sz="2400" dirty="0"/>
              <a:t>https://cloud.ibm.com</a:t>
            </a:r>
          </a:p>
          <a:p>
            <a:pPr marL="305435" indent="-305435"/>
            <a:r>
              <a:rPr lang="en-US" altLang="en-US" sz="2400" dirty="0"/>
              <a:t>Platform for hosting Watson services and managing integrations.</a:t>
            </a:r>
          </a:p>
          <a:p>
            <a:pPr marL="305435" indent="-305435"/>
            <a:r>
              <a:rPr lang="en-US" altLang="en-US" sz="2400" dirty="0"/>
              <a:t>IBM Granite Foundation Models (</a:t>
            </a:r>
            <a:r>
              <a:rPr lang="en-US" altLang="en-US" sz="2400" dirty="0" err="1"/>
              <a:t>Watsonx</a:t>
            </a:r>
            <a:r>
              <a:rPr lang="en-US" altLang="en-US" sz="2400" dirty="0"/>
              <a:t>)</a:t>
            </a:r>
          </a:p>
          <a:p>
            <a:pPr marL="305435" indent="-305435"/>
            <a:r>
              <a:rPr lang="en-US" altLang="en-US" sz="2400" dirty="0"/>
              <a:t>https://www.ibm.com/products/watsonx</a:t>
            </a:r>
          </a:p>
          <a:p>
            <a:pPr marL="305435" indent="-305435"/>
            <a:r>
              <a:rPr lang="en-US" altLang="en-US" sz="2400" dirty="0"/>
              <a:t>Used optionally for AI-generated dynamic responses via API.</a:t>
            </a:r>
          </a:p>
          <a:p>
            <a:pPr marL="305435" indent="-305435"/>
            <a:r>
              <a:rPr lang="en-US" altLang="en-US" sz="2400" dirty="0"/>
              <a:t>Twilio WhatsApp Sandbox</a:t>
            </a:r>
          </a:p>
          <a:p>
            <a:pPr marL="305435" indent="-305435"/>
            <a:r>
              <a:rPr lang="en-US" altLang="en-US" sz="2400" dirty="0"/>
              <a:t>https://www.twilio.com/whatsapp</a:t>
            </a:r>
          </a:p>
          <a:p>
            <a:pPr marL="305435" indent="-305435"/>
            <a:r>
              <a:rPr lang="en-US" altLang="en-US" sz="2400" dirty="0"/>
              <a:t>Used for WhatsApp integration and chatbot deployment.</a:t>
            </a:r>
          </a:p>
          <a:p>
            <a:pPr marL="305435" indent="-305435"/>
            <a:r>
              <a:rPr lang="en-US" altLang="en-US" sz="2400" dirty="0"/>
              <a:t>Node.js &amp; Express.js (Optional)</a:t>
            </a:r>
          </a:p>
          <a:p>
            <a:pPr marL="305435" indent="-305435"/>
            <a:r>
              <a:rPr lang="en-US" altLang="en-US" sz="2400" dirty="0"/>
              <a:t>Backend server setup to handle API calls for dynamic response generation.</a:t>
            </a:r>
          </a:p>
          <a:p>
            <a:pPr marL="305435" indent="-305435"/>
            <a:r>
              <a:rPr lang="en-US" altLang="en-US" sz="2400" dirty="0"/>
              <a:t>IBM Watsonx.ai API Docs</a:t>
            </a:r>
          </a:p>
          <a:p>
            <a:pPr marL="305435" indent="-305435"/>
            <a:r>
              <a:rPr lang="en-US" altLang="en-US" sz="2400" dirty="0"/>
              <a:t>https://cloud.ibm.com/apidocs/watsonx-ai</a:t>
            </a:r>
          </a:p>
          <a:p>
            <a:pPr marL="305435" indent="-305435"/>
            <a:r>
              <a:rPr lang="en-US" altLang="en-US" sz="2400" dirty="0"/>
              <a:t>Documentation for integrating Granite models programmatically.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93D986-8D06-DF73-D417-DC1B75ADB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303" y="1586886"/>
            <a:ext cx="6061394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406FB-566C-0021-6C86-D74B372DD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3856" y="1482244"/>
            <a:ext cx="624428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0C0332-6760-F17B-EA4C-D941EC427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468" y="1606550"/>
            <a:ext cx="6907683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400" b="1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55000" lnSpcReduction="20000"/>
          </a:bodyPr>
          <a:lstStyle/>
          <a:p>
            <a:pPr marL="0" indent="457200" algn="just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In today's fast-paced and digitally driven world, maintaining a consistent and healthy lifestyle has become increasingly difficult. Many individuals face challenges such as:</a:t>
            </a:r>
          </a:p>
          <a:p>
            <a:pPr marL="0" indent="0" algn="just">
              <a:buNone/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en-US" sz="3200" dirty="0">
                <a:cs typeface="Times New Roman" panose="02020603050405020304" pitchFamily="18" charset="0"/>
              </a:rPr>
              <a:t>Lack of personalized fitness guidance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en-US" sz="3200" dirty="0">
                <a:cs typeface="Times New Roman" panose="02020603050405020304" pitchFamily="18" charset="0"/>
              </a:rPr>
              <a:t>Limited time for scheduled workouts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en-US" sz="3200" dirty="0">
                <a:cs typeface="Times New Roman" panose="02020603050405020304" pitchFamily="18" charset="0"/>
              </a:rPr>
              <a:t>Inaccessibility to professional trainers or nutritionists</a:t>
            </a:r>
          </a:p>
          <a:p>
            <a:pPr marL="0" indent="0" algn="just">
              <a:lnSpc>
                <a:spcPct val="70000"/>
              </a:lnSpc>
              <a:buNone/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</a:pPr>
            <a:r>
              <a:rPr lang="en-US" altLang="en-US" sz="3200" dirty="0">
                <a:cs typeface="Times New Roman" panose="02020603050405020304" pitchFamily="18" charset="0"/>
              </a:rPr>
              <a:t>Inconsistent motivation to stay on track with wellness goals</a:t>
            </a:r>
          </a:p>
          <a:p>
            <a:pPr algn="just">
              <a:lnSpc>
                <a:spcPct val="70000"/>
              </a:lnSpc>
            </a:pPr>
            <a:endParaRPr lang="en-US" altLang="en-US" sz="3200" dirty="0">
              <a:cs typeface="Times New Roman" panose="02020603050405020304" pitchFamily="18" charset="0"/>
            </a:endParaRPr>
          </a:p>
          <a:p>
            <a:pPr marL="0" indent="457200" algn="just">
              <a:buNone/>
            </a:pPr>
            <a:r>
              <a:rPr lang="en-US" altLang="en-US" sz="3200" dirty="0">
                <a:cs typeface="Times New Roman" panose="02020603050405020304" pitchFamily="18" charset="0"/>
              </a:rPr>
              <a:t>Traditional fitness programs often require costly subscriptions, rigid schedules, or in-person consultations, which are not always feasible for everyone. There is a pressing need for an accessible, user-friendly, and intelligent support system that can assist individuals in making healthier daily choices and staying motivated on their fitness journey.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29" y="1470120"/>
            <a:ext cx="11613485" cy="39177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altLang="en-US" sz="1800" dirty="0"/>
              <a:t>Fitness Buddy is a conversational, AI-powered virtual assistant designed to help individuals lead healthier lifestyles with ease and consistency. The chatbot offers:</a:t>
            </a:r>
          </a:p>
          <a:p>
            <a:pPr marL="305435" indent="-305435"/>
            <a:r>
              <a:rPr lang="en-US" altLang="en-US" sz="1800" dirty="0"/>
              <a:t>Personalized home workout recommendations based on user input</a:t>
            </a:r>
          </a:p>
          <a:p>
            <a:pPr marL="305435" indent="-305435"/>
            <a:r>
              <a:rPr lang="en-US" altLang="en-US" sz="1800" dirty="0"/>
              <a:t>Motivational tips and daily wellness inspiration</a:t>
            </a:r>
          </a:p>
          <a:p>
            <a:pPr marL="305435" indent="-305435"/>
            <a:r>
              <a:rPr lang="en-US" altLang="en-US" sz="1800" dirty="0"/>
              <a:t>Suggestions for simple, nutritious meals</a:t>
            </a:r>
          </a:p>
          <a:p>
            <a:pPr marL="305435" indent="-305435"/>
            <a:r>
              <a:rPr lang="en-US" altLang="en-US" sz="1800" dirty="0"/>
              <a:t>Support for habit-building and fitness consistency</a:t>
            </a:r>
          </a:p>
          <a:p>
            <a:pPr marL="305435" indent="-305435"/>
            <a:r>
              <a:rPr lang="en-US" altLang="en-US" sz="1800" dirty="0"/>
              <a:t>Built using IBM Watson Assistant and optionally integrated with IBM Granite AI models, Fitness Buddy provides an intelligent, accessible, and user-friendly experience through platforms like WhatsApp via Twilio.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457200">
              <a:lnSpc>
                <a:spcPct val="150000"/>
              </a:lnSpc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The Fitness Buddy system is designed as a modular, cloud-based conversational assistant that delivers fitness-related guidance through chat platforms like WhatsApp. It follows a structured flow with the following components: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altLang="en-US" sz="2000" b="1" dirty="0">
                <a:solidFill>
                  <a:srgbClr val="0F0F0F"/>
                </a:solidFill>
              </a:rPr>
              <a:t>1. </a:t>
            </a:r>
            <a:r>
              <a:rPr lang="en-US" altLang="en-US" sz="2000" b="1" dirty="0">
                <a:solidFill>
                  <a:srgbClr val="0F0F0F"/>
                </a:solidFill>
              </a:rPr>
              <a:t>User Interaction Layer:</a:t>
            </a:r>
          </a:p>
          <a:p>
            <a:pPr marL="0" indent="457200"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Users communicate via WhatsApp using the Twilio Sandbox.</a:t>
            </a:r>
            <a:r>
              <a:rPr lang="en-IN" altLang="en-US" sz="1800" dirty="0">
                <a:solidFill>
                  <a:srgbClr val="0F0F0F"/>
                </a:solidFill>
              </a:rPr>
              <a:t> </a:t>
            </a:r>
            <a:r>
              <a:rPr lang="en-US" altLang="en-US" sz="1800" dirty="0">
                <a:solidFill>
                  <a:srgbClr val="0F0F0F"/>
                </a:solidFill>
              </a:rPr>
              <a:t>Messages are forwarded to IBM Watson Assistant for processing.</a:t>
            </a:r>
          </a:p>
          <a:p>
            <a:pPr marL="0" indent="0">
              <a:buNone/>
            </a:pPr>
            <a:r>
              <a:rPr lang="en-IN" altLang="en-US" sz="2000" b="1" dirty="0">
                <a:solidFill>
                  <a:srgbClr val="0F0F0F"/>
                </a:solidFill>
              </a:rPr>
              <a:t>2. </a:t>
            </a:r>
            <a:r>
              <a:rPr lang="en-US" altLang="en-US" sz="2000" b="1" dirty="0">
                <a:solidFill>
                  <a:srgbClr val="0F0F0F"/>
                </a:solidFill>
              </a:rPr>
              <a:t>Watson Assistant (Core Engine):</a:t>
            </a:r>
          </a:p>
          <a:p>
            <a:pPr marL="0" indent="457200"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Handles natural language understanding (NLU) and manages conversation flow through predefined Intents and Actions.</a:t>
            </a:r>
            <a:r>
              <a:rPr lang="en-IN" altLang="en-US" sz="1800" dirty="0">
                <a:solidFill>
                  <a:srgbClr val="0F0F0F"/>
                </a:solidFill>
              </a:rPr>
              <a:t> </a:t>
            </a:r>
            <a:r>
              <a:rPr lang="en-US" altLang="en-US" sz="1800" dirty="0">
                <a:solidFill>
                  <a:srgbClr val="0F0F0F"/>
                </a:solidFill>
              </a:rPr>
              <a:t>Triggers context-aware responses for workouts, meals, habits, or motivation.</a:t>
            </a:r>
          </a:p>
          <a:p>
            <a:pPr marL="0" indent="0">
              <a:buNone/>
            </a:pPr>
            <a:r>
              <a:rPr lang="en-IN" altLang="en-US" sz="2000" b="1" dirty="0">
                <a:solidFill>
                  <a:srgbClr val="0F0F0F"/>
                </a:solidFill>
              </a:rPr>
              <a:t>3. </a:t>
            </a:r>
            <a:r>
              <a:rPr lang="en-US" altLang="en-US" sz="2000" b="1" dirty="0">
                <a:solidFill>
                  <a:srgbClr val="0F0F0F"/>
                </a:solidFill>
              </a:rPr>
              <a:t>Backend Integration:</a:t>
            </a:r>
          </a:p>
          <a:p>
            <a:pPr marL="0" indent="457200"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For dynamic responses, Watson can trigger webhooks calling a backend server.</a:t>
            </a:r>
            <a:r>
              <a:rPr lang="en-IN" altLang="en-US" sz="1800" dirty="0">
                <a:solidFill>
                  <a:srgbClr val="0F0F0F"/>
                </a:solidFill>
              </a:rPr>
              <a:t> </a:t>
            </a:r>
            <a:r>
              <a:rPr lang="en-US" altLang="en-US" sz="1800" dirty="0">
                <a:solidFill>
                  <a:srgbClr val="0F0F0F"/>
                </a:solidFill>
              </a:rPr>
              <a:t>The backend can use IBM Granite models via </a:t>
            </a:r>
            <a:r>
              <a:rPr lang="en-US" altLang="en-US" sz="1800" dirty="0" err="1">
                <a:solidFill>
                  <a:srgbClr val="0F0F0F"/>
                </a:solidFill>
              </a:rPr>
              <a:t>Watsonx</a:t>
            </a:r>
            <a:r>
              <a:rPr lang="en-US" altLang="en-US" sz="1800" dirty="0">
                <a:solidFill>
                  <a:srgbClr val="0F0F0F"/>
                </a:solidFill>
              </a:rPr>
              <a:t> API to generate personalized advice.</a:t>
            </a:r>
          </a:p>
          <a:p>
            <a:pPr marL="0" indent="0">
              <a:buNone/>
            </a:pPr>
            <a:r>
              <a:rPr lang="en-IN" altLang="en-US" sz="2000" b="1" dirty="0">
                <a:solidFill>
                  <a:srgbClr val="0F0F0F"/>
                </a:solidFill>
              </a:rPr>
              <a:t>4. </a:t>
            </a:r>
            <a:r>
              <a:rPr lang="en-US" altLang="en-US" sz="2000" b="1" dirty="0">
                <a:solidFill>
                  <a:srgbClr val="0F0F0F"/>
                </a:solidFill>
              </a:rPr>
              <a:t>Response Delivery:</a:t>
            </a:r>
          </a:p>
          <a:p>
            <a:pPr marL="0" indent="457200">
              <a:buNone/>
            </a:pPr>
            <a:r>
              <a:rPr lang="en-US" altLang="en-US" sz="1800" dirty="0">
                <a:solidFill>
                  <a:srgbClr val="0F0F0F"/>
                </a:solidFill>
              </a:rPr>
              <a:t>Watson sends the reply back through </a:t>
            </a:r>
            <a:r>
              <a:rPr lang="en-US" altLang="en-US" sz="1800" dirty="0" err="1">
                <a:solidFill>
                  <a:srgbClr val="0F0F0F"/>
                </a:solidFill>
              </a:rPr>
              <a:t>Twilio.The</a:t>
            </a:r>
            <a:r>
              <a:rPr lang="en-US" altLang="en-US" sz="1800" dirty="0">
                <a:solidFill>
                  <a:srgbClr val="0F0F0F"/>
                </a:solidFill>
              </a:rPr>
              <a:t> user receives a real-time, friendly message on WhatsApp.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8174"/>
            <a:ext cx="10521783" cy="5499826"/>
          </a:xfrm>
        </p:spPr>
        <p:txBody>
          <a:bodyPr>
            <a:norm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User initiates a message on WhatsApp (e.g., "Give me a workout").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Twilio Sandbox forwards the message to IBM Watson Assistant.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Watson Assistant matches the input to a predefined intent using NLP.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Based on the matched intent, the corresponding action is triggered.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The action responds in one of two ways: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Returns a static response (predefined text), or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Calls a webhook to fetch dynamic content (e.g., from IBM Granite via backend API).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1600" dirty="0"/>
              <a:t>The final response is sent back to the user via Twilio.</a:t>
            </a:r>
          </a:p>
          <a:p>
            <a:pPr marL="305435" indent="-305435"/>
            <a:r>
              <a:rPr lang="en-US" altLang="en-US" sz="1600" dirty="0"/>
              <a:t>Frontend Channel: WhatsApp via Twilio Sandbox</a:t>
            </a:r>
          </a:p>
          <a:p>
            <a:pPr marL="305435" indent="-305435"/>
            <a:r>
              <a:rPr lang="en-US" altLang="en-US" sz="1600" dirty="0"/>
              <a:t>Core Engine: IBM Watson Assistant (Lite Plan)</a:t>
            </a:r>
          </a:p>
          <a:p>
            <a:pPr marL="305435" indent="-305435"/>
            <a:r>
              <a:rPr lang="en-US" altLang="en-US" sz="1600" dirty="0"/>
              <a:t>Optional Backend: Node.js Express server for API integration with IBM Granite</a:t>
            </a:r>
          </a:p>
          <a:p>
            <a:pPr marL="305435" indent="-305435"/>
            <a:r>
              <a:rPr lang="en-US" altLang="en-US" sz="1600" dirty="0"/>
              <a:t>Watson Assistant hosted on IBM Cloud</a:t>
            </a:r>
          </a:p>
          <a:p>
            <a:pPr marL="305435" indent="-305435"/>
            <a:r>
              <a:rPr lang="en-US" altLang="en-US" sz="1600" dirty="0"/>
              <a:t>Granite model accessed through IBM </a:t>
            </a:r>
            <a:r>
              <a:rPr lang="en-US" altLang="en-US" sz="1600" dirty="0" err="1"/>
              <a:t>Watsonx</a:t>
            </a:r>
            <a:r>
              <a:rPr lang="en-US" altLang="en-US" sz="1600" dirty="0"/>
              <a:t> via API</a:t>
            </a:r>
          </a:p>
          <a:p>
            <a:pPr marL="305435" indent="-305435"/>
            <a:r>
              <a:rPr lang="en-US" altLang="en-US" sz="1600" dirty="0"/>
              <a:t>Twilio handles message routing</a:t>
            </a:r>
          </a:p>
          <a:p>
            <a:pPr marL="305435" indent="-305435">
              <a:lnSpc>
                <a:spcPct val="100000"/>
              </a:lnSpc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457200">
              <a:buNone/>
            </a:pPr>
            <a:r>
              <a:rPr lang="en-US" altLang="en-US" sz="2400" dirty="0"/>
              <a:t>The Fitness Buddy AI chatbot was successfully developed and integrated using IBM Watson Assistant and Twilio WhatsApp, enabling users to: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/>
              <a:t>Interact with a virtual fitness assistant via WhatsApp in real-time</a:t>
            </a:r>
          </a:p>
          <a:p>
            <a:r>
              <a:rPr lang="en-US" altLang="en-US" sz="2400" dirty="0"/>
              <a:t>Receive personalized home workout routines on request</a:t>
            </a:r>
          </a:p>
          <a:p>
            <a:r>
              <a:rPr lang="en-US" altLang="en-US" sz="2400" dirty="0"/>
              <a:t>Get motivational tips and wellness encouragement</a:t>
            </a:r>
          </a:p>
          <a:p>
            <a:r>
              <a:rPr lang="en-US" altLang="en-US" sz="2400" dirty="0"/>
              <a:t>Explore simple, nutritious meal suggestions</a:t>
            </a:r>
          </a:p>
          <a:p>
            <a:r>
              <a:rPr lang="en-US" altLang="en-US" sz="2400" dirty="0"/>
              <a:t>Build healthy fitness habits through daily advice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The system demonstrated high usability, fast response times, and intuitive conversational flow.</a:t>
            </a:r>
          </a:p>
          <a:p>
            <a:pPr marL="0" indent="0">
              <a:buNone/>
            </a:pPr>
            <a:r>
              <a:rPr lang="en-US" altLang="en-US" sz="2400" dirty="0"/>
              <a:t>It meets the goal of providing accessible, intelligent fitness support anytime, anywhere — without requiring any hardware, subscription, or app installation.</a:t>
            </a:r>
          </a:p>
          <a:p>
            <a:pPr marL="0" indent="0"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F200C9-807C-C355-CA56-C41053202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688258"/>
            <a:ext cx="10176387" cy="56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5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BC9D7-E8B2-99DB-B833-1E3D12B4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737419"/>
            <a:ext cx="10707329" cy="56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50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60</TotalTime>
  <Words>1041</Words>
  <Application>Microsoft Office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Fitness Buddy: AI-Powered FITNESS TRAINER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Shravani Khot</cp:lastModifiedBy>
  <cp:revision>25</cp:revision>
  <dcterms:created xsi:type="dcterms:W3CDTF">2021-05-26T16:50:10Z</dcterms:created>
  <dcterms:modified xsi:type="dcterms:W3CDTF">2025-08-02T17:47:50Z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