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58" r:id="rId5"/>
    <p:sldId id="259" r:id="rId6"/>
    <p:sldId id="263"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6/26/2020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sciencedirect.com/topics/engineering/physiological-parameter" TargetMode="External"/><Relationship Id="rId2" Type="http://schemas.openxmlformats.org/officeDocument/2006/relationships/hyperlink" Target="https://www.sciencedirect.com/topics/social-sciences/autonomous-vehicles" TargetMode="External"/><Relationship Id="rId1" Type="http://schemas.openxmlformats.org/officeDocument/2006/relationships/slideLayout" Target="../slideLayouts/slideLayout4.xml"/><Relationship Id="rId5" Type="http://schemas.openxmlformats.org/officeDocument/2006/relationships/hyperlink" Target="https://www.sciencedirect.com/science/article/pii/S0001457517304347#bib0105" TargetMode="External"/><Relationship Id="rId4" Type="http://schemas.openxmlformats.org/officeDocument/2006/relationships/hyperlink" Target="https://www.sciencedirect.com/topics/social-sciences/monotony"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33C6BBE0-2316-4F06-B8A5-F50180497D68}"/>
              </a:ext>
            </a:extLst>
          </p:cNvPr>
          <p:cNvSpPr>
            <a:spLocks noGrp="1"/>
          </p:cNvSpPr>
          <p:nvPr>
            <p:ph type="title"/>
          </p:nvPr>
        </p:nvSpPr>
        <p:spPr>
          <a:xfrm>
            <a:off x="1862984" y="624110"/>
            <a:ext cx="9759296" cy="1280890"/>
          </a:xfrm>
        </p:spPr>
        <p:txBody>
          <a:bodyPr>
            <a:normAutofit fontScale="90000"/>
          </a:bodyPr>
          <a:lstStyle/>
          <a:p>
            <a:pPr algn="ctr"/>
            <a:r>
              <a:rPr lang="en-IN" sz="3200" dirty="0">
                <a:latin typeface="Arial Rounded MT Bold" panose="020F0704030504030204" pitchFamily="34" charset="0"/>
              </a:rPr>
              <a:t>DROWSY DETECTION SYSTEM </a:t>
            </a:r>
            <a:br>
              <a:rPr lang="en-IN" sz="3200" dirty="0">
                <a:latin typeface="Arial Rounded MT Bold" panose="020F0704030504030204" pitchFamily="34" charset="0"/>
              </a:rPr>
            </a:br>
            <a:r>
              <a:rPr lang="en-IN" sz="3200" dirty="0">
                <a:latin typeface="Arial Rounded MT Bold" panose="020F0704030504030204" pitchFamily="34" charset="0"/>
              </a:rPr>
              <a:t>USING </a:t>
            </a:r>
            <a:br>
              <a:rPr lang="en-IN" sz="3200" dirty="0">
                <a:latin typeface="Arial Rounded MT Bold" panose="020F0704030504030204" pitchFamily="34" charset="0"/>
              </a:rPr>
            </a:br>
            <a:r>
              <a:rPr lang="en-IN" sz="3200" dirty="0">
                <a:latin typeface="Arial Rounded MT Bold" panose="020F0704030504030204" pitchFamily="34" charset="0"/>
              </a:rPr>
              <a:t>EYE BLINKING SENSOR</a:t>
            </a:r>
          </a:p>
        </p:txBody>
      </p:sp>
      <p:sp>
        <p:nvSpPr>
          <p:cNvPr id="6" name="Text Placeholder 5">
            <a:extLst>
              <a:ext uri="{FF2B5EF4-FFF2-40B4-BE49-F238E27FC236}">
                <a16:creationId xmlns:a16="http://schemas.microsoft.com/office/drawing/2014/main" xmlns="" id="{9097F819-C6AA-45FD-9B3F-E880702132BD}"/>
              </a:ext>
            </a:extLst>
          </p:cNvPr>
          <p:cNvSpPr>
            <a:spLocks noGrp="1"/>
          </p:cNvSpPr>
          <p:nvPr>
            <p:ph sz="half" idx="1"/>
          </p:nvPr>
        </p:nvSpPr>
        <p:spPr>
          <a:xfrm>
            <a:off x="5973510" y="3751604"/>
            <a:ext cx="5759866" cy="2152240"/>
          </a:xfrm>
        </p:spPr>
        <p:txBody>
          <a:bodyPr>
            <a:normAutofit fontScale="70000" lnSpcReduction="20000"/>
          </a:bodyPr>
          <a:lstStyle/>
          <a:p>
            <a:r>
              <a:rPr lang="en-IN" sz="2400" dirty="0">
                <a:solidFill>
                  <a:schemeClr val="tx1"/>
                </a:solidFill>
                <a:latin typeface="Arial Black" panose="020B0A04020102020204" pitchFamily="34" charset="0"/>
              </a:rPr>
              <a:t>Group Name: Tech Warriors</a:t>
            </a:r>
          </a:p>
          <a:p>
            <a:r>
              <a:rPr lang="en-IN" sz="2400" dirty="0">
                <a:solidFill>
                  <a:schemeClr val="tx1"/>
                </a:solidFill>
                <a:latin typeface="Arial Black" panose="020B0A04020102020204" pitchFamily="34" charset="0"/>
              </a:rPr>
              <a:t>Team Members:</a:t>
            </a:r>
          </a:p>
          <a:p>
            <a:pPr marL="342900" indent="-342900">
              <a:buAutoNum type="arabicPeriod"/>
            </a:pPr>
            <a:r>
              <a:rPr lang="en-IN" sz="2400" dirty="0" err="1">
                <a:solidFill>
                  <a:schemeClr val="tx1"/>
                </a:solidFill>
                <a:latin typeface="Arial Black" panose="020B0A04020102020204" pitchFamily="34" charset="0"/>
              </a:rPr>
              <a:t>Shravani</a:t>
            </a:r>
            <a:r>
              <a:rPr lang="en-IN" sz="2400" dirty="0">
                <a:solidFill>
                  <a:schemeClr val="tx1"/>
                </a:solidFill>
                <a:latin typeface="Arial Black" panose="020B0A04020102020204" pitchFamily="34" charset="0"/>
              </a:rPr>
              <a:t> </a:t>
            </a:r>
          </a:p>
          <a:p>
            <a:pPr marL="342900" indent="-342900">
              <a:buAutoNum type="arabicPeriod"/>
            </a:pPr>
            <a:r>
              <a:rPr lang="en-IN" sz="2400" dirty="0" smtClean="0">
                <a:solidFill>
                  <a:schemeClr val="tx1"/>
                </a:solidFill>
                <a:latin typeface="Arial Black" panose="020B0A04020102020204" pitchFamily="34" charset="0"/>
              </a:rPr>
              <a:t>K N S </a:t>
            </a:r>
            <a:r>
              <a:rPr lang="en-IN" sz="2400" dirty="0" err="1" smtClean="0">
                <a:solidFill>
                  <a:schemeClr val="tx1"/>
                </a:solidFill>
                <a:latin typeface="Arial Black" panose="020B0A04020102020204" pitchFamily="34" charset="0"/>
              </a:rPr>
              <a:t>Harshita</a:t>
            </a:r>
            <a:endParaRPr lang="en-IN" sz="2400" dirty="0">
              <a:solidFill>
                <a:schemeClr val="tx1"/>
              </a:solidFill>
              <a:latin typeface="Arial Black" panose="020B0A04020102020204" pitchFamily="34" charset="0"/>
            </a:endParaRPr>
          </a:p>
          <a:p>
            <a:pPr marL="342900" indent="-342900">
              <a:buAutoNum type="arabicPeriod"/>
            </a:pPr>
            <a:r>
              <a:rPr lang="en-IN" sz="2400" dirty="0" err="1" smtClean="0">
                <a:solidFill>
                  <a:schemeClr val="tx1"/>
                </a:solidFill>
                <a:latin typeface="Arial Black" panose="020B0A04020102020204" pitchFamily="34" charset="0"/>
              </a:rPr>
              <a:t>Nikhila</a:t>
            </a:r>
            <a:endParaRPr lang="en-IN" sz="2400" dirty="0" smtClean="0">
              <a:solidFill>
                <a:schemeClr val="tx1"/>
              </a:solidFill>
              <a:latin typeface="Arial Black" panose="020B0A04020102020204" pitchFamily="34" charset="0"/>
            </a:endParaRPr>
          </a:p>
          <a:p>
            <a:pPr marL="0" indent="0">
              <a:buNone/>
            </a:pPr>
            <a:r>
              <a:rPr lang="en-IN" sz="2400" dirty="0" err="1" smtClean="0">
                <a:solidFill>
                  <a:schemeClr val="tx1"/>
                </a:solidFill>
                <a:latin typeface="Arial Black" panose="020B0A04020102020204" pitchFamily="34" charset="0"/>
              </a:rPr>
              <a:t>Chaitanya</a:t>
            </a:r>
            <a:r>
              <a:rPr lang="en-IN" sz="2400" dirty="0" smtClean="0">
                <a:solidFill>
                  <a:schemeClr val="tx1"/>
                </a:solidFill>
                <a:latin typeface="Arial Black" panose="020B0A04020102020204" pitchFamily="34" charset="0"/>
              </a:rPr>
              <a:t> </a:t>
            </a:r>
            <a:r>
              <a:rPr lang="en-IN" sz="2400" dirty="0" err="1" smtClean="0">
                <a:solidFill>
                  <a:schemeClr val="tx1"/>
                </a:solidFill>
                <a:latin typeface="Arial Black" panose="020B0A04020102020204" pitchFamily="34" charset="0"/>
              </a:rPr>
              <a:t>Bharathi</a:t>
            </a:r>
            <a:r>
              <a:rPr lang="en-IN" sz="2400" dirty="0" smtClean="0">
                <a:solidFill>
                  <a:schemeClr val="tx1"/>
                </a:solidFill>
                <a:latin typeface="Arial Black" panose="020B0A04020102020204" pitchFamily="34" charset="0"/>
              </a:rPr>
              <a:t> Institute of Technology</a:t>
            </a:r>
            <a:endParaRPr lang="en-IN" sz="2400" dirty="0">
              <a:solidFill>
                <a:schemeClr val="tx1"/>
              </a:solidFill>
              <a:latin typeface="Arial Black" panose="020B0A04020102020204" pitchFamily="34" charset="0"/>
            </a:endParaRPr>
          </a:p>
        </p:txBody>
      </p:sp>
      <p:pic>
        <p:nvPicPr>
          <p:cNvPr id="8" name="Content Placeholder 4"/>
          <p:cNvPicPr>
            <a:picLocks noGrp="1" noChangeAspect="1"/>
          </p:cNvPicPr>
          <p:nvPr>
            <p:ph sz="half" idx="2"/>
          </p:nvPr>
        </p:nvPicPr>
        <p:blipFill>
          <a:blip r:embed="rId2"/>
          <a:stretch>
            <a:fillRect/>
          </a:stretch>
        </p:blipFill>
        <p:spPr>
          <a:xfrm>
            <a:off x="726394" y="2615012"/>
            <a:ext cx="4452357" cy="3452501"/>
          </a:xfrm>
          <a:prstGeom prst="rect">
            <a:avLst/>
          </a:prstGeom>
        </p:spPr>
      </p:pic>
    </p:spTree>
    <p:extLst>
      <p:ext uri="{BB962C8B-B14F-4D97-AF65-F5344CB8AC3E}">
        <p14:creationId xmlns:p14="http://schemas.microsoft.com/office/powerpoint/2010/main" val="1377228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0CBFECA-1869-485F-BB0F-9BD17A45039B}"/>
              </a:ext>
            </a:extLst>
          </p:cNvPr>
          <p:cNvSpPr>
            <a:spLocks noGrp="1"/>
          </p:cNvSpPr>
          <p:nvPr>
            <p:ph type="title"/>
          </p:nvPr>
        </p:nvSpPr>
        <p:spPr/>
        <p:txBody>
          <a:bodyPr/>
          <a:lstStyle/>
          <a:p>
            <a:r>
              <a:rPr lang="en-IN" dirty="0" smtClean="0">
                <a:latin typeface="Arial Rounded MT Bold" panose="020F0704030504030204" pitchFamily="34" charset="0"/>
              </a:rPr>
              <a:t>Introduction</a:t>
            </a:r>
            <a:r>
              <a:rPr lang="en-IN" dirty="0" smtClean="0"/>
              <a:t>:</a:t>
            </a:r>
            <a:endParaRPr lang="en-IN" dirty="0"/>
          </a:p>
        </p:txBody>
      </p:sp>
      <p:sp>
        <p:nvSpPr>
          <p:cNvPr id="5" name="Content Placeholder 4">
            <a:extLst>
              <a:ext uri="{FF2B5EF4-FFF2-40B4-BE49-F238E27FC236}">
                <a16:creationId xmlns:a16="http://schemas.microsoft.com/office/drawing/2014/main" xmlns="" id="{3F21283A-FFF6-40BD-8578-345B7AEE0921}"/>
              </a:ext>
            </a:extLst>
          </p:cNvPr>
          <p:cNvSpPr>
            <a:spLocks noGrp="1"/>
          </p:cNvSpPr>
          <p:nvPr>
            <p:ph sz="half" idx="1"/>
          </p:nvPr>
        </p:nvSpPr>
        <p:spPr>
          <a:xfrm>
            <a:off x="2247545" y="1683521"/>
            <a:ext cx="9195274" cy="4227701"/>
          </a:xfrm>
        </p:spPr>
        <p:txBody>
          <a:bodyPr>
            <a:normAutofit/>
          </a:bodyPr>
          <a:lstStyle/>
          <a:p>
            <a:r>
              <a:rPr lang="en-US" dirty="0"/>
              <a:t>Car accident is the major cause of death in which around 1.3 million people die every year.</a:t>
            </a:r>
          </a:p>
          <a:p>
            <a:r>
              <a:rPr lang="en-US" dirty="0"/>
              <a:t> Majority of these accidents are caused because of distraction or the drowsiness of driver. </a:t>
            </a:r>
          </a:p>
          <a:p>
            <a:r>
              <a:rPr lang="en-US" dirty="0"/>
              <a:t>Construction of high-speed highway roads had diminished the margin of error for the driver.</a:t>
            </a:r>
          </a:p>
          <a:p>
            <a:r>
              <a:rPr lang="en-US" dirty="0"/>
              <a:t> The countless number of people drives for long distance every day and night on the highway. </a:t>
            </a:r>
          </a:p>
          <a:p>
            <a:r>
              <a:rPr lang="en-US" dirty="0"/>
              <a:t>Lack of sleep or distractions like the phone call, talking with the passenger, </a:t>
            </a:r>
            <a:r>
              <a:rPr lang="en-US" dirty="0" err="1"/>
              <a:t>etc</a:t>
            </a:r>
            <a:r>
              <a:rPr lang="en-US" dirty="0"/>
              <a:t> may lead to an accident.</a:t>
            </a:r>
          </a:p>
          <a:p>
            <a:r>
              <a:rPr lang="en-US" dirty="0"/>
              <a:t> To prevent such accidents we propose a system which alerts the driver if the driver gets distracted or feels drowsy. </a:t>
            </a:r>
            <a:endParaRPr lang="en-IN" dirty="0"/>
          </a:p>
        </p:txBody>
      </p:sp>
    </p:spTree>
    <p:extLst>
      <p:ext uri="{BB962C8B-B14F-4D97-AF65-F5344CB8AC3E}">
        <p14:creationId xmlns:p14="http://schemas.microsoft.com/office/powerpoint/2010/main" val="716556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05855" y="1281870"/>
            <a:ext cx="3725965" cy="3973794"/>
          </a:xfrm>
          <a:prstGeom prst="rect">
            <a:avLst/>
          </a:prstGeom>
        </p:spPr>
      </p:pic>
      <p:sp>
        <p:nvSpPr>
          <p:cNvPr id="3" name="Content Placeholder 2"/>
          <p:cNvSpPr>
            <a:spLocks noGrp="1"/>
          </p:cNvSpPr>
          <p:nvPr>
            <p:ph type="subTitle" idx="1"/>
          </p:nvPr>
        </p:nvSpPr>
        <p:spPr>
          <a:xfrm>
            <a:off x="4956561" y="957129"/>
            <a:ext cx="6981914" cy="4946533"/>
          </a:xfrm>
        </p:spPr>
        <p:txBody>
          <a:bodyPr>
            <a:normAutofit/>
          </a:bodyPr>
          <a:lstStyle/>
          <a:p>
            <a:pPr marL="285750" indent="-285750">
              <a:buFont typeface="Wingdings" panose="05000000000000000000" pitchFamily="2" charset="2"/>
              <a:buChar char="ü"/>
            </a:pPr>
            <a:r>
              <a:rPr lang="en-US" dirty="0"/>
              <a:t>So for this we came up with a solution of using </a:t>
            </a:r>
            <a:r>
              <a:rPr lang="en-US" dirty="0" err="1"/>
              <a:t>eyeblinking</a:t>
            </a:r>
            <a:r>
              <a:rPr lang="en-US" dirty="0"/>
              <a:t> sensor that is attached with the goggles.</a:t>
            </a:r>
          </a:p>
          <a:p>
            <a:pPr marL="285750" indent="-285750">
              <a:buFont typeface="Wingdings" panose="05000000000000000000" pitchFamily="2" charset="2"/>
              <a:buChar char="ü"/>
            </a:pPr>
            <a:r>
              <a:rPr lang="en-US" dirty="0"/>
              <a:t>A spectacle with eye blink sensor is used to detect the driver drowsiness and alerts the driver with buzzer, if driver is affected by drowsiness.</a:t>
            </a:r>
          </a:p>
          <a:p>
            <a:pPr marL="285750" indent="-285750">
              <a:buFont typeface="Wingdings" panose="05000000000000000000" pitchFamily="2" charset="2"/>
              <a:buChar char="ü"/>
            </a:pPr>
            <a:r>
              <a:rPr lang="en-US" dirty="0"/>
              <a:t>This can be implemented by hardware and also the software.</a:t>
            </a:r>
          </a:p>
          <a:p>
            <a:pPr marL="285750" indent="-285750">
              <a:buFont typeface="Wingdings" panose="05000000000000000000" pitchFamily="2" charset="2"/>
              <a:buChar char="ü"/>
            </a:pPr>
            <a:r>
              <a:rPr lang="en-US" dirty="0"/>
              <a:t>We had chosen the hardware by using components and software by using IBM Cloud infrastructure.</a:t>
            </a:r>
          </a:p>
          <a:p>
            <a:pPr marL="285750" indent="-285750">
              <a:buFont typeface="Wingdings" panose="05000000000000000000" pitchFamily="2" charset="2"/>
              <a:buChar char="ü"/>
            </a:pPr>
            <a:r>
              <a:rPr lang="en-US" dirty="0"/>
              <a:t>The components we chose for the solution is one </a:t>
            </a:r>
            <a:r>
              <a:rPr lang="en-US" dirty="0" err="1"/>
              <a:t>Arduino</a:t>
            </a:r>
            <a:r>
              <a:rPr lang="en-US" dirty="0"/>
              <a:t> </a:t>
            </a:r>
            <a:r>
              <a:rPr lang="en-US" dirty="0" err="1"/>
              <a:t>UNO,Buzzer,two</a:t>
            </a:r>
            <a:r>
              <a:rPr lang="en-US" dirty="0"/>
              <a:t> IR sensors. We can also use alcohol </a:t>
            </a:r>
            <a:r>
              <a:rPr lang="en-US" dirty="0" err="1"/>
              <a:t>sensor,it</a:t>
            </a:r>
            <a:r>
              <a:rPr lang="en-US" dirty="0"/>
              <a:t> would be an extra use for the solution.</a:t>
            </a:r>
          </a:p>
          <a:p>
            <a:pPr marL="285750" indent="-285750">
              <a:buFont typeface="Wingdings" panose="05000000000000000000" pitchFamily="2" charset="2"/>
              <a:buChar char="ü"/>
            </a:pPr>
            <a:r>
              <a:rPr lang="en-US" dirty="0"/>
              <a:t>In IBM cloud we will be creating the credentials and which is used to store the solution data.</a:t>
            </a:r>
            <a:endParaRPr lang="en-IN" dirty="0"/>
          </a:p>
        </p:txBody>
      </p:sp>
    </p:spTree>
    <p:extLst>
      <p:ext uri="{BB962C8B-B14F-4D97-AF65-F5344CB8AC3E}">
        <p14:creationId xmlns:p14="http://schemas.microsoft.com/office/powerpoint/2010/main" val="280983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D74096-5D45-4659-B3FF-03587486B7F1}"/>
              </a:ext>
            </a:extLst>
          </p:cNvPr>
          <p:cNvSpPr>
            <a:spLocks noGrp="1"/>
          </p:cNvSpPr>
          <p:nvPr>
            <p:ph type="title"/>
          </p:nvPr>
        </p:nvSpPr>
        <p:spPr>
          <a:xfrm>
            <a:off x="1657884" y="624110"/>
            <a:ext cx="9846728" cy="1280890"/>
          </a:xfrm>
        </p:spPr>
        <p:txBody>
          <a:bodyPr/>
          <a:lstStyle/>
          <a:p>
            <a:r>
              <a:rPr lang="en-IN" dirty="0" smtClean="0">
                <a:latin typeface="Arial Rounded MT Bold" panose="020F0704030504030204" pitchFamily="34" charset="0"/>
              </a:rPr>
              <a:t>Qualitative Impact:</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xmlns="" id="{660B70A3-D824-4DF5-AA45-A6EF54C1A0E6}"/>
              </a:ext>
            </a:extLst>
          </p:cNvPr>
          <p:cNvSpPr>
            <a:spLocks noGrp="1"/>
          </p:cNvSpPr>
          <p:nvPr>
            <p:ph sz="half" idx="1"/>
          </p:nvPr>
        </p:nvSpPr>
        <p:spPr>
          <a:xfrm>
            <a:off x="1410057" y="1367327"/>
            <a:ext cx="9913122" cy="4785645"/>
          </a:xfrm>
        </p:spPr>
        <p:txBody>
          <a:bodyPr>
            <a:normAutofit/>
          </a:bodyPr>
          <a:lstStyle/>
          <a:p>
            <a:r>
              <a:rPr lang="en-US" sz="1400" dirty="0" smtClean="0"/>
              <a:t>Every </a:t>
            </a:r>
            <a:r>
              <a:rPr lang="en-US" sz="1400" dirty="0" err="1" smtClean="0"/>
              <a:t>year,thousands</a:t>
            </a:r>
            <a:r>
              <a:rPr lang="en-US" sz="1400" dirty="0" smtClean="0"/>
              <a:t> of vehicles are involved in crashes which are attributed to the onset of driver drowsiness.</a:t>
            </a:r>
          </a:p>
          <a:p>
            <a:r>
              <a:rPr lang="en-US" sz="1400" dirty="0"/>
              <a:t>Driving a car is a complex, multifaceted and potentially risky activity requiring full mobilization of physiological and cognitive resources to maintain performance over time. Any loss of these resources can have dramatic consequences, including accidents. Moreover, the promise of </a:t>
            </a:r>
            <a:r>
              <a:rPr lang="en-US" sz="1400" dirty="0">
                <a:hlinkClick r:id="rId2" tooltip="Learn more about Autonomous Vehicles from ScienceDirect's AI-generated Topic Pages"/>
              </a:rPr>
              <a:t>autonomous vehicles</a:t>
            </a:r>
            <a:r>
              <a:rPr lang="en-US" sz="1400" dirty="0"/>
              <a:t> makes it even more important to determine the driver’s operational state. This has recently generated a large number of studies, both from the fundamental perspective and with a view to potential applications. The challenge is ambitious: not only detecting, but also predicting, degradation in the driver’s operational state</a:t>
            </a:r>
            <a:r>
              <a:rPr lang="en-US" sz="1400" dirty="0" smtClean="0"/>
              <a:t>.</a:t>
            </a:r>
          </a:p>
          <a:p>
            <a:r>
              <a:rPr lang="en-US" sz="1400" dirty="0"/>
              <a:t>A driver’s operational state while driving a car involves a complex set of psychological, </a:t>
            </a:r>
            <a:r>
              <a:rPr lang="en-US" sz="1400" dirty="0">
                <a:hlinkClick r:id="rId3" tooltip="Learn more about Physiological Parameter from ScienceDirect's AI-generated Topic Pages"/>
              </a:rPr>
              <a:t>physiological and physical parameters</a:t>
            </a:r>
            <a:r>
              <a:rPr lang="en-US" sz="1400" dirty="0"/>
              <a:t>. During driving activities, several factors can be critical: in particular, fatigue and </a:t>
            </a:r>
            <a:r>
              <a:rPr lang="en-US" sz="1400" dirty="0">
                <a:hlinkClick r:id="rId4" tooltip="Learn more about Monotony from ScienceDirect's AI-generated Topic Pages"/>
              </a:rPr>
              <a:t>monotony</a:t>
            </a:r>
            <a:r>
              <a:rPr lang="en-US" sz="1400" dirty="0"/>
              <a:t> may cause a loss of attention, drowsiness and even sleepiness (</a:t>
            </a:r>
            <a:r>
              <a:rPr lang="en-US" sz="1400" dirty="0">
                <a:hlinkClick r:id="rId5"/>
              </a:rPr>
              <a:t>Dong et al., 2011</a:t>
            </a:r>
            <a:r>
              <a:rPr lang="en-US" sz="1400" dirty="0"/>
              <a:t>). The present study focuses on a specific type of impaired operational state: drowsiness. </a:t>
            </a:r>
            <a:endParaRPr lang="en-US" sz="1400" dirty="0" smtClean="0"/>
          </a:p>
          <a:p>
            <a:r>
              <a:rPr lang="en-US" sz="1400" dirty="0" smtClean="0"/>
              <a:t>Drowsiness </a:t>
            </a:r>
            <a:r>
              <a:rPr lang="en-US" sz="1400" dirty="0"/>
              <a:t>is an intermediate state between alertness and sleep. In this article, we will consider drowsiness as a continuum, or scalar state. Unfortunately, drowsiness cannot be recorded directly but has to be estimated, and several estimation techniques have been proposed </a:t>
            </a:r>
            <a:r>
              <a:rPr lang="en-US" sz="1400" dirty="0"/>
              <a:t> </a:t>
            </a:r>
            <a:r>
              <a:rPr lang="en-US" sz="1400" dirty="0" smtClean="0"/>
              <a:t>earlier.</a:t>
            </a:r>
          </a:p>
          <a:p>
            <a:r>
              <a:rPr lang="en-US" sz="1400" dirty="0" smtClean="0"/>
              <a:t>The reliability and accuracy of drowsiness of a driver is more and precise by using this method of sensor technology.</a:t>
            </a:r>
          </a:p>
          <a:p>
            <a:endParaRPr lang="en-US" sz="1400" dirty="0" smtClean="0"/>
          </a:p>
          <a:p>
            <a:pPr marL="0" indent="0">
              <a:buNone/>
            </a:pPr>
            <a:endParaRPr lang="en-US" sz="1400" dirty="0"/>
          </a:p>
        </p:txBody>
      </p:sp>
    </p:spTree>
    <p:extLst>
      <p:ext uri="{BB962C8B-B14F-4D97-AF65-F5344CB8AC3E}">
        <p14:creationId xmlns:p14="http://schemas.microsoft.com/office/powerpoint/2010/main" val="301800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FD6718-2B36-4DEA-BD9E-A59A84A2F24E}"/>
              </a:ext>
            </a:extLst>
          </p:cNvPr>
          <p:cNvSpPr>
            <a:spLocks noGrp="1"/>
          </p:cNvSpPr>
          <p:nvPr>
            <p:ph type="title"/>
          </p:nvPr>
        </p:nvSpPr>
        <p:spPr>
          <a:xfrm>
            <a:off x="1623702" y="264920"/>
            <a:ext cx="9880910" cy="1025495"/>
          </a:xfrm>
        </p:spPr>
        <p:txBody>
          <a:bodyPr>
            <a:normAutofit/>
          </a:bodyPr>
          <a:lstStyle/>
          <a:p>
            <a:r>
              <a:rPr lang="en-IN" sz="4000" dirty="0" smtClean="0">
                <a:latin typeface="Arial Rounded MT Bold" panose="020F0704030504030204" pitchFamily="34" charset="0"/>
              </a:rPr>
              <a:t>Quantitative Impact</a:t>
            </a:r>
            <a:r>
              <a:rPr lang="en-IN" dirty="0" smtClean="0">
                <a:latin typeface="Arial Rounded MT Bold" panose="020F0704030504030204" pitchFamily="34" charset="0"/>
              </a:rPr>
              <a:t>:</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xmlns="" id="{7191B5C9-47D1-47CD-9012-58E78D4DB573}"/>
              </a:ext>
            </a:extLst>
          </p:cNvPr>
          <p:cNvSpPr>
            <a:spLocks noGrp="1"/>
          </p:cNvSpPr>
          <p:nvPr>
            <p:ph sz="half" idx="1"/>
          </p:nvPr>
        </p:nvSpPr>
        <p:spPr>
          <a:xfrm>
            <a:off x="4982198" y="957130"/>
            <a:ext cx="6699904" cy="5648769"/>
          </a:xfrm>
        </p:spPr>
        <p:txBody>
          <a:bodyPr>
            <a:normAutofit/>
          </a:bodyPr>
          <a:lstStyle/>
          <a:p>
            <a:pPr marL="0" indent="0">
              <a:buNone/>
            </a:pPr>
            <a:r>
              <a:rPr lang="en-IN" dirty="0" smtClean="0"/>
              <a:t>Previous researches by AAA foundation found that:</a:t>
            </a:r>
          </a:p>
          <a:p>
            <a:pPr>
              <a:buAutoNum type="arabicParenR"/>
            </a:pPr>
            <a:r>
              <a:rPr lang="en-US" sz="1400" dirty="0" smtClean="0"/>
              <a:t>In today’s fast-moving </a:t>
            </a:r>
            <a:r>
              <a:rPr lang="en-US" sz="1400" dirty="0"/>
              <a:t>world, ever increasing vehicles and human population has triggered the necessity of driver and intelligent safety systems. </a:t>
            </a:r>
            <a:endParaRPr lang="en-US" sz="1400" dirty="0" smtClean="0"/>
          </a:p>
          <a:p>
            <a:pPr>
              <a:buAutoNum type="arabicParenR"/>
            </a:pPr>
            <a:r>
              <a:rPr lang="en-US" sz="1400" dirty="0" smtClean="0"/>
              <a:t>In </a:t>
            </a:r>
            <a:r>
              <a:rPr lang="en-US" sz="1400" dirty="0"/>
              <a:t>all the accidents involved roughly about 26.3% are fatal and around 1.5 lakh people died in </a:t>
            </a:r>
            <a:r>
              <a:rPr lang="en-US" sz="1400" dirty="0" smtClean="0"/>
              <a:t>2019 </a:t>
            </a:r>
            <a:r>
              <a:rPr lang="en-US" sz="1400" dirty="0"/>
              <a:t>alone </a:t>
            </a:r>
            <a:r>
              <a:rPr lang="en-US" sz="1400" dirty="0" smtClean="0"/>
              <a:t>. </a:t>
            </a:r>
            <a:r>
              <a:rPr lang="en-US" sz="1400" dirty="0"/>
              <a:t>Hence there is an increase in effort to incorporate intelligent systems in vehicles which increase the safety and stability and move towards Internet of Things which says about vehicle connectivity, Value added functions which reduce the human intervention. Also, we move towards digitalization where integration of digital technologies is done in everyday life</a:t>
            </a:r>
            <a:r>
              <a:rPr lang="en-US" sz="1400" dirty="0" smtClean="0"/>
              <a:t>.</a:t>
            </a:r>
          </a:p>
          <a:p>
            <a:pPr>
              <a:buAutoNum type="arabicParenR"/>
            </a:pPr>
            <a:r>
              <a:rPr lang="en-US" sz="1400" dirty="0"/>
              <a:t> In given 206 accidents (76 Fatal; 56 Serious injury; 40 Minor injury; and 34 No injury cases) 64% of accidents were either a fatal or a serious accident</a:t>
            </a:r>
            <a:r>
              <a:rPr lang="en-US" sz="1400" dirty="0" smtClean="0"/>
              <a:t>.</a:t>
            </a:r>
          </a:p>
          <a:p>
            <a:pPr>
              <a:buAutoNum type="arabicParenR"/>
            </a:pPr>
            <a:r>
              <a:rPr lang="en-US" sz="1400" dirty="0" smtClean="0"/>
              <a:t> </a:t>
            </a:r>
            <a:r>
              <a:rPr lang="en-US" sz="1400" dirty="0"/>
              <a:t>Out of 206 accidents, there were 170 accidents recorded with clear weather condition. Of these 170 accidents, there were 159 accidents happening at no junction involvement. </a:t>
            </a:r>
            <a:r>
              <a:rPr lang="en-US" sz="1400" dirty="0" smtClean="0"/>
              <a:t>This signifies </a:t>
            </a:r>
            <a:r>
              <a:rPr lang="en-US" sz="1400" dirty="0"/>
              <a:t>even though the weather was clear and driver had no junction the accidents rates (77%) were high. </a:t>
            </a:r>
            <a:endParaRPr lang="en-US" sz="1400" dirty="0" smtClean="0"/>
          </a:p>
          <a:p>
            <a:pPr>
              <a:buAutoNum type="arabicParenR"/>
            </a:pPr>
            <a:r>
              <a:rPr lang="en-US" sz="1400" dirty="0" smtClean="0"/>
              <a:t>Out </a:t>
            </a:r>
            <a:r>
              <a:rPr lang="en-US" sz="1400" dirty="0"/>
              <a:t>of 159 accidents the effect of No driver distraction was found in </a:t>
            </a:r>
            <a:r>
              <a:rPr lang="en-US" sz="1400" dirty="0" smtClean="0"/>
              <a:t>44 </a:t>
            </a:r>
            <a:r>
              <a:rPr lang="en-US" sz="1400" dirty="0"/>
              <a:t>accidents, </a:t>
            </a:r>
            <a:r>
              <a:rPr lang="en-US" sz="1400" dirty="0" smtClean="0"/>
              <a:t>70 accidents </a:t>
            </a:r>
            <a:r>
              <a:rPr lang="en-US" sz="1400" dirty="0"/>
              <a:t>were due to sleepy condition and 45 accidents due to other reasons</a:t>
            </a:r>
            <a:r>
              <a:rPr lang="en-US" sz="1400" dirty="0" smtClean="0"/>
              <a:t>.</a:t>
            </a:r>
          </a:p>
          <a:p>
            <a:pPr>
              <a:buAutoNum type="arabicParenR"/>
            </a:pPr>
            <a:endParaRPr lang="en-IN" sz="1400" dirty="0"/>
          </a:p>
        </p:txBody>
      </p:sp>
      <p:pic>
        <p:nvPicPr>
          <p:cNvPr id="5" name="Content Placeholder 4"/>
          <p:cNvPicPr>
            <a:picLocks noGrp="1" noChangeAspect="1"/>
          </p:cNvPicPr>
          <p:nvPr>
            <p:ph sz="half" idx="2"/>
          </p:nvPr>
        </p:nvPicPr>
        <p:blipFill>
          <a:blip r:embed="rId2"/>
          <a:stretch>
            <a:fillRect/>
          </a:stretch>
        </p:blipFill>
        <p:spPr>
          <a:xfrm>
            <a:off x="1166500" y="1128045"/>
            <a:ext cx="3649054" cy="2392823"/>
          </a:xfrm>
          <a:prstGeom prst="rect">
            <a:avLst/>
          </a:prstGeom>
        </p:spPr>
      </p:pic>
      <p:pic>
        <p:nvPicPr>
          <p:cNvPr id="6" name="Content Placeholder 6"/>
          <p:cNvPicPr>
            <a:picLocks noChangeAspect="1"/>
          </p:cNvPicPr>
          <p:nvPr/>
        </p:nvPicPr>
        <p:blipFill>
          <a:blip r:embed="rId3"/>
          <a:stretch>
            <a:fillRect/>
          </a:stretch>
        </p:blipFill>
        <p:spPr>
          <a:xfrm>
            <a:off x="1380145" y="3755877"/>
            <a:ext cx="3221765" cy="2850022"/>
          </a:xfrm>
          <a:prstGeom prst="rect">
            <a:avLst/>
          </a:prstGeom>
        </p:spPr>
      </p:pic>
    </p:spTree>
    <p:extLst>
      <p:ext uri="{BB962C8B-B14F-4D97-AF65-F5344CB8AC3E}">
        <p14:creationId xmlns:p14="http://schemas.microsoft.com/office/powerpoint/2010/main" val="1988491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990744" y="3349951"/>
            <a:ext cx="6956277" cy="3301213"/>
          </a:xfrm>
        </p:spPr>
        <p:txBody>
          <a:bodyPr>
            <a:normAutofit/>
          </a:bodyPr>
          <a:lstStyle/>
          <a:p>
            <a:r>
              <a:rPr lang="en-US" sz="1500" dirty="0"/>
              <a:t>64% accidents have occurred in time range 1 (6am and 11 am) and time range 5 (12 am to </a:t>
            </a:r>
            <a:r>
              <a:rPr lang="en-US" sz="1500" dirty="0" smtClean="0"/>
              <a:t>6am).</a:t>
            </a:r>
          </a:p>
          <a:p>
            <a:r>
              <a:rPr lang="en-US" sz="1500" dirty="0" smtClean="0"/>
              <a:t>Out </a:t>
            </a:r>
            <a:r>
              <a:rPr lang="en-US" sz="1500" dirty="0"/>
              <a:t>of </a:t>
            </a:r>
            <a:r>
              <a:rPr lang="en-US" sz="1500" dirty="0" smtClean="0"/>
              <a:t>these </a:t>
            </a:r>
            <a:r>
              <a:rPr lang="en-US" sz="1500" dirty="0"/>
              <a:t>26% accidents occurred between 6am and </a:t>
            </a:r>
            <a:r>
              <a:rPr lang="en-US" sz="1500" dirty="0" smtClean="0"/>
              <a:t>11am, </a:t>
            </a:r>
            <a:r>
              <a:rPr lang="en-US" sz="1500" dirty="0"/>
              <a:t>38% accidents have occurred between 12am to </a:t>
            </a:r>
            <a:r>
              <a:rPr lang="en-US" sz="1500" dirty="0" smtClean="0"/>
              <a:t>6am</a:t>
            </a:r>
          </a:p>
          <a:p>
            <a:r>
              <a:rPr lang="en-US" sz="1500" dirty="0"/>
              <a:t>Of 64% accidents: </a:t>
            </a:r>
            <a:r>
              <a:rPr lang="en-US" sz="1500" dirty="0" smtClean="0"/>
              <a:t>In </a:t>
            </a:r>
            <a:r>
              <a:rPr lang="en-US" sz="1500" dirty="0"/>
              <a:t>17% cases driver’s condition (fatigue/ sleep/ drowsiness) was responsible </a:t>
            </a:r>
            <a:r>
              <a:rPr lang="en-US" sz="1500" dirty="0" smtClean="0"/>
              <a:t>.</a:t>
            </a:r>
          </a:p>
          <a:p>
            <a:r>
              <a:rPr lang="en-US" sz="1500" dirty="0" smtClean="0"/>
              <a:t>In </a:t>
            </a:r>
            <a:r>
              <a:rPr lang="en-US" sz="1500" dirty="0"/>
              <a:t>35% cases driver was </a:t>
            </a:r>
            <a:r>
              <a:rPr lang="en-US" sz="1500" dirty="0" err="1" smtClean="0"/>
              <a:t>haltig</a:t>
            </a:r>
            <a:r>
              <a:rPr lang="en-US" sz="1500" dirty="0" smtClean="0"/>
              <a:t> </a:t>
            </a:r>
            <a:r>
              <a:rPr lang="en-US" sz="1500" dirty="0"/>
              <a:t>off the road or on the shoulder and got hit by a moving vehicle</a:t>
            </a:r>
            <a:endParaRPr lang="en-IN" sz="1500" dirty="0"/>
          </a:p>
        </p:txBody>
      </p:sp>
      <p:sp>
        <p:nvSpPr>
          <p:cNvPr id="4" name="Content Placeholder 3"/>
          <p:cNvSpPr>
            <a:spLocks noGrp="1"/>
          </p:cNvSpPr>
          <p:nvPr>
            <p:ph sz="half" idx="2"/>
          </p:nvPr>
        </p:nvSpPr>
        <p:spPr>
          <a:xfrm>
            <a:off x="1709159" y="376014"/>
            <a:ext cx="10015670" cy="2905571"/>
          </a:xfrm>
        </p:spPr>
        <p:txBody>
          <a:bodyPr>
            <a:normAutofit/>
          </a:bodyPr>
          <a:lstStyle/>
          <a:p>
            <a:r>
              <a:rPr lang="en-US" sz="1500" dirty="0"/>
              <a:t>We found that, 51.10% of the accidents were caused by human error and 36.10% from the vehicle error. </a:t>
            </a:r>
            <a:endParaRPr lang="en-US" sz="1500" dirty="0" smtClean="0"/>
          </a:p>
          <a:p>
            <a:r>
              <a:rPr lang="en-US" sz="1500" dirty="0" smtClean="0"/>
              <a:t>Even </a:t>
            </a:r>
            <a:r>
              <a:rPr lang="en-US" sz="1500" dirty="0"/>
              <a:t>though the conditions were clear weather, no intersection, no vision obstruction and no driver distraction which strongly emphasizes to incorporate intelligent systems in vehicles which shall ensures occupants safety</a:t>
            </a:r>
            <a:r>
              <a:rPr lang="en-US" sz="1500" dirty="0" smtClean="0"/>
              <a:t>.</a:t>
            </a:r>
          </a:p>
          <a:p>
            <a:r>
              <a:rPr lang="en-US" sz="1500" dirty="0" smtClean="0"/>
              <a:t> </a:t>
            </a:r>
            <a:r>
              <a:rPr lang="en-US" sz="1500" dirty="0"/>
              <a:t>Also, it should be looked for cost efficient solution to target country like India. </a:t>
            </a:r>
            <a:endParaRPr lang="en-US" sz="1500" dirty="0" smtClean="0"/>
          </a:p>
          <a:p>
            <a:r>
              <a:rPr lang="en-US" sz="1500" dirty="0" smtClean="0"/>
              <a:t>From  </a:t>
            </a:r>
            <a:r>
              <a:rPr lang="en-US" sz="1500" dirty="0" err="1" smtClean="0"/>
              <a:t>this,it</a:t>
            </a:r>
            <a:r>
              <a:rPr lang="en-US" sz="1500" dirty="0" smtClean="0"/>
              <a:t> </a:t>
            </a:r>
            <a:r>
              <a:rPr lang="en-US" sz="1500" dirty="0"/>
              <a:t>was evident that </a:t>
            </a:r>
            <a:r>
              <a:rPr lang="en-US" sz="1500" dirty="0" smtClean="0"/>
              <a:t>≈14% </a:t>
            </a:r>
            <a:r>
              <a:rPr lang="en-US" sz="1500" dirty="0"/>
              <a:t>of cases had human error as driver falling asleep. </a:t>
            </a:r>
            <a:endParaRPr lang="en-US" sz="1500" dirty="0" smtClean="0"/>
          </a:p>
          <a:p>
            <a:r>
              <a:rPr lang="en-US" sz="1500" dirty="0" smtClean="0"/>
              <a:t>However</a:t>
            </a:r>
            <a:r>
              <a:rPr lang="en-US" sz="1500" dirty="0"/>
              <a:t>, </a:t>
            </a:r>
            <a:r>
              <a:rPr lang="en-US" sz="1500" dirty="0" smtClean="0"/>
              <a:t>14</a:t>
            </a:r>
            <a:r>
              <a:rPr lang="en-US" sz="1500" dirty="0"/>
              <a:t>% was after the filters were applied. It is believed “driver falling asleep” </a:t>
            </a:r>
            <a:r>
              <a:rPr lang="en-US" sz="1500" dirty="0" err="1"/>
              <a:t>n</a:t>
            </a:r>
            <a:r>
              <a:rPr lang="en-US" sz="1500" dirty="0" err="1" smtClean="0"/>
              <a:t>have</a:t>
            </a:r>
            <a:r>
              <a:rPr lang="en-US" sz="1500" dirty="0" smtClean="0"/>
              <a:t> </a:t>
            </a:r>
            <a:r>
              <a:rPr lang="en-US" sz="1500" dirty="0"/>
              <a:t>a higher share for overall accidents. </a:t>
            </a:r>
            <a:endParaRPr lang="en-IN" sz="1500" dirty="0"/>
          </a:p>
        </p:txBody>
      </p:sp>
      <p:pic>
        <p:nvPicPr>
          <p:cNvPr id="5" name="Content Placeholder 7"/>
          <p:cNvPicPr>
            <a:picLocks noGrp="1" noChangeAspect="1"/>
          </p:cNvPicPr>
          <p:nvPr>
            <p:ph sz="half" idx="2"/>
          </p:nvPr>
        </p:nvPicPr>
        <p:blipFill>
          <a:blip r:embed="rId2"/>
          <a:stretch>
            <a:fillRect/>
          </a:stretch>
        </p:blipFill>
        <p:spPr>
          <a:xfrm>
            <a:off x="1239140" y="3281585"/>
            <a:ext cx="3255948" cy="3196128"/>
          </a:xfrm>
          <a:prstGeom prst="rect">
            <a:avLst/>
          </a:prstGeom>
        </p:spPr>
      </p:pic>
    </p:spTree>
    <p:extLst>
      <p:ext uri="{BB962C8B-B14F-4D97-AF65-F5344CB8AC3E}">
        <p14:creationId xmlns:p14="http://schemas.microsoft.com/office/powerpoint/2010/main" val="1989040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AB3828A-C235-4CA0-86E3-7B3E57A4A7FA}"/>
              </a:ext>
            </a:extLst>
          </p:cNvPr>
          <p:cNvSpPr>
            <a:spLocks noGrp="1"/>
          </p:cNvSpPr>
          <p:nvPr>
            <p:ph type="ctrTitle"/>
          </p:nvPr>
        </p:nvSpPr>
        <p:spPr>
          <a:xfrm>
            <a:off x="180975" y="2514601"/>
            <a:ext cx="10658475" cy="914400"/>
          </a:xfrm>
        </p:spPr>
        <p:txBody>
          <a:bodyPr/>
          <a:lstStyle/>
          <a:p>
            <a:pPr algn="ctr"/>
            <a:r>
              <a:rPr lang="en-IN" dirty="0"/>
              <a:t>         THANK YOU</a:t>
            </a:r>
          </a:p>
        </p:txBody>
      </p:sp>
    </p:spTree>
    <p:extLst>
      <p:ext uri="{BB962C8B-B14F-4D97-AF65-F5344CB8AC3E}">
        <p14:creationId xmlns:p14="http://schemas.microsoft.com/office/powerpoint/2010/main" val="273064110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1268</TotalTime>
  <Words>739</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Arial Black</vt:lpstr>
      <vt:lpstr>Arial Rounded MT Bold</vt:lpstr>
      <vt:lpstr>Century Gothic</vt:lpstr>
      <vt:lpstr>Wingdings</vt:lpstr>
      <vt:lpstr>Wingdings 3</vt:lpstr>
      <vt:lpstr>Wisp</vt:lpstr>
      <vt:lpstr>DROWSY DETECTION SYSTEM  USING  EYE BLINKING SENSOR</vt:lpstr>
      <vt:lpstr>Introduction:</vt:lpstr>
      <vt:lpstr>PowerPoint Presentation</vt:lpstr>
      <vt:lpstr>Qualitative Impact:</vt:lpstr>
      <vt:lpstr>Quantitative Impact:</vt:lpstr>
      <vt:lpstr>PowerPoint Presentation</vt:lpstr>
      <vt:lpstr>         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DROWSY DETECTION SYSTEM  USING  EYE BLINKING SENSOR</dc:title>
  <dc:creator>Krishna J S R</dc:creator>
  <cp:lastModifiedBy>Nagasaiharshita Kaza</cp:lastModifiedBy>
  <cp:revision>14</cp:revision>
  <dcterms:created xsi:type="dcterms:W3CDTF">2020-06-25T17:30:36Z</dcterms:created>
  <dcterms:modified xsi:type="dcterms:W3CDTF">2020-06-27T08:27:58Z</dcterms:modified>
</cp:coreProperties>
</file>