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1" r:id="rId1"/>
  </p:sldMasterIdLst>
  <p:sldIdLst>
    <p:sldId id="256" r:id="rId2"/>
    <p:sldId id="263" r:id="rId3"/>
    <p:sldId id="258" r:id="rId4"/>
    <p:sldId id="257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6500D-F3AA-F0A3-5999-0AA21D7BE349}" v="236" dt="2025-04-15T17:51:38.808"/>
    <p1510:client id="{1F45E342-25E2-8343-A27C-11CCE7875246}" v="9" dt="2025-04-15T03:43:02.896"/>
    <p1510:client id="{43737B8D-3361-075E-7A53-572143A15017}" v="40" dt="2025-04-15T04:09:12.098"/>
    <p1510:client id="{4A576E77-F325-1395-D933-A9689AD8FD7D}" v="336" dt="2025-04-15T16:56:17.989"/>
    <p1510:client id="{4BCB8C68-576E-4C7D-4FF9-D66B5B540EC6}" v="10" dt="2025-04-15T03:30:36.685"/>
    <p1510:client id="{5854B793-F054-3514-B398-73D7F8654B49}" v="84" dt="2025-04-15T18:35:39.981"/>
    <p1510:client id="{66FCCD79-A6D4-4DB3-BE73-AB5284A18B4B}" v="122" dt="2025-04-15T17:39:08.825"/>
    <p1510:client id="{67F295D9-8700-A58D-465B-9ADF1F6C31A2}" v="87" dt="2025-04-14T20:29:24.062"/>
    <p1510:client id="{6A18CD52-5FCD-4D3E-1E7D-E1FC4D132D28}" v="4" dt="2025-04-15T18:09:27.802"/>
    <p1510:client id="{77FED18A-9B42-2950-1A7D-1D1CACEDAE5C}" v="20" dt="2025-04-15T00:39:08.872"/>
    <p1510:client id="{79C2D225-5F00-DA6E-70D0-708955534D5A}" v="420" dt="2025-04-15T00:32:06.323"/>
    <p1510:client id="{837A2949-77B0-B94D-727E-2E11204B6B1D}" v="10" dt="2025-04-15T20:27:49.631"/>
    <p1510:client id="{866842DC-8F86-45CC-8147-B2DD1C65EF9B}" v="475" dt="2025-04-15T00:35:40.259"/>
    <p1510:client id="{89EAC0FD-D76B-293A-F5D6-D563E034DBEB}" v="9" dt="2025-04-15T18:22:41.997"/>
    <p1510:client id="{8D63823B-94A8-4575-A50F-9483EF1F5CD9}" v="370" dt="2025-04-15T20:29:11.890"/>
    <p1510:client id="{A678685C-02A2-47FB-6C54-2A7087CEE1A2}" v="344" dt="2025-04-14T23:03:16.953"/>
    <p1510:client id="{AE849226-A687-B376-6BCE-B25FFB3C128E}" v="206" dt="2025-04-14T21:09:03.386"/>
    <p1510:client id="{BB8D0EA5-6EFF-F574-33CB-4C7DD4AEF6B1}" v="6" dt="2025-04-15T20:29:10.142"/>
    <p1510:client id="{C6A1EAA1-43BC-D201-41EA-8A53CA3A37D5}" v="15" dt="2025-04-14T23:56:54.420"/>
    <p1510:client id="{CD298D6B-FDA8-C83F-A618-9FB7BD5BBB02}" v="3" dt="2025-04-15T18:04:37.015"/>
    <p1510:client id="{D2BF7E3E-534C-15AD-6CBA-A1086245DB50}" v="7" dt="2025-04-15T17:54:51.667"/>
    <p1510:client id="{E1FCF288-C90B-4F3F-B33D-1C443C59152B}" v="552" dt="2025-04-15T18:35:09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5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0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02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45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36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66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38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36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8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5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4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5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3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4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2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8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2" r:id="rId1"/>
    <p:sldLayoutId id="2147484243" r:id="rId2"/>
    <p:sldLayoutId id="2147484244" r:id="rId3"/>
    <p:sldLayoutId id="2147484245" r:id="rId4"/>
    <p:sldLayoutId id="2147484246" r:id="rId5"/>
    <p:sldLayoutId id="2147484247" r:id="rId6"/>
    <p:sldLayoutId id="2147484248" r:id="rId7"/>
    <p:sldLayoutId id="2147484249" r:id="rId8"/>
    <p:sldLayoutId id="2147484250" r:id="rId9"/>
    <p:sldLayoutId id="2147484251" r:id="rId10"/>
    <p:sldLayoutId id="2147484252" r:id="rId11"/>
    <p:sldLayoutId id="2147484253" r:id="rId12"/>
    <p:sldLayoutId id="2147484254" r:id="rId13"/>
    <p:sldLayoutId id="2147484255" r:id="rId14"/>
    <p:sldLayoutId id="2147484256" r:id="rId15"/>
    <p:sldLayoutId id="2147484257" r:id="rId16"/>
    <p:sldLayoutId id="214748425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8778" y="149040"/>
            <a:ext cx="5608593" cy="1886672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b="1">
                <a:solidFill>
                  <a:schemeClr val="accent1">
                    <a:lumMod val="49000"/>
                  </a:schemeClr>
                </a:solidFill>
              </a:rPr>
              <a:t>Team-10 </a:t>
            </a:r>
            <a:br>
              <a:rPr lang="en-US" b="1"/>
            </a:br>
            <a:r>
              <a:rPr lang="en-US" b="1">
                <a:solidFill>
                  <a:schemeClr val="accent1">
                    <a:lumMod val="49000"/>
                  </a:schemeClr>
                </a:solidFill>
              </a:rPr>
              <a:t>The PyHackers</a:t>
            </a:r>
            <a:endParaRPr lang="en-US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3664" y="2326508"/>
            <a:ext cx="4869439" cy="171749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200" b="1"/>
              <a:t>          Dataset</a:t>
            </a:r>
            <a:r>
              <a:rPr lang="en-US" sz="2200" b="1">
                <a:solidFill>
                  <a:srgbClr val="C00000"/>
                </a:solidFill>
              </a:rPr>
              <a:t>       </a:t>
            </a:r>
            <a:r>
              <a:rPr lang="en-US" sz="2200">
                <a:solidFill>
                  <a:srgbClr val="C00000"/>
                </a:solidFill>
              </a:rPr>
              <a:t>     </a:t>
            </a:r>
            <a:endParaRPr lang="en-US" sz="2200"/>
          </a:p>
          <a:p>
            <a:pPr algn="ctr"/>
            <a:r>
              <a:rPr lang="en-US" sz="2200" b="1">
                <a:solidFill>
                  <a:schemeClr val="accent2">
                    <a:lumMod val="76000"/>
                  </a:schemeClr>
                </a:solidFill>
              </a:rPr>
              <a:t>Treadmill Maximal Exercise Tests</a:t>
            </a:r>
          </a:p>
          <a:p>
            <a:endParaRPr lang="en-US" sz="2200">
              <a:solidFill>
                <a:schemeClr val="accent2">
                  <a:lumMod val="76000"/>
                </a:schemeClr>
              </a:solidFill>
            </a:endParaRPr>
          </a:p>
          <a:p>
            <a:endParaRPr lang="en-US" sz="2200" b="1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87EE22-87FF-5789-86ED-6B7731D3DD33}"/>
              </a:ext>
            </a:extLst>
          </p:cNvPr>
          <p:cNvSpPr txBox="1"/>
          <p:nvPr/>
        </p:nvSpPr>
        <p:spPr>
          <a:xfrm>
            <a:off x="6814805" y="3942679"/>
            <a:ext cx="4871947" cy="26684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</a:pPr>
            <a:r>
              <a:rPr lang="en-US" sz="2200" b="1"/>
              <a:t>Team Lead</a:t>
            </a:r>
            <a:endParaRPr lang="en-US"/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sz="2200">
                <a:solidFill>
                  <a:schemeClr val="accent2">
                    <a:lumMod val="76000"/>
                  </a:schemeClr>
                </a:solidFill>
              </a:rPr>
              <a:t>          </a:t>
            </a:r>
            <a:r>
              <a:rPr lang="en-US" sz="2200" b="1">
                <a:solidFill>
                  <a:schemeClr val="accent2">
                    <a:lumMod val="76000"/>
                  </a:schemeClr>
                </a:solidFill>
              </a:rPr>
              <a:t>Shravani</a:t>
            </a:r>
            <a:endParaRPr lang="en-US" b="1">
              <a:solidFill>
                <a:schemeClr val="accent2">
                  <a:lumMod val="76000"/>
                </a:schemeClr>
              </a:solidFill>
            </a:endParaRPr>
          </a:p>
          <a:p>
            <a:pPr algn="ctr">
              <a:spcBef>
                <a:spcPct val="20000"/>
              </a:spcBef>
              <a:spcAft>
                <a:spcPts val="600"/>
              </a:spcAft>
            </a:pPr>
            <a:r>
              <a:rPr lang="en-US" sz="2000" b="1"/>
              <a:t>Team Members</a:t>
            </a:r>
            <a:endParaRPr lang="en-US" b="1"/>
          </a:p>
          <a:p>
            <a:pPr algn="ctr"/>
            <a:r>
              <a:rPr lang="en-US" sz="2000" b="1">
                <a:solidFill>
                  <a:schemeClr val="accent2">
                    <a:lumMod val="76000"/>
                  </a:schemeClr>
                </a:solidFill>
              </a:rPr>
              <a:t>Anandhi</a:t>
            </a:r>
          </a:p>
          <a:p>
            <a:pPr algn="ctr"/>
            <a:r>
              <a:rPr lang="en-US" sz="2000" b="1">
                <a:solidFill>
                  <a:schemeClr val="accent2">
                    <a:lumMod val="76000"/>
                  </a:schemeClr>
                </a:solidFill>
              </a:rPr>
              <a:t>Bhagyashri</a:t>
            </a:r>
          </a:p>
          <a:p>
            <a:pPr algn="ctr"/>
            <a:r>
              <a:rPr lang="en-US" sz="2000" b="1">
                <a:solidFill>
                  <a:schemeClr val="accent2">
                    <a:lumMod val="76000"/>
                  </a:schemeClr>
                </a:solidFill>
              </a:rPr>
              <a:t>Savitha</a:t>
            </a:r>
          </a:p>
          <a:p>
            <a:pPr algn="ctr"/>
            <a:r>
              <a:rPr lang="en-US" sz="2000" b="1">
                <a:solidFill>
                  <a:schemeClr val="accent2">
                    <a:lumMod val="76000"/>
                  </a:schemeClr>
                </a:solidFill>
              </a:rPr>
              <a:t>Sireesha</a:t>
            </a:r>
          </a:p>
        </p:txBody>
      </p:sp>
      <p:pic>
        <p:nvPicPr>
          <p:cNvPr id="6" name="Picture 5" descr="Running On Treadmill Test Stock Photos ...">
            <a:extLst>
              <a:ext uri="{FF2B5EF4-FFF2-40B4-BE49-F238E27FC236}">
                <a16:creationId xmlns:a16="http://schemas.microsoft.com/office/drawing/2014/main" id="{7B6AA683-A27E-0831-0A02-00926A9F8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73" y="151669"/>
            <a:ext cx="3960105" cy="2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2A902-8EDF-6AAA-971C-9AEE4B60A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310" y="442055"/>
            <a:ext cx="8534400" cy="1268461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chemeClr val="accent1">
                    <a:lumMod val="49000"/>
                  </a:schemeClr>
                </a:solidFill>
              </a:rPr>
              <a:t>Team approach</a:t>
            </a:r>
            <a:endParaRPr lang="en-US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A8D4F-2BD6-7D15-EA4A-73BB65123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050" y="1886111"/>
            <a:ext cx="8857048" cy="3089585"/>
          </a:xfrm>
        </p:spPr>
        <p:txBody>
          <a:bodyPr/>
          <a:lstStyle/>
          <a:p>
            <a:pPr marL="0" indent="0">
              <a:spcBef>
                <a:spcPts val="1400"/>
              </a:spcBef>
              <a:buClr>
                <a:srgbClr val="FFFFFF"/>
              </a:buClr>
              <a:buNone/>
            </a:pPr>
            <a:r>
              <a:rPr lang="en-US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      💬 </a:t>
            </a:r>
            <a:r>
              <a:rPr lang="en-US" b="1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Established communication channels </a:t>
            </a:r>
            <a:r>
              <a:rPr lang="en-US" b="1" i="1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(Slack, WhatsApp)</a:t>
            </a:r>
            <a:endParaRPr lang="en-US" b="1">
              <a:solidFill>
                <a:schemeClr val="accent2">
                  <a:lumMod val="76000"/>
                </a:schemeClr>
              </a:solidFill>
            </a:endParaRPr>
          </a:p>
          <a:p>
            <a:pPr marL="0" indent="0">
              <a:spcBef>
                <a:spcPts val="1400"/>
              </a:spcBef>
              <a:buClr>
                <a:srgbClr val="FFFFFF"/>
              </a:buClr>
              <a:buNone/>
            </a:pPr>
            <a:r>
              <a:rPr lang="en-US" b="1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      📊 Understood the datasets</a:t>
            </a:r>
            <a:endParaRPr lang="en-US" b="1">
              <a:solidFill>
                <a:schemeClr val="accent2">
                  <a:lumMod val="76000"/>
                </a:schemeClr>
              </a:solidFill>
            </a:endParaRPr>
          </a:p>
          <a:p>
            <a:pPr marL="0" indent="0">
              <a:spcBef>
                <a:spcPts val="1400"/>
              </a:spcBef>
              <a:buClr>
                <a:srgbClr val="FFFFFF"/>
              </a:buClr>
              <a:buNone/>
            </a:pPr>
            <a:r>
              <a:rPr lang="en-US" b="1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      📋 Divided 80 questions among a team of 5</a:t>
            </a:r>
          </a:p>
          <a:p>
            <a:pPr marL="0" indent="0">
              <a:spcBef>
                <a:spcPts val="1400"/>
              </a:spcBef>
              <a:buClr>
                <a:srgbClr val="FFFFFF"/>
              </a:buClr>
              <a:buNone/>
            </a:pPr>
            <a:r>
              <a:rPr lang="en-US" b="1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      🤝 Shared understanding across team members</a:t>
            </a:r>
            <a:endParaRPr lang="en-US" b="1">
              <a:solidFill>
                <a:schemeClr val="accent2">
                  <a:lumMod val="76000"/>
                </a:schemeClr>
              </a:solidFill>
            </a:endParaRPr>
          </a:p>
          <a:p>
            <a:pPr marL="0" indent="0">
              <a:spcBef>
                <a:spcPts val="1400"/>
              </a:spcBef>
              <a:buClr>
                <a:srgbClr val="FFFFFF"/>
              </a:buClr>
              <a:buNone/>
            </a:pPr>
            <a:r>
              <a:rPr lang="en-US" b="1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      📝 Regular feedback and review sessions</a:t>
            </a:r>
            <a:endParaRPr lang="en-US" b="1">
              <a:solidFill>
                <a:schemeClr val="accent2">
                  <a:lumMod val="76000"/>
                </a:schemeClr>
              </a:solidFill>
            </a:endParaRPr>
          </a:p>
          <a:p>
            <a:pPr>
              <a:buClr>
                <a:srgbClr val="FFFFFF"/>
              </a:buClr>
              <a:buFont typeface="Wingdings" panose="05040102010807070707" pitchFamily="18" charset="2"/>
              <a:buChar char="Ø"/>
            </a:pPr>
            <a:endParaRPr lang="en-US" b="1">
              <a:solidFill>
                <a:schemeClr val="accent2">
                  <a:lumMod val="76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17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FC2F-8B7B-7C41-90D4-7DA1FCC5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8583" y="2677"/>
            <a:ext cx="7340467" cy="1144284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>
                <a:solidFill>
                  <a:schemeClr val="accent1">
                    <a:lumMod val="49000"/>
                  </a:schemeClr>
                </a:solidFill>
                <a:latin typeface="Corbel"/>
              </a:rPr>
              <a:t>Tools &amp; </a:t>
            </a:r>
            <a:r>
              <a:rPr lang="en-US" b="1">
                <a:solidFill>
                  <a:schemeClr val="accent1">
                    <a:lumMod val="49000"/>
                  </a:schemeClr>
                </a:solidFill>
                <a:latin typeface="Corbel"/>
              </a:rPr>
              <a:t>Technologies Used</a:t>
            </a:r>
            <a:endParaRPr lang="en-US" sz="4000">
              <a:solidFill>
                <a:schemeClr val="accent1">
                  <a:lumMod val="49000"/>
                </a:schemeClr>
              </a:solidFill>
              <a:latin typeface="Corbe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DD80E-4238-1214-ECAA-C728DC3D2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5694" y="1357153"/>
            <a:ext cx="4462954" cy="4396357"/>
          </a:xfr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Clr>
                <a:srgbClr val="FFFFFF"/>
              </a:buClr>
              <a:buNone/>
            </a:pPr>
            <a:r>
              <a:rPr lang="en-US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🔹 </a:t>
            </a:r>
            <a:r>
              <a:rPr lang="en-US" b="1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Anaconda</a:t>
            </a:r>
            <a:endParaRPr lang="en-US">
              <a:solidFill>
                <a:schemeClr val="accent2">
                  <a:lumMod val="76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b="1">
              <a:solidFill>
                <a:schemeClr val="accent2">
                  <a:lumMod val="76000"/>
                </a:scheme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🔹 </a:t>
            </a:r>
            <a:r>
              <a:rPr lang="en-US" b="1" err="1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Jupyter</a:t>
            </a:r>
            <a:r>
              <a:rPr lang="en-US" b="1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 Notebook</a:t>
            </a:r>
            <a:endParaRPr lang="en-US">
              <a:solidFill>
                <a:schemeClr val="accent2">
                  <a:lumMod val="76000"/>
                </a:schemeClr>
              </a:solidFill>
              <a:ea typeface="+mn-lt"/>
              <a:cs typeface="+mn-lt"/>
            </a:endParaRPr>
          </a:p>
          <a:p>
            <a:pPr marL="342900" indent="-342900">
              <a:lnSpc>
                <a:spcPct val="110000"/>
              </a:lnSpc>
              <a:buClr>
                <a:srgbClr val="FFFFFF"/>
              </a:buClr>
              <a:buFont typeface="Wingdings"/>
              <a:buChar char="§"/>
            </a:pPr>
            <a:endParaRPr lang="en-US" b="1">
              <a:solidFill>
                <a:schemeClr val="accent2">
                  <a:lumMod val="76000"/>
                </a:schemeClr>
              </a:solidFill>
            </a:endParaRPr>
          </a:p>
          <a:p>
            <a:pPr marL="0" indent="0">
              <a:lnSpc>
                <a:spcPct val="110000"/>
              </a:lnSpc>
              <a:buClr>
                <a:srgbClr val="FFFFFF"/>
              </a:buClr>
              <a:buNone/>
            </a:pPr>
            <a:r>
              <a:rPr lang="en-US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🔹 </a:t>
            </a:r>
            <a:r>
              <a:rPr lang="en-US" b="1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GitHub Desktop &amp; Repository</a:t>
            </a:r>
          </a:p>
          <a:p>
            <a:pPr marL="342900" indent="-342900">
              <a:lnSpc>
                <a:spcPct val="110000"/>
              </a:lnSpc>
              <a:buClr>
                <a:srgbClr val="FFFFFF"/>
              </a:buClr>
              <a:buFont typeface="Wingdings"/>
              <a:buChar char="§"/>
            </a:pPr>
            <a:endParaRPr lang="en-US" b="1">
              <a:solidFill>
                <a:schemeClr val="accent2">
                  <a:lumMod val="76000"/>
                </a:schemeClr>
              </a:solidFill>
            </a:endParaRPr>
          </a:p>
          <a:p>
            <a:pPr marL="0" indent="0">
              <a:lnSpc>
                <a:spcPct val="110000"/>
              </a:lnSpc>
              <a:buClr>
                <a:srgbClr val="FFFFFF"/>
              </a:buClr>
              <a:buNone/>
            </a:pPr>
            <a:r>
              <a:rPr lang="en-US" sz="2600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🔹 </a:t>
            </a:r>
            <a:r>
              <a:rPr lang="en-US" sz="2600" b="1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PostgreSQL (Postgres)</a:t>
            </a:r>
            <a:endParaRPr lang="en-US" b="1">
              <a:solidFill>
                <a:schemeClr val="accent2">
                  <a:lumMod val="76000"/>
                </a:schemeClr>
              </a:solidFill>
            </a:endParaRPr>
          </a:p>
          <a:p>
            <a:pPr marL="342900" indent="-342900">
              <a:lnSpc>
                <a:spcPct val="110000"/>
              </a:lnSpc>
              <a:buClr>
                <a:srgbClr val="FFFFFF"/>
              </a:buClr>
              <a:buFont typeface="Wingdings" panose="020B0604020202020204" pitchFamily="34" charset="0"/>
              <a:buChar char="§"/>
            </a:pPr>
            <a:endParaRPr lang="en-US" b="1">
              <a:solidFill>
                <a:schemeClr val="accent2">
                  <a:lumMod val="76000"/>
                </a:schemeClr>
              </a:solidFill>
            </a:endParaRPr>
          </a:p>
          <a:p>
            <a:pPr marL="0" indent="0">
              <a:lnSpc>
                <a:spcPct val="110000"/>
              </a:lnSpc>
              <a:buClr>
                <a:srgbClr val="FFFFFF"/>
              </a:buClr>
              <a:buNone/>
            </a:pPr>
            <a:r>
              <a:rPr lang="en-US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🔹 </a:t>
            </a:r>
            <a:r>
              <a:rPr lang="en-US" b="1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Excel</a:t>
            </a:r>
            <a:endParaRPr lang="en-US">
              <a:solidFill>
                <a:schemeClr val="accent2">
                  <a:lumMod val="76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solidFill>
                <a:schemeClr val="accent2">
                  <a:lumMod val="76000"/>
                </a:schemeClr>
              </a:solidFill>
            </a:endParaRPr>
          </a:p>
          <a:p>
            <a:pPr marL="0" indent="0">
              <a:buClr>
                <a:srgbClr val="FFFFFF"/>
              </a:buClr>
              <a:buNone/>
            </a:pPr>
            <a:endParaRPr lang="en-US"/>
          </a:p>
        </p:txBody>
      </p:sp>
      <p:pic>
        <p:nvPicPr>
          <p:cNvPr id="5" name="Picture 4" descr="File:Github-desktop-logo-symbol.svg ...">
            <a:extLst>
              <a:ext uri="{FF2B5EF4-FFF2-40B4-BE49-F238E27FC236}">
                <a16:creationId xmlns:a16="http://schemas.microsoft.com/office/drawing/2014/main" id="{3C6BB6FC-04A9-68F9-9F66-651006F6B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86" y="1354123"/>
            <a:ext cx="2607405" cy="2071946"/>
          </a:xfrm>
          <a:custGeom>
            <a:avLst/>
            <a:gdLst/>
            <a:ahLst/>
            <a:cxnLst/>
            <a:rect l="l" t="t" r="r" b="b"/>
            <a:pathLst>
              <a:path w="2686406" h="2071946">
                <a:moveTo>
                  <a:pt x="456876" y="0"/>
                </a:moveTo>
                <a:lnTo>
                  <a:pt x="2686406" y="0"/>
                </a:lnTo>
                <a:lnTo>
                  <a:pt x="2686406" y="2071946"/>
                </a:lnTo>
                <a:lnTo>
                  <a:pt x="0" y="2071946"/>
                </a:lnTo>
                <a:lnTo>
                  <a:pt x="0" y="456876"/>
                </a:lnTo>
                <a:close/>
              </a:path>
            </a:pathLst>
          </a:custGeom>
        </p:spPr>
      </p:pic>
      <p:pic>
        <p:nvPicPr>
          <p:cNvPr id="6" name="Picture 5" descr="PostgreSQL - Wikipedia">
            <a:extLst>
              <a:ext uri="{FF2B5EF4-FFF2-40B4-BE49-F238E27FC236}">
                <a16:creationId xmlns:a16="http://schemas.microsoft.com/office/drawing/2014/main" id="{DAA48FA6-5C7E-EC5A-6091-660BA5899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592" y="1353457"/>
            <a:ext cx="2702737" cy="2073033"/>
          </a:xfrm>
          <a:prstGeom prst="rect">
            <a:avLst/>
          </a:prstGeom>
        </p:spPr>
      </p:pic>
      <p:pic>
        <p:nvPicPr>
          <p:cNvPr id="7" name="Picture 6" descr="Anaconda Icons, Logos, Symbols – Free ...">
            <a:extLst>
              <a:ext uri="{FF2B5EF4-FFF2-40B4-BE49-F238E27FC236}">
                <a16:creationId xmlns:a16="http://schemas.microsoft.com/office/drawing/2014/main" id="{A3213539-22A3-F0F2-C9EC-2D2462617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041" y="3702563"/>
            <a:ext cx="2608492" cy="2073033"/>
          </a:xfrm>
          <a:prstGeom prst="rect">
            <a:avLst/>
          </a:prstGeom>
        </p:spPr>
      </p:pic>
      <p:pic>
        <p:nvPicPr>
          <p:cNvPr id="4" name="Picture 3" descr="Jupyter Notebooks: A Beginner's Guide ...">
            <a:extLst>
              <a:ext uri="{FF2B5EF4-FFF2-40B4-BE49-F238E27FC236}">
                <a16:creationId xmlns:a16="http://schemas.microsoft.com/office/drawing/2014/main" id="{E8F9B7AF-0D66-0938-4C71-7377E4AD6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9340" y="3700274"/>
            <a:ext cx="2706624" cy="2071763"/>
          </a:xfrm>
          <a:custGeom>
            <a:avLst/>
            <a:gdLst/>
            <a:ahLst/>
            <a:cxnLst/>
            <a:rect l="l" t="t" r="r" b="b"/>
            <a:pathLst>
              <a:path w="2706624" h="2073033">
                <a:moveTo>
                  <a:pt x="0" y="0"/>
                </a:moveTo>
                <a:lnTo>
                  <a:pt x="2706624" y="0"/>
                </a:lnTo>
                <a:lnTo>
                  <a:pt x="2706624" y="1648617"/>
                </a:lnTo>
                <a:lnTo>
                  <a:pt x="2282208" y="2073033"/>
                </a:lnTo>
                <a:lnTo>
                  <a:pt x="0" y="207303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7447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EFCB-37D9-8CA8-F23E-61F71DC71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516" y="377041"/>
            <a:ext cx="4081733" cy="6652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b="1">
                <a:solidFill>
                  <a:schemeClr val="accent1">
                    <a:lumMod val="49000"/>
                  </a:schemeClr>
                </a:solidFill>
              </a:rPr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AFC83-F2AC-7627-1ACB-24DF0329F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400" y="1402792"/>
            <a:ext cx="8422579" cy="445393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Bef>
                <a:spcPts val="1400"/>
              </a:spcBef>
              <a:buNone/>
            </a:pPr>
            <a:r>
              <a:rPr lang="en-US">
                <a:ea typeface="+mn-lt"/>
                <a:cs typeface="+mn-lt"/>
              </a:rPr>
              <a:t>      📊</a:t>
            </a:r>
            <a:r>
              <a:rPr lang="en-US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 </a:t>
            </a:r>
            <a:r>
              <a:rPr lang="en-US" b="1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NumPy, Panda, Math, Time</a:t>
            </a:r>
            <a:endParaRPr lang="en-US" b="1">
              <a:solidFill>
                <a:schemeClr val="accent2">
                  <a:lumMod val="76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1400"/>
              </a:spcBef>
              <a:buNone/>
            </a:pPr>
            <a:r>
              <a:rPr lang="en-US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      📈</a:t>
            </a:r>
            <a:r>
              <a:rPr lang="en-US" b="1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Seaborn, Matplotlib, Altair, Plotly,</a:t>
            </a:r>
            <a:r>
              <a:rPr lang="en-US" b="1">
                <a:solidFill>
                  <a:schemeClr val="accent2">
                    <a:lumMod val="76000"/>
                  </a:schemeClr>
                </a:solidFill>
                <a:latin typeface="Corbel"/>
                <a:ea typeface="+mn-lt"/>
                <a:cs typeface="+mn-lt"/>
              </a:rPr>
              <a:t>mpl_toolkits.mplot3d</a:t>
            </a:r>
            <a:endParaRPr lang="en-US" sz="1000" b="1">
              <a:solidFill>
                <a:schemeClr val="accent2">
                  <a:lumMod val="76000"/>
                </a:schemeClr>
              </a:solidFill>
              <a:latin typeface="Corbel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1400"/>
              </a:spcBef>
              <a:buNone/>
            </a:pPr>
            <a:r>
              <a:rPr lang="en-US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      ⚠️</a:t>
            </a:r>
            <a:r>
              <a:rPr lang="en-US" b="1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Warnings</a:t>
            </a:r>
            <a:endParaRPr lang="en-US" b="1">
              <a:solidFill>
                <a:schemeClr val="accent2">
                  <a:lumMod val="76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1400"/>
              </a:spcBef>
              <a:buNone/>
            </a:pPr>
            <a:r>
              <a:rPr lang="en-US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      💻</a:t>
            </a:r>
            <a:r>
              <a:rPr lang="en-US" b="1" err="1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Ipython.display</a:t>
            </a:r>
            <a:endParaRPr lang="en-US" b="1" err="1">
              <a:solidFill>
                <a:schemeClr val="accent2">
                  <a:lumMod val="76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1400"/>
              </a:spcBef>
              <a:buNone/>
            </a:pPr>
            <a:r>
              <a:rPr lang="en-US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     🧇</a:t>
            </a:r>
            <a:r>
              <a:rPr lang="en-US" b="1" err="1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Pywaffle</a:t>
            </a:r>
            <a:endParaRPr lang="en-US" b="1" err="1">
              <a:solidFill>
                <a:schemeClr val="accent2">
                  <a:lumMod val="76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1400"/>
              </a:spcBef>
              <a:buNone/>
            </a:pPr>
            <a:r>
              <a:rPr lang="en-US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     🐘</a:t>
            </a:r>
            <a:r>
              <a:rPr lang="en-US" b="1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Psycopg2</a:t>
            </a:r>
            <a:endParaRPr lang="en-US" b="1">
              <a:solidFill>
                <a:schemeClr val="accent2">
                  <a:lumMod val="76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1400"/>
              </a:spcBef>
              <a:buFont typeface="Wingdings"/>
              <a:buChar char="Ø"/>
            </a:pPr>
            <a:endParaRPr lang="en-US"/>
          </a:p>
          <a:p>
            <a:pPr>
              <a:buFont typeface="Wingdings"/>
              <a:buChar char="Ø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1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439A3-C245-73F7-F581-9720F297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329" y="858"/>
            <a:ext cx="8534400" cy="906909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chemeClr val="accent1">
                    <a:lumMod val="49000"/>
                  </a:schemeClr>
                </a:solidFill>
              </a:rPr>
              <a:t>Challenges faced and Solutions</a:t>
            </a:r>
            <a:endParaRPr lang="en-US" sz="4400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868C-9345-315C-F20D-C77DCE06E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783" y="847944"/>
            <a:ext cx="10177021" cy="551791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1400"/>
              </a:spcBef>
              <a:buNone/>
            </a:pPr>
            <a:r>
              <a:rPr lang="en-US" sz="1400" b="1">
                <a:solidFill>
                  <a:srgbClr val="7030A0"/>
                </a:solidFill>
                <a:ea typeface="+mn-lt"/>
                <a:cs typeface="+mn-lt"/>
              </a:rPr>
              <a:t> 📉</a:t>
            </a:r>
            <a:r>
              <a:rPr lang="en-US" sz="1400" b="1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700" b="1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Graphs not rendering correctly on GitHub</a:t>
            </a:r>
            <a:endParaRPr lang="en-US" sz="1700">
              <a:solidFill>
                <a:schemeClr val="accent2">
                  <a:lumMod val="76000"/>
                </a:schemeClr>
              </a:solidFill>
            </a:endParaRPr>
          </a:p>
          <a:p>
            <a:pPr marL="457200" indent="0">
              <a:lnSpc>
                <a:spcPct val="110000"/>
              </a:lnSpc>
              <a:spcBef>
                <a:spcPts val="1400"/>
              </a:spcBef>
              <a:buClr>
                <a:srgbClr val="FFFFFF"/>
              </a:buClr>
              <a:buNone/>
            </a:pPr>
            <a:r>
              <a:rPr lang="en-US" sz="1400" b="1">
                <a:solidFill>
                  <a:srgbClr val="C00000"/>
                </a:solidFill>
                <a:ea typeface="+mn-lt"/>
                <a:cs typeface="+mn-lt"/>
              </a:rPr>
              <a:t>Challenge</a:t>
            </a:r>
            <a:r>
              <a:rPr lang="en-US" sz="1400" b="1">
                <a:ea typeface="+mn-lt"/>
                <a:cs typeface="+mn-lt"/>
              </a:rPr>
              <a:t>:</a:t>
            </a:r>
            <a:r>
              <a:rPr lang="en-US" sz="1400">
                <a:ea typeface="+mn-lt"/>
                <a:cs typeface="+mn-lt"/>
              </a:rPr>
              <a:t> Graphs (e.g., matplotlib scatter plots) were visible in Jupyter but did not display on GitHub.</a:t>
            </a:r>
            <a:endParaRPr lang="en-US" sz="1400">
              <a:solidFill>
                <a:srgbClr val="000000"/>
              </a:solidFill>
              <a:ea typeface="+mn-lt"/>
              <a:cs typeface="+mn-lt"/>
            </a:endParaRPr>
          </a:p>
          <a:p>
            <a:pPr marL="457200" indent="0">
              <a:lnSpc>
                <a:spcPct val="110000"/>
              </a:lnSpc>
              <a:spcBef>
                <a:spcPts val="1400"/>
              </a:spcBef>
              <a:buNone/>
            </a:pPr>
            <a:r>
              <a:rPr lang="en-US" sz="1400" b="1">
                <a:solidFill>
                  <a:schemeClr val="accent6">
                    <a:lumMod val="76000"/>
                  </a:schemeClr>
                </a:solidFill>
                <a:ea typeface="+mn-lt"/>
                <a:cs typeface="+mn-lt"/>
              </a:rPr>
              <a:t>Solution</a:t>
            </a:r>
            <a:r>
              <a:rPr lang="en-US" sz="1400" b="1">
                <a:solidFill>
                  <a:srgbClr val="FFC000"/>
                </a:solidFill>
                <a:ea typeface="+mn-lt"/>
                <a:cs typeface="+mn-lt"/>
              </a:rPr>
              <a:t>:</a:t>
            </a:r>
            <a:r>
              <a:rPr lang="en-US" sz="1400">
                <a:ea typeface="+mn-lt"/>
                <a:cs typeface="+mn-lt"/>
              </a:rPr>
              <a:t> Exported graphs as images (</a:t>
            </a:r>
            <a:r>
              <a:rPr lang="en-US" sz="1400">
                <a:latin typeface="Century Gothic"/>
              </a:rPr>
              <a:t>.png</a:t>
            </a:r>
            <a:r>
              <a:rPr lang="en-US" sz="1400">
                <a:ea typeface="+mn-lt"/>
                <a:cs typeface="+mn-lt"/>
              </a:rPr>
              <a:t>) and embedded them in the notebook using Markdown or HTML.</a:t>
            </a:r>
            <a:endParaRPr lang="en-US" sz="1400"/>
          </a:p>
          <a:p>
            <a:pPr marL="0" indent="0">
              <a:lnSpc>
                <a:spcPct val="110000"/>
              </a:lnSpc>
              <a:spcBef>
                <a:spcPts val="1400"/>
              </a:spcBef>
              <a:buClr>
                <a:srgbClr val="FFFFFF"/>
              </a:buClr>
              <a:buNone/>
            </a:pPr>
            <a:r>
              <a:rPr lang="en-US" sz="1400" b="1">
                <a:solidFill>
                  <a:srgbClr val="7030A0"/>
                </a:solidFill>
                <a:ea typeface="+mn-lt"/>
                <a:cs typeface="+mn-lt"/>
              </a:rPr>
              <a:t>🐍</a:t>
            </a:r>
            <a:r>
              <a:rPr lang="en-US" sz="1400" b="1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700" b="1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Difficulty identifying required Python packages</a:t>
            </a:r>
            <a:endParaRPr lang="en-US" sz="1700">
              <a:solidFill>
                <a:schemeClr val="accent2">
                  <a:lumMod val="76000"/>
                </a:schemeClr>
              </a:solidFill>
            </a:endParaRPr>
          </a:p>
          <a:p>
            <a:pPr marL="457200" indent="0">
              <a:lnSpc>
                <a:spcPct val="110000"/>
              </a:lnSpc>
              <a:spcBef>
                <a:spcPts val="1400"/>
              </a:spcBef>
              <a:buClr>
                <a:srgbClr val="FFFFFF"/>
              </a:buClr>
              <a:buNone/>
            </a:pPr>
            <a:r>
              <a:rPr lang="en-US" sz="1400" b="1">
                <a:solidFill>
                  <a:srgbClr val="C00000"/>
                </a:solidFill>
                <a:ea typeface="+mn-lt"/>
                <a:cs typeface="+mn-lt"/>
              </a:rPr>
              <a:t>Challenge</a:t>
            </a:r>
            <a:r>
              <a:rPr lang="en-US" sz="1400" b="1">
                <a:ea typeface="+mn-lt"/>
                <a:cs typeface="+mn-lt"/>
              </a:rPr>
              <a:t>:</a:t>
            </a:r>
            <a:r>
              <a:rPr lang="en-US" sz="1400">
                <a:ea typeface="+mn-lt"/>
                <a:cs typeface="+mn-lt"/>
              </a:rPr>
              <a:t> It took time to understand which libraries to use (e.g., Altair).</a:t>
            </a:r>
            <a:endParaRPr lang="en-US" sz="1400"/>
          </a:p>
          <a:p>
            <a:pPr marL="457200" indent="0">
              <a:lnSpc>
                <a:spcPct val="110000"/>
              </a:lnSpc>
              <a:spcBef>
                <a:spcPts val="1400"/>
              </a:spcBef>
              <a:buClr>
                <a:srgbClr val="FFFFFF"/>
              </a:buClr>
              <a:buNone/>
            </a:pPr>
            <a:r>
              <a:rPr lang="en-US" sz="1400" b="1">
                <a:solidFill>
                  <a:schemeClr val="accent6">
                    <a:lumMod val="76000"/>
                  </a:schemeClr>
                </a:solidFill>
                <a:ea typeface="+mn-lt"/>
                <a:cs typeface="+mn-lt"/>
              </a:rPr>
              <a:t>Solution:</a:t>
            </a:r>
            <a:r>
              <a:rPr lang="en-US" sz="1400">
                <a:solidFill>
                  <a:schemeClr val="accent6">
                    <a:lumMod val="76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400">
                <a:ea typeface="+mn-lt"/>
                <a:cs typeface="+mn-lt"/>
              </a:rPr>
              <a:t>Explored documentation and community examples to select and apply appropriate packages for visualization and analysis.</a:t>
            </a:r>
            <a:endParaRPr lang="en-US" sz="1400"/>
          </a:p>
          <a:p>
            <a:pPr marL="0" indent="0">
              <a:lnSpc>
                <a:spcPct val="110000"/>
              </a:lnSpc>
              <a:spcBef>
                <a:spcPts val="1400"/>
              </a:spcBef>
              <a:buClr>
                <a:srgbClr val="FFFFFF"/>
              </a:buClr>
              <a:buNone/>
            </a:pPr>
            <a:r>
              <a:rPr lang="en-US" sz="1400" b="1">
                <a:solidFill>
                  <a:srgbClr val="7030A0"/>
                </a:solidFill>
                <a:ea typeface="+mn-lt"/>
                <a:cs typeface="+mn-lt"/>
              </a:rPr>
              <a:t>🧩</a:t>
            </a:r>
            <a:r>
              <a:rPr lang="en-US" sz="1700" b="1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 Dataset merging complexity</a:t>
            </a:r>
            <a:endParaRPr lang="en-US" sz="1700">
              <a:solidFill>
                <a:schemeClr val="accent2">
                  <a:lumMod val="76000"/>
                </a:schemeClr>
              </a:solidFill>
            </a:endParaRPr>
          </a:p>
          <a:p>
            <a:pPr marL="457200" indent="0">
              <a:lnSpc>
                <a:spcPct val="110000"/>
              </a:lnSpc>
              <a:spcBef>
                <a:spcPts val="1400"/>
              </a:spcBef>
              <a:buClr>
                <a:srgbClr val="FFFFFF"/>
              </a:buClr>
              <a:buNone/>
            </a:pPr>
            <a:r>
              <a:rPr lang="en-US" sz="1400" b="1">
                <a:solidFill>
                  <a:srgbClr val="C00000"/>
                </a:solidFill>
                <a:ea typeface="+mn-lt"/>
                <a:cs typeface="+mn-lt"/>
              </a:rPr>
              <a:t>Challenge</a:t>
            </a:r>
            <a:r>
              <a:rPr lang="en-US" sz="1400" b="1">
                <a:ea typeface="+mn-lt"/>
                <a:cs typeface="+mn-lt"/>
              </a:rPr>
              <a:t>:</a:t>
            </a:r>
            <a:r>
              <a:rPr lang="en-US" sz="1400">
                <a:ea typeface="+mn-lt"/>
                <a:cs typeface="+mn-lt"/>
              </a:rPr>
              <a:t> Required merging more than two datasets to generate meaningful insights.</a:t>
            </a:r>
            <a:endParaRPr lang="en-US" sz="1400"/>
          </a:p>
          <a:p>
            <a:pPr marL="457200" indent="0">
              <a:lnSpc>
                <a:spcPct val="110000"/>
              </a:lnSpc>
              <a:spcBef>
                <a:spcPts val="1400"/>
              </a:spcBef>
              <a:buClr>
                <a:srgbClr val="FFFFFF"/>
              </a:buClr>
              <a:buNone/>
            </a:pPr>
            <a:r>
              <a:rPr lang="en-US" sz="1400" b="1">
                <a:solidFill>
                  <a:schemeClr val="accent6">
                    <a:lumMod val="76000"/>
                  </a:schemeClr>
                </a:solidFill>
                <a:ea typeface="+mn-lt"/>
                <a:cs typeface="+mn-lt"/>
              </a:rPr>
              <a:t>Solution:</a:t>
            </a:r>
            <a:r>
              <a:rPr lang="en-US" sz="1400">
                <a:ea typeface="+mn-lt"/>
                <a:cs typeface="+mn-lt"/>
              </a:rPr>
              <a:t> Cleaned and joined datasets using pandas merge techniques to create a single analysis-ready dataset.</a:t>
            </a:r>
            <a:endParaRPr lang="en-US" sz="1400"/>
          </a:p>
          <a:p>
            <a:pPr marL="0" indent="0">
              <a:lnSpc>
                <a:spcPct val="110000"/>
              </a:lnSpc>
              <a:spcBef>
                <a:spcPts val="1400"/>
              </a:spcBef>
              <a:buNone/>
            </a:pPr>
            <a:r>
              <a:rPr lang="en-US" sz="1700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  🪲</a:t>
            </a:r>
            <a:r>
              <a:rPr lang="en-US" sz="1700" b="1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 Troubleshooting unexpected Python errors</a:t>
            </a:r>
          </a:p>
          <a:p>
            <a:pPr marL="457200" indent="0">
              <a:lnSpc>
                <a:spcPct val="110000"/>
              </a:lnSpc>
              <a:spcBef>
                <a:spcPts val="1400"/>
              </a:spcBef>
              <a:buNone/>
            </a:pPr>
            <a:r>
              <a:rPr lang="en-US" sz="1400" b="1">
                <a:solidFill>
                  <a:srgbClr val="C00000"/>
                </a:solidFill>
                <a:ea typeface="+mn-lt"/>
                <a:cs typeface="+mn-lt"/>
              </a:rPr>
              <a:t>Challenge</a:t>
            </a:r>
            <a:r>
              <a:rPr lang="en-US" sz="1400">
                <a:solidFill>
                  <a:srgbClr val="000000"/>
                </a:solidFill>
                <a:ea typeface="+mn-lt"/>
                <a:cs typeface="+mn-lt"/>
              </a:rPr>
              <a:t>: Faced dependency errors even after using latest versions of packages.</a:t>
            </a:r>
          </a:p>
          <a:p>
            <a:pPr marL="457200" indent="0">
              <a:lnSpc>
                <a:spcPct val="110000"/>
              </a:lnSpc>
              <a:spcBef>
                <a:spcPts val="1400"/>
              </a:spcBef>
              <a:buNone/>
            </a:pPr>
            <a:r>
              <a:rPr lang="en-US" sz="1400" b="1">
                <a:solidFill>
                  <a:schemeClr val="accent6">
                    <a:lumMod val="76000"/>
                  </a:schemeClr>
                </a:solidFill>
                <a:ea typeface="+mn-lt"/>
                <a:cs typeface="+mn-lt"/>
              </a:rPr>
              <a:t>Solution:</a:t>
            </a:r>
            <a:r>
              <a:rPr lang="en-US" sz="1400" b="1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400">
                <a:solidFill>
                  <a:srgbClr val="000000"/>
                </a:solidFill>
                <a:ea typeface="+mn-lt"/>
                <a:cs typeface="+mn-lt"/>
              </a:rPr>
              <a:t>Reinstalled specific packages, verified environments, and referred to community threads to resolve the issues.</a:t>
            </a:r>
            <a:endParaRPr lang="en-US" sz="1400"/>
          </a:p>
          <a:p>
            <a:pPr marL="0" indent="0">
              <a:lnSpc>
                <a:spcPct val="110000"/>
              </a:lnSpc>
              <a:buClr>
                <a:srgbClr val="FFFFFF"/>
              </a:buClr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3740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0A8B6-2A04-D807-1CB3-764A6E4FF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B232-0B12-A61F-AD87-DF1A0EE73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120" y="13038"/>
            <a:ext cx="9519081" cy="56866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b="1">
                <a:solidFill>
                  <a:schemeClr val="accent1">
                    <a:lumMod val="49000"/>
                  </a:schemeClr>
                </a:solidFill>
              </a:rPr>
              <a:t>Learnings</a:t>
            </a:r>
            <a:endParaRPr lang="en-US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6CF7D-CB1F-ADAF-B320-36A24F819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223" y="935033"/>
            <a:ext cx="10129147" cy="513702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1600">
                <a:solidFill>
                  <a:schemeClr val="accent1">
                    <a:lumMod val="49000"/>
                  </a:schemeClr>
                </a:solidFill>
                <a:ea typeface="+mn-lt"/>
                <a:cs typeface="+mn-lt"/>
              </a:rPr>
              <a:t>🧠 </a:t>
            </a:r>
            <a:r>
              <a:rPr lang="en-US" sz="1600" b="1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Gained Knowledge and Experience: </a:t>
            </a:r>
            <a:endParaRPr lang="en-US">
              <a:solidFill>
                <a:schemeClr val="accent2">
                  <a:lumMod val="76000"/>
                </a:schemeClr>
              </a:solidFill>
            </a:endParaRPr>
          </a:p>
          <a:p>
            <a:pPr marL="457200" indent="0" algn="just">
              <a:spcBef>
                <a:spcPts val="1400"/>
              </a:spcBef>
              <a:buNone/>
            </a:pPr>
            <a:r>
              <a:rPr lang="en-US" sz="1600">
                <a:ea typeface="+mn-lt"/>
                <a:cs typeface="+mn-lt"/>
              </a:rPr>
              <a:t>Gained a strong understanding of domain knowledge in this  physiology exercise and  interpret variables such as MAX   VO₂ , RER,  Tidal Volume, and Heart Rate (HR) Zones for assessing cardiorespiratory fitness and performance levels. </a:t>
            </a:r>
            <a:endParaRPr lang="en-US" sz="1600" b="1">
              <a:ea typeface="+mn-lt"/>
              <a:cs typeface="+mn-lt"/>
            </a:endParaRPr>
          </a:p>
          <a:p>
            <a:pPr marL="457200" indent="0" algn="just">
              <a:spcBef>
                <a:spcPts val="1400"/>
              </a:spcBef>
              <a:buNone/>
            </a:pPr>
            <a:r>
              <a:rPr lang="en-US" sz="1600">
                <a:ea typeface="+mn-lt"/>
                <a:cs typeface="+mn-lt"/>
              </a:rPr>
              <a:t>Acquired practical experience in advanced data visualization using libraries like Seaborn, Matplotlib, and </a:t>
            </a:r>
            <a:r>
              <a:rPr lang="en-US" sz="1600" err="1">
                <a:ea typeface="+mn-lt"/>
                <a:cs typeface="+mn-lt"/>
              </a:rPr>
              <a:t>Plotly</a:t>
            </a:r>
            <a:r>
              <a:rPr lang="en-US" sz="1600">
                <a:ea typeface="+mn-lt"/>
                <a:cs typeface="+mn-lt"/>
              </a:rPr>
              <a:t> to create insightful and visually compelling plots.</a:t>
            </a:r>
            <a:endParaRPr lang="en-US" sz="1600" b="1"/>
          </a:p>
          <a:p>
            <a:pPr marL="0" indent="0" algn="just">
              <a:buNone/>
            </a:pPr>
            <a:r>
              <a:rPr lang="en-US" sz="1600">
                <a:solidFill>
                  <a:schemeClr val="accent1">
                    <a:lumMod val="49000"/>
                  </a:schemeClr>
                </a:solidFill>
                <a:ea typeface="+mn-lt"/>
                <a:cs typeface="+mn-lt"/>
              </a:rPr>
              <a:t>♟️ </a:t>
            </a:r>
            <a:r>
              <a:rPr lang="en-US" sz="1600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️</a:t>
            </a:r>
            <a:r>
              <a:rPr lang="en-US" sz="1600" b="1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Improved Problem-Solving Skills:</a:t>
            </a:r>
            <a:endParaRPr lang="en-US">
              <a:solidFill>
                <a:schemeClr val="accent2">
                  <a:lumMod val="76000"/>
                </a:schemeClr>
              </a:solidFill>
            </a:endParaRPr>
          </a:p>
          <a:p>
            <a:pPr marL="457200" indent="0">
              <a:spcBef>
                <a:spcPts val="1400"/>
              </a:spcBef>
              <a:buNone/>
            </a:pPr>
            <a:r>
              <a:rPr lang="en-US" sz="1600">
                <a:ea typeface="+mn-lt"/>
                <a:cs typeface="+mn-lt"/>
              </a:rPr>
              <a:t>Improved our problem solving skills  significantly by  analyzing the trends and detecting changes over time in key variables such as HR, VO₂, and Speed. This enhanced our capability to draw meaningful conclusions from physiological data</a:t>
            </a:r>
            <a:r>
              <a:rPr lang="en-US" sz="1600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.</a:t>
            </a:r>
            <a:endParaRPr lang="en-US" sz="1600">
              <a:solidFill>
                <a:schemeClr val="accent2">
                  <a:lumMod val="76000"/>
                </a:schemeClr>
              </a:solidFill>
            </a:endParaRPr>
          </a:p>
          <a:p>
            <a:pPr marL="0" indent="0">
              <a:buNone/>
            </a:pPr>
            <a:r>
              <a:rPr lang="en-US" sz="1600">
                <a:solidFill>
                  <a:schemeClr val="accent1">
                    <a:lumMod val="49000"/>
                  </a:schemeClr>
                </a:solidFill>
                <a:ea typeface="+mn-lt"/>
                <a:cs typeface="+mn-lt"/>
              </a:rPr>
              <a:t>🛠️ </a:t>
            </a:r>
            <a:r>
              <a:rPr lang="en-US" sz="1600" b="1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Code Optimization:</a:t>
            </a:r>
            <a:endParaRPr lang="en-US" b="1">
              <a:solidFill>
                <a:schemeClr val="accent2">
                  <a:lumMod val="76000"/>
                </a:schemeClr>
              </a:solidFill>
              <a:ea typeface="+mn-lt"/>
              <a:cs typeface="+mn-lt"/>
            </a:endParaRPr>
          </a:p>
          <a:p>
            <a:pPr marL="457200" indent="0">
              <a:spcBef>
                <a:spcPts val="1400"/>
              </a:spcBef>
              <a:buNone/>
            </a:pPr>
            <a:r>
              <a:rPr lang="en-US" sz="1600">
                <a:ea typeface="+mn-lt"/>
                <a:cs typeface="+mn-lt"/>
              </a:rPr>
              <a:t>Function like  </a:t>
            </a:r>
            <a:r>
              <a:rPr lang="en-US" sz="1600" err="1">
                <a:ea typeface="+mn-lt"/>
                <a:cs typeface="+mn-lt"/>
              </a:rPr>
              <a:t>groupby</a:t>
            </a:r>
            <a:r>
              <a:rPr lang="en-US" sz="1600">
                <a:ea typeface="+mn-lt"/>
                <a:cs typeface="+mn-lt"/>
              </a:rPr>
              <a:t>()  is used for optimizing the variables like VO₂ and HR to perform aggregation, ensuring that    fitness level assessments were based on each individual’s. </a:t>
            </a:r>
          </a:p>
          <a:p>
            <a:pPr marL="457200" indent="0">
              <a:spcBef>
                <a:spcPts val="1400"/>
              </a:spcBef>
              <a:buNone/>
            </a:pPr>
            <a:r>
              <a:rPr lang="en-US" sz="1600">
                <a:ea typeface="+mn-lt"/>
                <a:cs typeface="+mn-lt"/>
              </a:rPr>
              <a:t>Filtered were  used in all  variable's  to maintain a clean dataset and prevent errors during processing and also to avoid excessive plotting we used subset for  the test cases.   </a:t>
            </a:r>
            <a:r>
              <a:rPr lang="en-US" sz="1600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                     </a:t>
            </a:r>
            <a:endParaRPr lang="en-US" sz="1600">
              <a:solidFill>
                <a:schemeClr val="accent2">
                  <a:lumMod val="76000"/>
                </a:schemeClr>
              </a:solidFill>
            </a:endParaRPr>
          </a:p>
          <a:p>
            <a:pPr marL="0" indent="0">
              <a:buNone/>
            </a:pPr>
            <a:endParaRPr lang="en-US" sz="1600">
              <a:solidFill>
                <a:srgbClr val="92D050"/>
              </a:solidFill>
            </a:endParaRPr>
          </a:p>
          <a:p>
            <a:pPr>
              <a:buClr>
                <a:srgbClr val="FFFFFF"/>
              </a:buClr>
              <a:buFont typeface="Wingdings"/>
              <a:buChar char="q"/>
            </a:pPr>
            <a:endParaRPr lang="en-US" sz="1600" b="1">
              <a:solidFill>
                <a:srgbClr val="609B35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14F627-D7AA-0826-C1D4-429DF327935A}"/>
              </a:ext>
            </a:extLst>
          </p:cNvPr>
          <p:cNvSpPr>
            <a:spLocks noGrp="1"/>
          </p:cNvSpPr>
          <p:nvPr/>
        </p:nvSpPr>
        <p:spPr>
          <a:xfrm>
            <a:off x="4340800" y="5745600"/>
            <a:ext cx="4663499" cy="138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>
                <a:solidFill>
                  <a:srgbClr val="00B0F0"/>
                </a:solidFill>
              </a:rPr>
              <a:t>    </a:t>
            </a:r>
            <a:r>
              <a:rPr lang="en-US" sz="4000" b="1">
                <a:solidFill>
                  <a:srgbClr val="FF0000"/>
                </a:solidFill>
              </a:rPr>
              <a:t>THANK YOU!!!</a:t>
            </a:r>
            <a:endParaRPr lang="en-US" sz="4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26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Parallax</vt:lpstr>
      <vt:lpstr>Team-10  The PyHackers</vt:lpstr>
      <vt:lpstr>Team approach</vt:lpstr>
      <vt:lpstr>Tools &amp; Technologies Used</vt:lpstr>
      <vt:lpstr>Libraries Used</vt:lpstr>
      <vt:lpstr>Challenges faced and Solutions</vt:lpstr>
      <vt:lpstr>Learnings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</cp:revision>
  <dcterms:created xsi:type="dcterms:W3CDTF">2025-04-14T16:19:12Z</dcterms:created>
  <dcterms:modified xsi:type="dcterms:W3CDTF">2025-04-15T20:31:37Z</dcterms:modified>
</cp:coreProperties>
</file>