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0"/>
  </p:notesMasterIdLst>
  <p:sldIdLst>
    <p:sldId id="256" r:id="rId5"/>
    <p:sldId id="278" r:id="rId6"/>
    <p:sldId id="267" r:id="rId7"/>
    <p:sldId id="258" r:id="rId8"/>
    <p:sldId id="273" r:id="rId9"/>
    <p:sldId id="271" r:id="rId10"/>
    <p:sldId id="279" r:id="rId11"/>
    <p:sldId id="280" r:id="rId12"/>
    <p:sldId id="263" r:id="rId13"/>
    <p:sldId id="274" r:id="rId14"/>
    <p:sldId id="277" r:id="rId15"/>
    <p:sldId id="281" r:id="rId16"/>
    <p:sldId id="282" r:id="rId17"/>
    <p:sldId id="283" r:id="rId18"/>
    <p:sldId id="285" r:id="rId19"/>
    <p:sldId id="289" r:id="rId20"/>
    <p:sldId id="290" r:id="rId21"/>
    <p:sldId id="291" r:id="rId22"/>
    <p:sldId id="284" r:id="rId23"/>
    <p:sldId id="286" r:id="rId24"/>
    <p:sldId id="287" r:id="rId25"/>
    <p:sldId id="288" r:id="rId26"/>
    <p:sldId id="275" r:id="rId27"/>
    <p:sldId id="276" r:id="rId28"/>
    <p:sldId id="266"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Lato" panose="020F0502020204030203" pitchFamily="34" charset="0"/>
      <p:regular r:id="rId35"/>
      <p:bold r:id="rId36"/>
      <p:italic r:id="rId37"/>
      <p:boldItalic r:id="rId38"/>
    </p:embeddedFont>
    <p:embeddedFont>
      <p:font typeface="Raleway"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48" autoAdjust="0"/>
  </p:normalViewPr>
  <p:slideViewPr>
    <p:cSldViewPr snapToGrid="0">
      <p:cViewPr varScale="1">
        <p:scale>
          <a:sx n="79" d="100"/>
          <a:sy n="79" d="100"/>
        </p:scale>
        <p:origin x="92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62c31398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62c31398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620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62c3139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62c3139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842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62c3139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62c3139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62c3139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62c3139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74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62c3139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62c3139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283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62c31398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62c31398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62c31398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62c31398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700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62c31398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62c31398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08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62c31398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62c31398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44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academia.edu/28590094/An_Integrated_Project_Evaluation_Syste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821410" y="1322450"/>
            <a:ext cx="7812227" cy="124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700" dirty="0"/>
              <a:t>PROJECT REVIEW AND EVALUATION SYSTEM</a:t>
            </a:r>
            <a:endParaRPr sz="2700" dirty="0"/>
          </a:p>
        </p:txBody>
      </p:sp>
      <p:sp>
        <p:nvSpPr>
          <p:cNvPr id="87" name="Google Shape;87;p13"/>
          <p:cNvSpPr txBox="1">
            <a:spLocks noGrp="1"/>
          </p:cNvSpPr>
          <p:nvPr>
            <p:ph type="subTitle" idx="1"/>
          </p:nvPr>
        </p:nvSpPr>
        <p:spPr>
          <a:xfrm>
            <a:off x="1410444" y="2998432"/>
            <a:ext cx="6323111" cy="8058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it-IT" dirty="0"/>
              <a:t>Narsini Shravani	                  1602-20-737-039</a:t>
            </a:r>
          </a:p>
          <a:p>
            <a:pPr marL="0" lvl="0" indent="0" algn="ctr" rtl="0">
              <a:spcBef>
                <a:spcPts val="0"/>
              </a:spcBef>
              <a:spcAft>
                <a:spcPts val="0"/>
              </a:spcAft>
              <a:buNone/>
            </a:pPr>
            <a:r>
              <a:rPr lang="it-IT" dirty="0"/>
              <a:t>Thodeti Shiva Charan       	1602-20-737-038</a:t>
            </a:r>
          </a:p>
          <a:p>
            <a:pPr marL="0" lvl="0" indent="0" algn="ctr" rtl="0">
              <a:spcBef>
                <a:spcPts val="0"/>
              </a:spcBef>
              <a:spcAft>
                <a:spcPts val="0"/>
              </a:spcAft>
              <a:buNone/>
            </a:pPr>
            <a:r>
              <a:rPr lang="it-IT" dirty="0"/>
              <a:t>Zoha Tabassum	                   1602-20-737-053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RESULTS</a:t>
            </a:r>
            <a:endParaRPr dirty="0"/>
          </a:p>
        </p:txBody>
      </p:sp>
      <p:pic>
        <p:nvPicPr>
          <p:cNvPr id="2" name="Picture 1">
            <a:extLst>
              <a:ext uri="{FF2B5EF4-FFF2-40B4-BE49-F238E27FC236}">
                <a16:creationId xmlns:a16="http://schemas.microsoft.com/office/drawing/2014/main" id="{E2B6D603-2084-2BE6-BD9D-03BF94AA2422}"/>
              </a:ext>
            </a:extLst>
          </p:cNvPr>
          <p:cNvPicPr>
            <a:picLocks noChangeAspect="1"/>
          </p:cNvPicPr>
          <p:nvPr/>
        </p:nvPicPr>
        <p:blipFill>
          <a:blip r:embed="rId3"/>
          <a:stretch>
            <a:fillRect/>
          </a:stretch>
        </p:blipFill>
        <p:spPr>
          <a:xfrm>
            <a:off x="945593" y="1829350"/>
            <a:ext cx="7016969" cy="3153476"/>
          </a:xfrm>
          <a:prstGeom prst="rect">
            <a:avLst/>
          </a:prstGeom>
        </p:spPr>
      </p:pic>
    </p:spTree>
    <p:extLst>
      <p:ext uri="{BB962C8B-B14F-4D97-AF65-F5344CB8AC3E}">
        <p14:creationId xmlns:p14="http://schemas.microsoft.com/office/powerpoint/2010/main" val="277064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TEAM REGISTRATION PAGE:</a:t>
            </a:r>
            <a:endParaRPr dirty="0"/>
          </a:p>
        </p:txBody>
      </p:sp>
      <p:pic>
        <p:nvPicPr>
          <p:cNvPr id="2" name="Picture 1">
            <a:extLst>
              <a:ext uri="{FF2B5EF4-FFF2-40B4-BE49-F238E27FC236}">
                <a16:creationId xmlns:a16="http://schemas.microsoft.com/office/drawing/2014/main" id="{AB57B6FF-F254-E899-B8FE-EC735D9829CB}"/>
              </a:ext>
            </a:extLst>
          </p:cNvPr>
          <p:cNvPicPr>
            <a:picLocks noChangeAspect="1"/>
          </p:cNvPicPr>
          <p:nvPr/>
        </p:nvPicPr>
        <p:blipFill>
          <a:blip r:embed="rId3"/>
          <a:stretch>
            <a:fillRect/>
          </a:stretch>
        </p:blipFill>
        <p:spPr>
          <a:xfrm>
            <a:off x="663547" y="1842050"/>
            <a:ext cx="7873550" cy="3301450"/>
          </a:xfrm>
          <a:prstGeom prst="rect">
            <a:avLst/>
          </a:prstGeom>
        </p:spPr>
      </p:pic>
    </p:spTree>
    <p:extLst>
      <p:ext uri="{BB962C8B-B14F-4D97-AF65-F5344CB8AC3E}">
        <p14:creationId xmlns:p14="http://schemas.microsoft.com/office/powerpoint/2010/main" val="5091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A8C4F-74D9-5FD1-2415-37C5CC6D2ECA}"/>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2B98E7E6-5586-5F19-A899-1B45AF4E5379}"/>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091A2441-C72F-9647-D8B2-9B1356ADBD71}"/>
              </a:ext>
            </a:extLst>
          </p:cNvPr>
          <p:cNvPicPr>
            <a:picLocks noChangeAspect="1"/>
          </p:cNvPicPr>
          <p:nvPr/>
        </p:nvPicPr>
        <p:blipFill>
          <a:blip r:embed="rId2"/>
          <a:stretch>
            <a:fillRect/>
          </a:stretch>
        </p:blipFill>
        <p:spPr>
          <a:xfrm>
            <a:off x="623086" y="736376"/>
            <a:ext cx="7791463" cy="3997466"/>
          </a:xfrm>
          <a:prstGeom prst="rect">
            <a:avLst/>
          </a:prstGeom>
        </p:spPr>
      </p:pic>
    </p:spTree>
    <p:extLst>
      <p:ext uri="{BB962C8B-B14F-4D97-AF65-F5344CB8AC3E}">
        <p14:creationId xmlns:p14="http://schemas.microsoft.com/office/powerpoint/2010/main" val="883619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D516-605C-1D3C-D9EB-2893931CB550}"/>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F8022BE0-2414-B494-DC9E-9060FFAA57FA}"/>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788A9CB8-6597-63AA-94E1-AB5DBE1FC688}"/>
              </a:ext>
            </a:extLst>
          </p:cNvPr>
          <p:cNvPicPr>
            <a:picLocks noChangeAspect="1"/>
          </p:cNvPicPr>
          <p:nvPr/>
        </p:nvPicPr>
        <p:blipFill>
          <a:blip r:embed="rId2"/>
          <a:stretch>
            <a:fillRect/>
          </a:stretch>
        </p:blipFill>
        <p:spPr>
          <a:xfrm>
            <a:off x="663547" y="695915"/>
            <a:ext cx="7865458" cy="4021742"/>
          </a:xfrm>
          <a:prstGeom prst="rect">
            <a:avLst/>
          </a:prstGeom>
        </p:spPr>
      </p:pic>
    </p:spTree>
    <p:extLst>
      <p:ext uri="{BB962C8B-B14F-4D97-AF65-F5344CB8AC3E}">
        <p14:creationId xmlns:p14="http://schemas.microsoft.com/office/powerpoint/2010/main" val="3343917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3D9F-4E93-94D6-E90E-9E8ED5499524}"/>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C93E7E66-8269-4961-F050-10901EB64D96}"/>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8BE5D602-4CD2-CF02-1FD6-9EA293E2F0A5}"/>
              </a:ext>
            </a:extLst>
          </p:cNvPr>
          <p:cNvPicPr>
            <a:picLocks noChangeAspect="1"/>
          </p:cNvPicPr>
          <p:nvPr/>
        </p:nvPicPr>
        <p:blipFill>
          <a:blip r:embed="rId2"/>
          <a:stretch>
            <a:fillRect/>
          </a:stretch>
        </p:blipFill>
        <p:spPr>
          <a:xfrm>
            <a:off x="566442" y="1105534"/>
            <a:ext cx="7848108" cy="3822515"/>
          </a:xfrm>
          <a:prstGeom prst="rect">
            <a:avLst/>
          </a:prstGeom>
        </p:spPr>
      </p:pic>
    </p:spTree>
    <p:extLst>
      <p:ext uri="{BB962C8B-B14F-4D97-AF65-F5344CB8AC3E}">
        <p14:creationId xmlns:p14="http://schemas.microsoft.com/office/powerpoint/2010/main" val="3576615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306A-9939-0A21-42EE-0633380262B5}"/>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32E861ED-5CC0-2BC6-6477-C4AAE7254691}"/>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E89B277F-DC11-1DE1-A2EA-10A53063AB65}"/>
              </a:ext>
            </a:extLst>
          </p:cNvPr>
          <p:cNvPicPr>
            <a:picLocks noChangeAspect="1"/>
          </p:cNvPicPr>
          <p:nvPr/>
        </p:nvPicPr>
        <p:blipFill>
          <a:blip r:embed="rId2"/>
          <a:stretch>
            <a:fillRect/>
          </a:stretch>
        </p:blipFill>
        <p:spPr>
          <a:xfrm>
            <a:off x="614995" y="803526"/>
            <a:ext cx="8261968" cy="3825118"/>
          </a:xfrm>
          <a:prstGeom prst="rect">
            <a:avLst/>
          </a:prstGeom>
        </p:spPr>
      </p:pic>
    </p:spTree>
    <p:extLst>
      <p:ext uri="{BB962C8B-B14F-4D97-AF65-F5344CB8AC3E}">
        <p14:creationId xmlns:p14="http://schemas.microsoft.com/office/powerpoint/2010/main" val="2003466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A6FC-E603-274B-C0AA-850025D5D023}"/>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E130D737-9DDB-0414-FB6E-F2DF57A94EA5}"/>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9F9B70D2-47C7-1EEC-3DD1-37481A8F0A5E}"/>
              </a:ext>
            </a:extLst>
          </p:cNvPr>
          <p:cNvPicPr>
            <a:picLocks noChangeAspect="1"/>
          </p:cNvPicPr>
          <p:nvPr/>
        </p:nvPicPr>
        <p:blipFill>
          <a:blip r:embed="rId2"/>
          <a:stretch>
            <a:fillRect/>
          </a:stretch>
        </p:blipFill>
        <p:spPr>
          <a:xfrm>
            <a:off x="655454" y="906309"/>
            <a:ext cx="8019207" cy="3924636"/>
          </a:xfrm>
          <a:prstGeom prst="rect">
            <a:avLst/>
          </a:prstGeom>
        </p:spPr>
      </p:pic>
    </p:spTree>
    <p:extLst>
      <p:ext uri="{BB962C8B-B14F-4D97-AF65-F5344CB8AC3E}">
        <p14:creationId xmlns:p14="http://schemas.microsoft.com/office/powerpoint/2010/main" val="1665699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C5D4-6E89-5563-8333-4A8DECF2364C}"/>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3424AC52-C80C-AB3A-24F7-403CAE9E0C6A}"/>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C3C312D7-875D-7372-F6F6-D772CDB0C3E7}"/>
              </a:ext>
            </a:extLst>
          </p:cNvPr>
          <p:cNvPicPr>
            <a:picLocks noChangeAspect="1"/>
          </p:cNvPicPr>
          <p:nvPr/>
        </p:nvPicPr>
        <p:blipFill>
          <a:blip r:embed="rId2"/>
          <a:stretch>
            <a:fillRect/>
          </a:stretch>
        </p:blipFill>
        <p:spPr>
          <a:xfrm>
            <a:off x="598810" y="720191"/>
            <a:ext cx="8124403" cy="4135029"/>
          </a:xfrm>
          <a:prstGeom prst="rect">
            <a:avLst/>
          </a:prstGeom>
        </p:spPr>
      </p:pic>
    </p:spTree>
    <p:extLst>
      <p:ext uri="{BB962C8B-B14F-4D97-AF65-F5344CB8AC3E}">
        <p14:creationId xmlns:p14="http://schemas.microsoft.com/office/powerpoint/2010/main" val="151556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F4722-C9D6-BB1E-CEB7-C1209D23C10B}"/>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66166B8D-46D1-B8AF-9797-CBA4BE1F5B45}"/>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638134A6-55F8-5D3D-8587-574488E67362}"/>
              </a:ext>
            </a:extLst>
          </p:cNvPr>
          <p:cNvPicPr>
            <a:picLocks noChangeAspect="1"/>
          </p:cNvPicPr>
          <p:nvPr/>
        </p:nvPicPr>
        <p:blipFill>
          <a:blip r:embed="rId2"/>
          <a:stretch>
            <a:fillRect/>
          </a:stretch>
        </p:blipFill>
        <p:spPr>
          <a:xfrm>
            <a:off x="558350" y="882033"/>
            <a:ext cx="7914011" cy="3811348"/>
          </a:xfrm>
          <a:prstGeom prst="rect">
            <a:avLst/>
          </a:prstGeom>
        </p:spPr>
      </p:pic>
    </p:spTree>
    <p:extLst>
      <p:ext uri="{BB962C8B-B14F-4D97-AF65-F5344CB8AC3E}">
        <p14:creationId xmlns:p14="http://schemas.microsoft.com/office/powerpoint/2010/main" val="118069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CD23-775D-68CB-5739-1AC60366A4C8}"/>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19EE970D-12FE-DA28-FEF3-C378E0D392DA}"/>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F61DA8A3-5F9F-A30E-B0DA-BF7E09FDBDE1}"/>
              </a:ext>
            </a:extLst>
          </p:cNvPr>
          <p:cNvPicPr>
            <a:picLocks noChangeAspect="1"/>
          </p:cNvPicPr>
          <p:nvPr/>
        </p:nvPicPr>
        <p:blipFill>
          <a:blip r:embed="rId2"/>
          <a:stretch>
            <a:fillRect/>
          </a:stretch>
        </p:blipFill>
        <p:spPr>
          <a:xfrm>
            <a:off x="598811" y="1170304"/>
            <a:ext cx="7752170" cy="3490707"/>
          </a:xfrm>
          <a:prstGeom prst="rect">
            <a:avLst/>
          </a:prstGeom>
        </p:spPr>
      </p:pic>
    </p:spTree>
    <p:extLst>
      <p:ext uri="{BB962C8B-B14F-4D97-AF65-F5344CB8AC3E}">
        <p14:creationId xmlns:p14="http://schemas.microsoft.com/office/powerpoint/2010/main" val="493673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59C3-98A9-3ED9-3671-AB99D4DF0E69}"/>
              </a:ext>
            </a:extLst>
          </p:cNvPr>
          <p:cNvSpPr>
            <a:spLocks noGrp="1"/>
          </p:cNvSpPr>
          <p:nvPr>
            <p:ph type="title"/>
          </p:nvPr>
        </p:nvSpPr>
        <p:spPr/>
        <p:txBody>
          <a:bodyPr>
            <a:normAutofit fontScale="90000"/>
          </a:bodyPr>
          <a:lstStyle/>
          <a:p>
            <a:r>
              <a:rPr lang="en-IN" dirty="0"/>
              <a:t>Problem Statement</a:t>
            </a:r>
          </a:p>
        </p:txBody>
      </p:sp>
      <p:sp>
        <p:nvSpPr>
          <p:cNvPr id="3" name="Text Placeholder 2">
            <a:extLst>
              <a:ext uri="{FF2B5EF4-FFF2-40B4-BE49-F238E27FC236}">
                <a16:creationId xmlns:a16="http://schemas.microsoft.com/office/drawing/2014/main" id="{A74D6E8C-0D75-97D3-C6F1-7FF686B4ADDA}"/>
              </a:ext>
            </a:extLst>
          </p:cNvPr>
          <p:cNvSpPr>
            <a:spLocks noGrp="1"/>
          </p:cNvSpPr>
          <p:nvPr>
            <p:ph type="body" idx="1"/>
          </p:nvPr>
        </p:nvSpPr>
        <p:spPr/>
        <p:txBody>
          <a:bodyPr>
            <a:normAutofit/>
          </a:bodyPr>
          <a:lstStyle/>
          <a:p>
            <a:pPr>
              <a:buClr>
                <a:schemeClr val="accent1">
                  <a:lumMod val="75000"/>
                </a:schemeClr>
              </a:buClr>
              <a:buFont typeface="Arial" panose="020B0604020202020204" pitchFamily="34" charset="0"/>
              <a:buChar char="•"/>
            </a:pPr>
            <a:r>
              <a:rPr lang="en-US" sz="1800" dirty="0">
                <a:solidFill>
                  <a:schemeClr val="bg2"/>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Academic Project management whether Mini project or Major project is a major issue which is faced by many educational institutes, the main reason is there is no automated system followed in any institute.</a:t>
            </a:r>
          </a:p>
          <a:p>
            <a:pPr>
              <a:buClr>
                <a:schemeClr val="accent1">
                  <a:lumMod val="75000"/>
                </a:schemeClr>
              </a:buClr>
              <a:buFont typeface="Arial" panose="020B0604020202020204" pitchFamily="34" charset="0"/>
              <a:buChar char="•"/>
            </a:pPr>
            <a:r>
              <a:rPr lang="en-US" sz="1800" dirty="0">
                <a:solidFill>
                  <a:schemeClr val="bg2"/>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 College management/staff gather all the project reports and project sources from students and store them physically .As projects are important for every student ,our aim is to make them review and evaluate effectively.</a:t>
            </a:r>
            <a:endParaRPr lang="en-US" sz="1800" dirty="0">
              <a:solidFill>
                <a:schemeClr val="bg2"/>
              </a:solidFill>
              <a:effectLst/>
              <a:highlight>
                <a:srgbClr val="FFFFFF"/>
              </a:highligh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2166283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F0A7-1858-F64E-9711-0C265FD7194A}"/>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B1C9CC9D-F6E8-CE13-6A19-00954435B352}"/>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3B11A9F8-E8F5-2503-892F-C53B7B09DBE1}"/>
              </a:ext>
            </a:extLst>
          </p:cNvPr>
          <p:cNvPicPr>
            <a:picLocks noChangeAspect="1"/>
          </p:cNvPicPr>
          <p:nvPr/>
        </p:nvPicPr>
        <p:blipFill>
          <a:blip r:embed="rId2"/>
          <a:stretch>
            <a:fillRect/>
          </a:stretch>
        </p:blipFill>
        <p:spPr>
          <a:xfrm>
            <a:off x="606902" y="695915"/>
            <a:ext cx="8043483" cy="3997466"/>
          </a:xfrm>
          <a:prstGeom prst="rect">
            <a:avLst/>
          </a:prstGeom>
        </p:spPr>
      </p:pic>
    </p:spTree>
    <p:extLst>
      <p:ext uri="{BB962C8B-B14F-4D97-AF65-F5344CB8AC3E}">
        <p14:creationId xmlns:p14="http://schemas.microsoft.com/office/powerpoint/2010/main" val="4196102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6E7B-BD39-93E2-D09F-E1A7CEC9B84F}"/>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2B5FB2E1-CAC8-1440-FE6D-5D1B58A8077C}"/>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AA6A1A7C-1B2C-CC0C-1072-ACF6E8943B68}"/>
              </a:ext>
            </a:extLst>
          </p:cNvPr>
          <p:cNvPicPr>
            <a:picLocks noChangeAspect="1"/>
          </p:cNvPicPr>
          <p:nvPr/>
        </p:nvPicPr>
        <p:blipFill>
          <a:blip r:embed="rId2"/>
          <a:stretch>
            <a:fillRect/>
          </a:stretch>
        </p:blipFill>
        <p:spPr>
          <a:xfrm>
            <a:off x="817296" y="898217"/>
            <a:ext cx="7688700" cy="3754704"/>
          </a:xfrm>
          <a:prstGeom prst="rect">
            <a:avLst/>
          </a:prstGeom>
        </p:spPr>
      </p:pic>
    </p:spTree>
    <p:extLst>
      <p:ext uri="{BB962C8B-B14F-4D97-AF65-F5344CB8AC3E}">
        <p14:creationId xmlns:p14="http://schemas.microsoft.com/office/powerpoint/2010/main" val="3420045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1372-99BD-4E15-6E24-A65C811C5141}"/>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BD908BA6-01B6-CB34-8ED4-DCC44691F388}"/>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DB10239C-E24B-A7E2-2FB2-84D51CA7ABA1}"/>
              </a:ext>
            </a:extLst>
          </p:cNvPr>
          <p:cNvPicPr>
            <a:picLocks noChangeAspect="1"/>
          </p:cNvPicPr>
          <p:nvPr/>
        </p:nvPicPr>
        <p:blipFill>
          <a:blip r:embed="rId2"/>
          <a:stretch>
            <a:fillRect/>
          </a:stretch>
        </p:blipFill>
        <p:spPr>
          <a:xfrm>
            <a:off x="0" y="450916"/>
            <a:ext cx="9144000" cy="4241667"/>
          </a:xfrm>
          <a:prstGeom prst="rect">
            <a:avLst/>
          </a:prstGeom>
        </p:spPr>
      </p:pic>
    </p:spTree>
    <p:extLst>
      <p:ext uri="{BB962C8B-B14F-4D97-AF65-F5344CB8AC3E}">
        <p14:creationId xmlns:p14="http://schemas.microsoft.com/office/powerpoint/2010/main" val="926115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CONCLUSION AND FUTURE SCOPE:</a:t>
            </a:r>
            <a:endParaRPr dirty="0"/>
          </a:p>
        </p:txBody>
      </p:sp>
      <p:sp>
        <p:nvSpPr>
          <p:cNvPr id="4" name="Text Placeholder 3">
            <a:extLst>
              <a:ext uri="{FF2B5EF4-FFF2-40B4-BE49-F238E27FC236}">
                <a16:creationId xmlns:a16="http://schemas.microsoft.com/office/drawing/2014/main" id="{477C7455-C278-3F9A-7119-2296C930BED1}"/>
              </a:ext>
            </a:extLst>
          </p:cNvPr>
          <p:cNvSpPr>
            <a:spLocks noGrp="1"/>
          </p:cNvSpPr>
          <p:nvPr>
            <p:ph type="body" idx="1"/>
          </p:nvPr>
        </p:nvSpPr>
        <p:spPr>
          <a:xfrm>
            <a:off x="729450" y="2078875"/>
            <a:ext cx="7688700" cy="2556920"/>
          </a:xfrm>
        </p:spPr>
        <p:txBody>
          <a:bodyPr>
            <a:normAutofit fontScale="92500" lnSpcReduction="10000"/>
          </a:bodyPr>
          <a:lstStyle/>
          <a:p>
            <a:pPr>
              <a:lnSpc>
                <a:spcPct val="107000"/>
              </a:lnSpc>
            </a:pPr>
            <a:r>
              <a:rPr lang="en-US" sz="2100" dirty="0">
                <a:solidFill>
                  <a:schemeClr val="bg2"/>
                </a:solidFill>
                <a:effectLst/>
                <a:latin typeface="Calibri" panose="020F0502020204030204" pitchFamily="34" charset="0"/>
                <a:ea typeface="Calibri" panose="020F0502020204030204" pitchFamily="34" charset="0"/>
              </a:rPr>
              <a:t>The project review and evaluation system is aimed at automating the existing manual system for review and evaluation of project and process the approval request through faculty</a:t>
            </a:r>
          </a:p>
          <a:p>
            <a:pPr>
              <a:lnSpc>
                <a:spcPct val="107000"/>
              </a:lnSpc>
            </a:pPr>
            <a:r>
              <a:rPr lang="en-US" sz="2100">
                <a:solidFill>
                  <a:schemeClr val="bg2"/>
                </a:solidFill>
                <a:effectLst/>
                <a:latin typeface="Calibri" panose="020F0502020204030204" pitchFamily="34" charset="0"/>
                <a:ea typeface="Calibri" panose="020F0502020204030204" pitchFamily="34" charset="0"/>
              </a:rPr>
              <a:t>Alerts </a:t>
            </a:r>
            <a:r>
              <a:rPr lang="en-US" sz="2100" dirty="0">
                <a:solidFill>
                  <a:schemeClr val="bg2"/>
                </a:solidFill>
                <a:effectLst/>
                <a:latin typeface="Calibri" panose="020F0502020204030204" pitchFamily="34" charset="0"/>
                <a:ea typeface="Calibri" panose="020F0502020204030204" pitchFamily="34" charset="0"/>
              </a:rPr>
              <a:t>or notification module can be added separately which will show notification icon and which when clicked will open the related information for which notification was received.</a:t>
            </a:r>
          </a:p>
          <a:p>
            <a:pPr>
              <a:lnSpc>
                <a:spcPct val="107000"/>
              </a:lnSpc>
            </a:pPr>
            <a:endParaRPr lang="en-US" sz="1800" dirty="0">
              <a:effectLst/>
              <a:latin typeface="Calibri" panose="020F0502020204030204" pitchFamily="34" charset="0"/>
              <a:ea typeface="Calibri" panose="020F0502020204030204" pitchFamily="34" charset="0"/>
            </a:endParaRPr>
          </a:p>
          <a:p>
            <a:pPr marL="146050" indent="0">
              <a:lnSpc>
                <a:spcPct val="107000"/>
              </a:lnSpc>
              <a:buNone/>
            </a:pPr>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026254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References</a:t>
            </a:r>
            <a:endParaRPr dirty="0"/>
          </a:p>
        </p:txBody>
      </p:sp>
      <p:sp>
        <p:nvSpPr>
          <p:cNvPr id="3" name="Text Placeholder 2">
            <a:extLst>
              <a:ext uri="{FF2B5EF4-FFF2-40B4-BE49-F238E27FC236}">
                <a16:creationId xmlns:a16="http://schemas.microsoft.com/office/drawing/2014/main" id="{FDA907FB-AEA7-48C4-E79D-66A5D43795E6}"/>
              </a:ext>
            </a:extLst>
          </p:cNvPr>
          <p:cNvSpPr>
            <a:spLocks noGrp="1"/>
          </p:cNvSpPr>
          <p:nvPr>
            <p:ph type="body" idx="1"/>
          </p:nvPr>
        </p:nvSpPr>
        <p:spPr/>
        <p:txBody>
          <a:bodyPr/>
          <a:lstStyle/>
          <a:p>
            <a:r>
              <a:rPr lang="en-US" sz="1800" b="1" u="sng">
                <a:solidFill>
                  <a:srgbClr val="0000FF"/>
                </a:solidFill>
                <a:effectLst/>
                <a:latin typeface="Calibri" panose="020F0502020204030204" pitchFamily="34" charset="0"/>
                <a:ea typeface="Calibri" panose="020F0502020204030204" pitchFamily="34" charset="0"/>
                <a:hlinkClick r:id="rId3"/>
              </a:rPr>
              <a:t>https://www.academia.edu/28590094/An_Integrated_Project_Evaluation_System</a:t>
            </a:r>
            <a:endParaRPr lang="en-IN" dirty="0"/>
          </a:p>
          <a:p>
            <a:pPr marL="146050" indent="0">
              <a:buNone/>
            </a:pPr>
            <a:endParaRPr lang="en-IN" dirty="0"/>
          </a:p>
        </p:txBody>
      </p:sp>
    </p:spTree>
    <p:extLst>
      <p:ext uri="{BB962C8B-B14F-4D97-AF65-F5344CB8AC3E}">
        <p14:creationId xmlns:p14="http://schemas.microsoft.com/office/powerpoint/2010/main" val="3261014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07E3CE-D55F-31B9-FCB5-D3AFFC4D9E1B}"/>
              </a:ext>
            </a:extLst>
          </p:cNvPr>
          <p:cNvSpPr>
            <a:spLocks noGrp="1"/>
          </p:cNvSpPr>
          <p:nvPr>
            <p:ph type="body" idx="1"/>
          </p:nvPr>
        </p:nvSpPr>
        <p:spPr>
          <a:xfrm>
            <a:off x="1894913" y="1898121"/>
            <a:ext cx="5354173" cy="1589358"/>
          </a:xfrm>
        </p:spPr>
        <p:txBody>
          <a:bodyPr>
            <a:normAutofit/>
          </a:bodyPr>
          <a:lstStyle/>
          <a:p>
            <a:pPr marL="146050" indent="0">
              <a:buNone/>
            </a:pPr>
            <a:r>
              <a:rPr lang="en-IN" sz="6000" dirty="0">
                <a:solidFill>
                  <a:schemeClr val="bg2"/>
                </a:solidFill>
              </a:rPr>
              <a:t>THANK YOU</a:t>
            </a:r>
          </a:p>
        </p:txBody>
      </p:sp>
    </p:spTree>
    <p:extLst>
      <p:ext uri="{BB962C8B-B14F-4D97-AF65-F5344CB8AC3E}">
        <p14:creationId xmlns:p14="http://schemas.microsoft.com/office/powerpoint/2010/main" val="71673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Description about Project</a:t>
            </a:r>
            <a:endParaRPr dirty="0"/>
          </a:p>
        </p:txBody>
      </p:sp>
      <p:sp>
        <p:nvSpPr>
          <p:cNvPr id="99" name="Google Shape;99;p15"/>
          <p:cNvSpPr txBox="1">
            <a:spLocks noGrp="1"/>
          </p:cNvSpPr>
          <p:nvPr>
            <p:ph type="body" idx="1"/>
          </p:nvPr>
        </p:nvSpPr>
        <p:spPr>
          <a:xfrm>
            <a:off x="528028" y="1749822"/>
            <a:ext cx="7886522" cy="3079657"/>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SzPts val="1300"/>
              <a:buNone/>
            </a:pPr>
            <a:r>
              <a:rPr lang="en-IN" b="0" i="0" dirty="0">
                <a:solidFill>
                  <a:srgbClr val="333333"/>
                </a:solidFill>
                <a:effectLst/>
                <a:latin typeface="Arial" panose="020B0604020202020204" pitchFamily="34" charset="0"/>
              </a:rPr>
              <a:t>.</a:t>
            </a:r>
          </a:p>
          <a:p>
            <a:pPr marL="146050" indent="0">
              <a:buNone/>
            </a:pP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2000" b="0" dirty="0">
                <a:solidFill>
                  <a:schemeClr val="bg2"/>
                </a:solidFill>
                <a:effectLst/>
                <a:latin typeface="Calibri" panose="020F0502020204030204" pitchFamily="34" charset="0"/>
                <a:ea typeface="Calibri" panose="020F0502020204030204" pitchFamily="34" charset="0"/>
              </a:rPr>
              <a:t>Project Review and evaluation system is a system  which helps to review and evaluate  the projects done by the students by their respective guides and hods in every academic year in every colleges.</a:t>
            </a:r>
            <a:endParaRPr lang="en-IN" sz="2000" b="1" dirty="0">
              <a:solidFill>
                <a:schemeClr val="bg2"/>
              </a:solidFill>
              <a:effectLst/>
              <a:latin typeface="Calibri" panose="020F0502020204030204" pitchFamily="34" charset="0"/>
              <a:ea typeface="Calibri" panose="020F0502020204030204" pitchFamily="34" charset="0"/>
            </a:endParaRPr>
          </a:p>
          <a:p>
            <a:pPr marL="146050" indent="0">
              <a:buNone/>
            </a:pPr>
            <a:endParaRPr lang="en-US" sz="1700" dirty="0">
              <a:solidFill>
                <a:schemeClr val="bg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4308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Description about Project</a:t>
            </a:r>
            <a:endParaRPr dirty="0"/>
          </a:p>
        </p:txBody>
      </p:sp>
      <p:sp>
        <p:nvSpPr>
          <p:cNvPr id="99" name="Google Shape;99;p15"/>
          <p:cNvSpPr txBox="1">
            <a:spLocks noGrp="1"/>
          </p:cNvSpPr>
          <p:nvPr>
            <p:ph type="body" idx="1"/>
          </p:nvPr>
        </p:nvSpPr>
        <p:spPr>
          <a:xfrm>
            <a:off x="651420" y="2004069"/>
            <a:ext cx="7766730" cy="2571163"/>
          </a:xfrm>
          <a:prstGeom prst="rect">
            <a:avLst/>
          </a:prstGeom>
        </p:spPr>
        <p:txBody>
          <a:bodyPr spcFirstLastPara="1" wrap="square" lIns="91425" tIns="91425" rIns="91425" bIns="91425" anchor="t" anchorCtr="0">
            <a:normAutofit/>
          </a:bodyPr>
          <a:lstStyle/>
          <a:p>
            <a:pPr marL="146050" indent="0">
              <a:buNone/>
            </a:pP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bg2"/>
                </a:solidFill>
                <a:effectLst/>
                <a:latin typeface="Calibri" panose="020F0502020204030204" pitchFamily="34" charset="0"/>
                <a:ea typeface="Calibri" panose="020F0502020204030204" pitchFamily="34" charset="0"/>
              </a:rPr>
              <a:t>Projects play an essential role in enhancing the learning experience for the students, as they involve in real life application of classroom knowledge. So, such an important academic quantity should be dealt with fairly and should be made sure that no mistakes happen when the idea of project is conveyed to the respective faculty.</a:t>
            </a:r>
            <a:r>
              <a:rPr lang="en-US" sz="1800" dirty="0">
                <a:effectLst/>
                <a:latin typeface="Calibri" panose="020F0502020204030204" pitchFamily="34" charset="0"/>
                <a:ea typeface="Calibri" panose="020F0502020204030204" pitchFamily="34" charset="0"/>
              </a:rPr>
              <a:t> </a:t>
            </a:r>
            <a:r>
              <a:rPr lang="en-US" sz="1800" dirty="0">
                <a:solidFill>
                  <a:schemeClr val="bg2"/>
                </a:solidFill>
                <a:effectLst/>
                <a:latin typeface="Calibri" panose="020F0502020204030204" pitchFamily="34" charset="0"/>
                <a:ea typeface="Calibri" panose="020F0502020204030204" pitchFamily="34" charset="0"/>
              </a:rPr>
              <a:t>Offline submission surely has its merits of getting direct insights from the teachers, but having an online platform for submission is something that stays at a higher place</a:t>
            </a:r>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146050" lvl="0" indent="0" algn="l" rtl="0">
              <a:spcBef>
                <a:spcPts val="0"/>
              </a:spcBef>
              <a:spcAft>
                <a:spcPts val="0"/>
              </a:spcAft>
              <a:buSzPts val="1300"/>
              <a:buNone/>
            </a:pPr>
            <a:endParaRPr lang="en-US" sz="1700" dirty="0">
              <a:solidFill>
                <a:schemeClr val="bg2"/>
              </a:solidFill>
              <a:effectLst/>
              <a:latin typeface="Times New Roman" panose="02020603050405020304" pitchFamily="18" charset="0"/>
              <a:ea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REQUIREMENTS:</a:t>
            </a:r>
            <a:endParaRPr dirty="0"/>
          </a:p>
        </p:txBody>
      </p:sp>
      <p:sp>
        <p:nvSpPr>
          <p:cNvPr id="99" name="Google Shape;99;p15"/>
          <p:cNvSpPr txBox="1">
            <a:spLocks noGrp="1"/>
          </p:cNvSpPr>
          <p:nvPr>
            <p:ph type="body" idx="1"/>
          </p:nvPr>
        </p:nvSpPr>
        <p:spPr>
          <a:xfrm>
            <a:off x="528028" y="1749822"/>
            <a:ext cx="7886522" cy="3079657"/>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SzPts val="1300"/>
              <a:buNone/>
            </a:pPr>
            <a:r>
              <a:rPr lang="en-IN" b="0" i="0" dirty="0">
                <a:solidFill>
                  <a:srgbClr val="333333"/>
                </a:solidFill>
                <a:effectLst/>
                <a:latin typeface="Arial" panose="020B0604020202020204" pitchFamily="34" charset="0"/>
              </a:rPr>
              <a:t>.</a:t>
            </a:r>
            <a:endParaRPr lang="en-US" sz="20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marL="146050" lvl="0" indent="0" algn="l" rtl="0">
              <a:spcBef>
                <a:spcPts val="0"/>
              </a:spcBef>
              <a:spcAft>
                <a:spcPts val="0"/>
              </a:spcAft>
              <a:buSzPts val="1300"/>
              <a:buNone/>
            </a:pPr>
            <a:r>
              <a:rPr lang="en-US" sz="20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 </a:t>
            </a:r>
            <a:r>
              <a:rPr lang="en-US" sz="2000" dirty="0">
                <a:solidFill>
                  <a:schemeClr val="bg2"/>
                </a:solidFill>
                <a:latin typeface="Calibri" panose="020F0502020204030204" pitchFamily="34" charset="0"/>
                <a:ea typeface="Calibri" panose="020F0502020204030204" pitchFamily="34" charset="0"/>
                <a:cs typeface="Calibri" panose="020F0502020204030204" pitchFamily="34" charset="0"/>
              </a:rPr>
              <a:t>VSCODE</a:t>
            </a:r>
          </a:p>
          <a:p>
            <a:pPr marL="146050" lvl="0" indent="0" algn="l" rtl="0">
              <a:spcBef>
                <a:spcPts val="0"/>
              </a:spcBef>
              <a:spcAft>
                <a:spcPts val="0"/>
              </a:spcAft>
              <a:buSzPts val="1300"/>
              <a:buNone/>
            </a:pPr>
            <a:r>
              <a:rPr lang="en-US" sz="20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●SQL</a:t>
            </a:r>
          </a:p>
          <a:p>
            <a:pPr marL="146050" lvl="0" indent="0" algn="l" rtl="0">
              <a:spcBef>
                <a:spcPts val="0"/>
              </a:spcBef>
              <a:spcAft>
                <a:spcPts val="0"/>
              </a:spcAft>
              <a:buSzPts val="1300"/>
              <a:buNone/>
            </a:pPr>
            <a:r>
              <a:rPr lang="en-US" sz="20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 </a:t>
            </a:r>
            <a:r>
              <a:rPr lang="en-US" sz="2000" dirty="0">
                <a:solidFill>
                  <a:schemeClr val="bg2"/>
                </a:solidFill>
                <a:latin typeface="Calibri" panose="020F0502020204030204" pitchFamily="34" charset="0"/>
                <a:ea typeface="Calibri" panose="020F0502020204030204" pitchFamily="34" charset="0"/>
                <a:cs typeface="Calibri" panose="020F0502020204030204" pitchFamily="34" charset="0"/>
              </a:rPr>
              <a:t>HTML</a:t>
            </a:r>
          </a:p>
          <a:p>
            <a:pPr marL="146050" lvl="0" indent="0" algn="l" rtl="0">
              <a:spcBef>
                <a:spcPts val="0"/>
              </a:spcBef>
              <a:spcAft>
                <a:spcPts val="0"/>
              </a:spcAft>
              <a:buSzPts val="1300"/>
              <a:buNone/>
            </a:pPr>
            <a:r>
              <a:rPr lang="en-US" sz="20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●CSS</a:t>
            </a:r>
          </a:p>
          <a:p>
            <a:pPr marL="146050" lvl="0" indent="0" algn="l" rtl="0">
              <a:spcBef>
                <a:spcPts val="0"/>
              </a:spcBef>
              <a:spcAft>
                <a:spcPts val="0"/>
              </a:spcAft>
              <a:buSzPts val="1300"/>
              <a:buNone/>
            </a:pPr>
            <a:r>
              <a:rPr lang="en-US" sz="20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●FLASK</a:t>
            </a:r>
          </a:p>
          <a:p>
            <a:pPr marL="146050" lvl="0" indent="0" algn="l" rtl="0">
              <a:spcBef>
                <a:spcPts val="0"/>
              </a:spcBef>
              <a:spcAft>
                <a:spcPts val="0"/>
              </a:spcAft>
              <a:buSzPts val="1300"/>
              <a:buNone/>
            </a:pPr>
            <a:r>
              <a:rPr lang="en-US" sz="20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●NLP</a:t>
            </a:r>
            <a:endParaRPr lang="en-US" sz="20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146050" lvl="0" indent="0" algn="l" rtl="0">
              <a:spcBef>
                <a:spcPts val="0"/>
              </a:spcBef>
              <a:spcAft>
                <a:spcPts val="0"/>
              </a:spcAft>
              <a:buSzPts val="1300"/>
              <a:buNone/>
            </a:pPr>
            <a:endParaRPr lang="en-US" sz="20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marL="146050" lvl="0" indent="0" algn="l" rtl="0">
              <a:spcBef>
                <a:spcPts val="0"/>
              </a:spcBef>
              <a:spcAft>
                <a:spcPts val="0"/>
              </a:spcAft>
              <a:buSzPts val="1300"/>
              <a:buNone/>
            </a:pPr>
            <a:endParaRPr lang="en-US" sz="20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146050" lvl="0" indent="0" algn="l" rtl="0">
              <a:spcBef>
                <a:spcPts val="0"/>
              </a:spcBef>
              <a:spcAft>
                <a:spcPts val="0"/>
              </a:spcAft>
              <a:buSzPts val="1300"/>
              <a:buNone/>
            </a:pPr>
            <a:endParaRPr lang="en-US" sz="20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146050" lvl="0" indent="0" algn="l" rtl="0">
              <a:spcBef>
                <a:spcPts val="0"/>
              </a:spcBef>
              <a:spcAft>
                <a:spcPts val="0"/>
              </a:spcAft>
              <a:buSzPts val="1300"/>
              <a:buNone/>
            </a:pPr>
            <a:endParaRPr lang="en-US" sz="17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95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MODULES DESCRIPTION:</a:t>
            </a:r>
            <a:endParaRPr dirty="0"/>
          </a:p>
        </p:txBody>
      </p:sp>
      <p:sp>
        <p:nvSpPr>
          <p:cNvPr id="99" name="Google Shape;99;p15"/>
          <p:cNvSpPr txBox="1">
            <a:spLocks noGrp="1"/>
          </p:cNvSpPr>
          <p:nvPr>
            <p:ph type="body" idx="1"/>
          </p:nvPr>
        </p:nvSpPr>
        <p:spPr>
          <a:xfrm>
            <a:off x="390463" y="1409956"/>
            <a:ext cx="7886522" cy="3079657"/>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SzPts val="1300"/>
              <a:buNone/>
            </a:pPr>
            <a:endParaRPr lang="en-IN" sz="2800" b="0" i="0" dirty="0">
              <a:solidFill>
                <a:srgbClr val="333333"/>
              </a:solidFill>
              <a:effectLst/>
              <a:latin typeface="Arial" panose="020B0604020202020204" pitchFamily="34" charset="0"/>
            </a:endParaRPr>
          </a:p>
          <a:p>
            <a:pPr marL="146050" lvl="0" indent="0" algn="l" rtl="0">
              <a:spcBef>
                <a:spcPts val="0"/>
              </a:spcBef>
              <a:spcAft>
                <a:spcPts val="0"/>
              </a:spcAft>
              <a:buSzPts val="1300"/>
              <a:buNone/>
            </a:pP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bg2"/>
                </a:solidFill>
                <a:effectLst/>
                <a:latin typeface="Raleway" pitchFamily="2" charset="0"/>
                <a:ea typeface="Calibri" panose="020F0502020204030204" pitchFamily="34" charset="0"/>
                <a:cs typeface="Calibri" panose="020F0502020204030204" pitchFamily="34" charset="0"/>
              </a:rPr>
              <a:t>STUDENT REGISTRATION AND LOGIN</a:t>
            </a:r>
          </a:p>
          <a:p>
            <a:r>
              <a:rPr lang="en-IN" sz="2000" dirty="0">
                <a:solidFill>
                  <a:schemeClr val="bg2"/>
                </a:solidFill>
                <a:latin typeface="Calibri" panose="020F0502020204030204" pitchFamily="34" charset="0"/>
                <a:cs typeface="Calibri" panose="020F0502020204030204" pitchFamily="34" charset="0"/>
              </a:rPr>
              <a:t>The team of student will login with their team-name as username and a password. If the account doesn’t exist, they will be redirected to the registration page.</a:t>
            </a:r>
          </a:p>
          <a:p>
            <a:r>
              <a:rPr lang="en-IN" sz="2000" dirty="0">
                <a:solidFill>
                  <a:schemeClr val="bg2"/>
                </a:solidFill>
                <a:latin typeface="Calibri" panose="020F0502020204030204" pitchFamily="34" charset="0"/>
                <a:cs typeface="Calibri" panose="020F0502020204030204" pitchFamily="34" charset="0"/>
              </a:rPr>
              <a:t>Once they login, they will be able to submit their abstracts to guide and will be able to view the status of their project abstracts.</a:t>
            </a:r>
          </a:p>
          <a:p>
            <a:pPr marL="146050" lvl="0" indent="0" algn="l" rtl="0">
              <a:spcBef>
                <a:spcPts val="0"/>
              </a:spcBef>
              <a:spcAft>
                <a:spcPts val="0"/>
              </a:spcAft>
              <a:buSzPts val="1300"/>
              <a:buNone/>
            </a:pPr>
            <a:endParaRPr lang="en-US" sz="18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2D18870A-352F-B987-6543-E5F39F8E5D88}"/>
              </a:ext>
            </a:extLst>
          </p:cNvPr>
          <p:cNvSpPr>
            <a:spLocks noChangeArrowheads="1"/>
          </p:cNvSpPr>
          <p:nvPr/>
        </p:nvSpPr>
        <p:spPr bwMode="auto">
          <a:xfrm>
            <a:off x="0" y="-146194"/>
            <a:ext cx="223138"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12529"/>
                </a:solidFill>
                <a:effectLst/>
                <a:latin typeface="SSP Local"/>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236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2BEF-D15E-1071-052A-0EBF128D34E7}"/>
              </a:ext>
            </a:extLst>
          </p:cNvPr>
          <p:cNvSpPr>
            <a:spLocks noGrp="1"/>
          </p:cNvSpPr>
          <p:nvPr>
            <p:ph type="title"/>
          </p:nvPr>
        </p:nvSpPr>
        <p:spPr/>
        <p:txBody>
          <a:bodyPr>
            <a:normAutofit fontScale="90000"/>
          </a:bodyPr>
          <a:lstStyle/>
          <a:p>
            <a:r>
              <a:rPr lang="en-IN" dirty="0"/>
              <a:t>GUIDE LOGIN AND REGISTRATION</a:t>
            </a:r>
          </a:p>
        </p:txBody>
      </p:sp>
      <p:sp>
        <p:nvSpPr>
          <p:cNvPr id="3" name="Text Placeholder 2">
            <a:extLst>
              <a:ext uri="{FF2B5EF4-FFF2-40B4-BE49-F238E27FC236}">
                <a16:creationId xmlns:a16="http://schemas.microsoft.com/office/drawing/2014/main" id="{74533F63-F51A-299F-896F-158ACEE9A994}"/>
              </a:ext>
            </a:extLst>
          </p:cNvPr>
          <p:cNvSpPr>
            <a:spLocks noGrp="1"/>
          </p:cNvSpPr>
          <p:nvPr>
            <p:ph type="body" idx="1"/>
          </p:nvPr>
        </p:nvSpPr>
        <p:spPr/>
        <p:txBody>
          <a:bodyPr/>
          <a:lstStyle/>
          <a:p>
            <a:r>
              <a:rPr lang="en-IN" sz="1800" dirty="0">
                <a:solidFill>
                  <a:schemeClr val="bg2"/>
                </a:solidFill>
                <a:latin typeface="Times New Roman" panose="02020603050405020304" pitchFamily="18" charset="0"/>
                <a:cs typeface="Times New Roman" panose="02020603050405020304" pitchFamily="18" charset="0"/>
              </a:rPr>
              <a:t>Similar to student’s web pages, the guide can login with their username and password.</a:t>
            </a:r>
          </a:p>
          <a:p>
            <a:r>
              <a:rPr kumimoji="0" lang="en-IN" sz="1800" b="0" i="0" u="none" strike="noStrike" kern="0" cap="none" spc="0" normalizeH="0" baseline="0" noProof="0" dirty="0">
                <a:ln>
                  <a:noFill/>
                </a:ln>
                <a:solidFill>
                  <a:schemeClr val="bg2"/>
                </a:solidFill>
                <a:effectLst/>
                <a:uLnTx/>
                <a:uFillTx/>
                <a:latin typeface="Times New Roman" panose="02020603050405020304" pitchFamily="18" charset="0"/>
                <a:ea typeface="Source Sans Pro"/>
                <a:cs typeface="Times New Roman" panose="02020603050405020304" pitchFamily="18" charset="0"/>
                <a:sym typeface="Source Sans Pro"/>
              </a:rPr>
              <a:t>They will be able to approve or reject the abstracts they receive and may give feedback accordingly.</a:t>
            </a:r>
          </a:p>
          <a:p>
            <a:endParaRPr lang="en-IN" sz="1800" dirty="0">
              <a:solidFill>
                <a:schemeClr val="bg2"/>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5387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AA16-D7CF-7AE1-11E4-8F050983DB73}"/>
              </a:ext>
            </a:extLst>
          </p:cNvPr>
          <p:cNvSpPr>
            <a:spLocks noGrp="1"/>
          </p:cNvSpPr>
          <p:nvPr>
            <p:ph type="title"/>
          </p:nvPr>
        </p:nvSpPr>
        <p:spPr/>
        <p:txBody>
          <a:bodyPr>
            <a:normAutofit fontScale="90000"/>
          </a:bodyPr>
          <a:lstStyle/>
          <a:p>
            <a:r>
              <a:rPr lang="en-IN" dirty="0"/>
              <a:t>HOD LOGIN</a:t>
            </a:r>
          </a:p>
        </p:txBody>
      </p:sp>
      <p:sp>
        <p:nvSpPr>
          <p:cNvPr id="3" name="Text Placeholder 2">
            <a:extLst>
              <a:ext uri="{FF2B5EF4-FFF2-40B4-BE49-F238E27FC236}">
                <a16:creationId xmlns:a16="http://schemas.microsoft.com/office/drawing/2014/main" id="{F2EB377D-1E1B-A878-44B1-1C93656FA48A}"/>
              </a:ext>
            </a:extLst>
          </p:cNvPr>
          <p:cNvSpPr>
            <a:spLocks noGrp="1"/>
          </p:cNvSpPr>
          <p:nvPr>
            <p:ph type="body" idx="1"/>
          </p:nvPr>
        </p:nvSpPr>
        <p:spPr>
          <a:xfrm>
            <a:off x="-184950" y="2006047"/>
            <a:ext cx="7688700" cy="2261100"/>
          </a:xfrm>
        </p:spPr>
        <p:txBody>
          <a:bodyPr>
            <a:normAutofit/>
          </a:bodyPr>
          <a:lstStyle/>
          <a:p>
            <a:pPr lvl="1">
              <a:buClr>
                <a:srgbClr val="CFD8DC"/>
              </a:buClr>
              <a:buFont typeface="Arial" panose="020B0604020202020204" pitchFamily="34" charset="0"/>
              <a:buChar char="•"/>
              <a:defRPr/>
            </a:pPr>
            <a:endParaRPr lang="en-IN" sz="2000" kern="0" dirty="0">
              <a:solidFill>
                <a:schemeClr val="bg2"/>
              </a:solidFill>
              <a:latin typeface="Calibri" panose="020F0502020204030204" pitchFamily="34" charset="0"/>
              <a:cs typeface="Calibri" panose="020F0502020204030204" pitchFamily="34" charset="0"/>
            </a:endParaRPr>
          </a:p>
          <a:p>
            <a:pPr lvl="1">
              <a:buClr>
                <a:srgbClr val="CFD8DC"/>
              </a:buClr>
              <a:buFont typeface="Arial" panose="020B0604020202020204" pitchFamily="34" charset="0"/>
              <a:buChar char="•"/>
              <a:defRPr/>
            </a:pPr>
            <a:r>
              <a:rPr kumimoji="0" lang="en-IN" sz="2000" b="0" i="0" u="none" strike="noStrike" kern="0" cap="none" spc="0" normalizeH="0" baseline="0" noProof="0" dirty="0">
                <a:ln>
                  <a:noFill/>
                </a:ln>
                <a:solidFill>
                  <a:schemeClr val="bg2"/>
                </a:solidFill>
                <a:effectLst/>
                <a:uLnTx/>
                <a:uFillTx/>
                <a:latin typeface="Calibri" panose="020F0502020204030204" pitchFamily="34" charset="0"/>
                <a:ea typeface="Source Sans Pro"/>
                <a:cs typeface="Calibri" panose="020F0502020204030204" pitchFamily="34" charset="0"/>
                <a:sym typeface="Source Sans Pro"/>
              </a:rPr>
              <a:t> HOD will be able to approve or reject the abstracts they receive and may give feedback accordingly.</a:t>
            </a:r>
          </a:p>
          <a:p>
            <a:pPr lvl="1">
              <a:buClr>
                <a:srgbClr val="CFD8DC"/>
              </a:buClr>
              <a:buFont typeface="Arial" panose="020B0604020202020204" pitchFamily="34" charset="0"/>
              <a:buChar char="•"/>
              <a:defRPr/>
            </a:pPr>
            <a:r>
              <a:rPr lang="en-IN" sz="2000" kern="0" dirty="0">
                <a:solidFill>
                  <a:schemeClr val="bg2"/>
                </a:solidFill>
                <a:latin typeface="Calibri" panose="020F0502020204030204" pitchFamily="34" charset="0"/>
                <a:cs typeface="Calibri" panose="020F0502020204030204" pitchFamily="34" charset="0"/>
              </a:rPr>
              <a:t> A team can submit abstracts only if their guide has accepted.</a:t>
            </a:r>
          </a:p>
          <a:p>
            <a:pPr lvl="1">
              <a:buClr>
                <a:srgbClr val="CFD8DC"/>
              </a:buClr>
              <a:buFont typeface="Arial" panose="020B0604020202020204" pitchFamily="34" charset="0"/>
              <a:buChar char="•"/>
              <a:defRPr/>
            </a:pPr>
            <a:r>
              <a:rPr kumimoji="0" lang="en-IN" sz="2000" b="0" i="0" u="none" strike="noStrike" kern="0" cap="none" spc="0" normalizeH="0" baseline="0" noProof="0" dirty="0">
                <a:ln>
                  <a:noFill/>
                </a:ln>
                <a:solidFill>
                  <a:schemeClr val="bg2"/>
                </a:solidFill>
                <a:effectLst/>
                <a:uLnTx/>
                <a:uFillTx/>
                <a:latin typeface="Calibri" panose="020F0502020204030204" pitchFamily="34" charset="0"/>
                <a:ea typeface="Source Sans Pro"/>
                <a:cs typeface="Calibri" panose="020F0502020204030204" pitchFamily="34" charset="0"/>
                <a:sym typeface="Source Sans Pro"/>
              </a:rPr>
              <a:t>HOD can view all final project details.</a:t>
            </a:r>
          </a:p>
          <a:p>
            <a:endParaRPr lang="en-IN" dirty="0"/>
          </a:p>
        </p:txBody>
      </p:sp>
    </p:spTree>
    <p:extLst>
      <p:ext uri="{BB962C8B-B14F-4D97-AF65-F5344CB8AC3E}">
        <p14:creationId xmlns:p14="http://schemas.microsoft.com/office/powerpoint/2010/main" val="223867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3" name="Text Placeholder 2">
            <a:extLst>
              <a:ext uri="{FF2B5EF4-FFF2-40B4-BE49-F238E27FC236}">
                <a16:creationId xmlns:a16="http://schemas.microsoft.com/office/drawing/2014/main" id="{FDA907FB-AEA7-48C4-E79D-66A5D43795E6}"/>
              </a:ext>
            </a:extLst>
          </p:cNvPr>
          <p:cNvSpPr>
            <a:spLocks noGrp="1"/>
          </p:cNvSpPr>
          <p:nvPr>
            <p:ph type="body" idx="1"/>
          </p:nvPr>
        </p:nvSpPr>
        <p:spPr/>
        <p:txBody>
          <a:bodyPr/>
          <a:lstStyle/>
          <a:p>
            <a:pPr marL="146050" indent="0">
              <a:buNone/>
            </a:pPr>
            <a:endParaRPr lang="en-IN" dirty="0"/>
          </a:p>
          <a:p>
            <a:pPr marL="146050" indent="0">
              <a:buNone/>
            </a:pPr>
            <a:endParaRPr lang="en-IN" dirty="0"/>
          </a:p>
        </p:txBody>
      </p:sp>
      <p:sp>
        <p:nvSpPr>
          <p:cNvPr id="6" name="Rectangle 5">
            <a:extLst>
              <a:ext uri="{FF2B5EF4-FFF2-40B4-BE49-F238E27FC236}">
                <a16:creationId xmlns:a16="http://schemas.microsoft.com/office/drawing/2014/main" id="{79A0EE01-D2D5-1FD2-D03F-0E2301652473}"/>
              </a:ext>
            </a:extLst>
          </p:cNvPr>
          <p:cNvSpPr/>
          <p:nvPr/>
        </p:nvSpPr>
        <p:spPr>
          <a:xfrm>
            <a:off x="2837592" y="4299335"/>
            <a:ext cx="3157870" cy="1788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C947317-B68C-10B9-C130-7C5A112CDCA7}"/>
              </a:ext>
            </a:extLst>
          </p:cNvPr>
          <p:cNvSpPr txBox="1"/>
          <p:nvPr/>
        </p:nvSpPr>
        <p:spPr>
          <a:xfrm>
            <a:off x="729450" y="665303"/>
            <a:ext cx="3955838" cy="523220"/>
          </a:xfrm>
          <a:prstGeom prst="rect">
            <a:avLst/>
          </a:prstGeom>
          <a:noFill/>
        </p:spPr>
        <p:txBody>
          <a:bodyPr wrap="square" rtlCol="0">
            <a:spAutoFit/>
          </a:bodyPr>
          <a:lstStyle/>
          <a:p>
            <a:r>
              <a:rPr lang="en-IN" sz="2800" b="1" dirty="0"/>
              <a:t>ARCHITECTURE:</a:t>
            </a:r>
          </a:p>
        </p:txBody>
      </p:sp>
      <p:pic>
        <p:nvPicPr>
          <p:cNvPr id="4" name="Picture 3">
            <a:extLst>
              <a:ext uri="{FF2B5EF4-FFF2-40B4-BE49-F238E27FC236}">
                <a16:creationId xmlns:a16="http://schemas.microsoft.com/office/drawing/2014/main" id="{819E4495-0C12-8345-3851-CF4751DE28C5}"/>
              </a:ext>
            </a:extLst>
          </p:cNvPr>
          <p:cNvPicPr>
            <a:picLocks noChangeAspect="1"/>
          </p:cNvPicPr>
          <p:nvPr/>
        </p:nvPicPr>
        <p:blipFill>
          <a:blip r:embed="rId3"/>
          <a:stretch>
            <a:fillRect/>
          </a:stretch>
        </p:blipFill>
        <p:spPr>
          <a:xfrm>
            <a:off x="725850" y="1188523"/>
            <a:ext cx="7688699" cy="3863390"/>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10413DDA34BE428C8CFD37292FB1B6" ma:contentTypeVersion="3" ma:contentTypeDescription="Create a new document." ma:contentTypeScope="" ma:versionID="191f8fe1c773abb326aac9bd401c474c">
  <xsd:schema xmlns:xsd="http://www.w3.org/2001/XMLSchema" xmlns:xs="http://www.w3.org/2001/XMLSchema" xmlns:p="http://schemas.microsoft.com/office/2006/metadata/properties" xmlns:ns2="08374e9f-5702-445c-9eb4-dae4fdddf7c6" targetNamespace="http://schemas.microsoft.com/office/2006/metadata/properties" ma:root="true" ma:fieldsID="a8a864d3f20cde7f19d92f0be849023a" ns2:_="">
    <xsd:import namespace="08374e9f-5702-445c-9eb4-dae4fdddf7c6"/>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374e9f-5702-445c-9eb4-dae4fdddf7c6"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08374e9f-5702-445c-9eb4-dae4fdddf7c6" xsi:nil="true"/>
  </documentManagement>
</p:properties>
</file>

<file path=customXml/itemProps1.xml><?xml version="1.0" encoding="utf-8"?>
<ds:datastoreItem xmlns:ds="http://schemas.openxmlformats.org/officeDocument/2006/customXml" ds:itemID="{07ECC8B5-DA2F-46BD-9530-4C9CAD7D5DE9}">
  <ds:schemaRefs>
    <ds:schemaRef ds:uri="http://schemas.microsoft.com/office/2006/metadata/contentType"/>
    <ds:schemaRef ds:uri="http://schemas.microsoft.com/office/2006/metadata/properties/metaAttributes"/>
    <ds:schemaRef ds:uri="http://www.w3.org/2000/xmlns/"/>
    <ds:schemaRef ds:uri="http://www.w3.org/2001/XMLSchema"/>
    <ds:schemaRef ds:uri="08374e9f-5702-445c-9eb4-dae4fdddf7c6"/>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A62200-F4CD-49E9-A6DE-0205D2E3FB52}">
  <ds:schemaRefs>
    <ds:schemaRef ds:uri="http://schemas.microsoft.com/sharepoint/v3/contenttype/forms"/>
  </ds:schemaRefs>
</ds:datastoreItem>
</file>

<file path=customXml/itemProps3.xml><?xml version="1.0" encoding="utf-8"?>
<ds:datastoreItem xmlns:ds="http://schemas.openxmlformats.org/officeDocument/2006/customXml" ds:itemID="{E4819D2C-7923-4967-88F6-9DB97E3DD990}">
  <ds:schemaRefs>
    <ds:schemaRef ds:uri="http://schemas.microsoft.com/office/2006/metadata/properties"/>
    <ds:schemaRef ds:uri="http://www.w3.org/2000/xmlns/"/>
    <ds:schemaRef ds:uri="08374e9f-5702-445c-9eb4-dae4fdddf7c6"/>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791</TotalTime>
  <Words>484</Words>
  <Application>Microsoft Office PowerPoint</Application>
  <PresentationFormat>On-screen Show (16:9)</PresentationFormat>
  <Paragraphs>47</Paragraphs>
  <Slides>25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Raleway</vt:lpstr>
      <vt:lpstr>Lato</vt:lpstr>
      <vt:lpstr>Arial</vt:lpstr>
      <vt:lpstr>SSP Local</vt:lpstr>
      <vt:lpstr>Times New Roman</vt:lpstr>
      <vt:lpstr>Streamline</vt:lpstr>
      <vt:lpstr>PROJECT REVIEW AND EVALUATION SYSTEM</vt:lpstr>
      <vt:lpstr>Problem Statement</vt:lpstr>
      <vt:lpstr>Description about Project</vt:lpstr>
      <vt:lpstr>Description about Project</vt:lpstr>
      <vt:lpstr>REQUIREMENTS:</vt:lpstr>
      <vt:lpstr>MODULES DESCRIPTION:</vt:lpstr>
      <vt:lpstr>GUIDE LOGIN AND REGISTRATION</vt:lpstr>
      <vt:lpstr>HOD LOGIN</vt:lpstr>
      <vt:lpstr>PowerPoint Presentation</vt:lpstr>
      <vt:lpstr>RESULTS</vt:lpstr>
      <vt:lpstr>TEAM REGISTRATION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Attrition Prediction</dc:title>
  <dc:creator>ANUDEEP</dc:creator>
  <cp:lastModifiedBy>20-737-039_NARSINI SHRAVANI</cp:lastModifiedBy>
  <cp:revision>19</cp:revision>
  <dcterms:modified xsi:type="dcterms:W3CDTF">2022-12-30T07:22:07Z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0x010100FA10413DDA34BE428C8CFD37292FB1B6</vt:lpwstr>
  </property>
</Properties>
</file>