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Baskerville Display PT" panose="020B0604020202020204" charset="0"/>
      <p:regular r:id="rId10"/>
    </p:embeddedFont>
    <p:embeddedFont>
      <p:font typeface="Baskerville Display PT Bold" panose="020B0604020202020204" charset="0"/>
      <p:regular r:id="rId11"/>
    </p:embeddedFont>
    <p:embeddedFont>
      <p:font typeface="Baskerville Display PT Italics" panose="020B0604020202020204" charset="0"/>
      <p:regular r:id="rId12"/>
    </p:embeddedFont>
    <p:embeddedFont>
      <p:font typeface="Inter" panose="020B0604020202020204" charset="0"/>
      <p:regular r:id="rId13"/>
    </p:embeddedFont>
    <p:embeddedFont>
      <p:font typeface="Inter Bold" panose="020B0604020202020204" charset="0"/>
      <p:regular r:id="rId14"/>
    </p:embeddedFont>
    <p:embeddedFont>
      <p:font typeface="Inter Bold Italics" panose="020B0604020202020204" charset="0"/>
      <p:regular r:id="rId15"/>
    </p:embeddedFont>
    <p:embeddedFont>
      <p:font typeface="Oswald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1" d="100"/>
          <a:sy n="41" d="100"/>
        </p:scale>
        <p:origin x="82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5862341" y="704169"/>
            <a:ext cx="6563318" cy="4584364"/>
            <a:chOff x="0" y="0"/>
            <a:chExt cx="8751091" cy="6112486"/>
          </a:xfrm>
        </p:grpSpPr>
        <p:pic>
          <p:nvPicPr>
            <p:cNvPr id="3" name="Picture 3"/>
            <p:cNvPicPr>
              <a:picLocks noChangeAspect="1"/>
            </p:cNvPicPr>
            <p:nvPr/>
          </p:nvPicPr>
          <p:blipFill>
            <a:blip r:embed="rId2"/>
            <a:srcRect l="9734" r="9734"/>
            <a:stretch>
              <a:fillRect/>
            </a:stretch>
          </p:blipFill>
          <p:spPr>
            <a:xfrm>
              <a:off x="0" y="0"/>
              <a:ext cx="8751091" cy="6112486"/>
            </a:xfrm>
            <a:prstGeom prst="rect">
              <a:avLst/>
            </a:prstGeom>
          </p:spPr>
        </p:pic>
      </p:grpSp>
      <p:sp>
        <p:nvSpPr>
          <p:cNvPr id="4" name="TextBox 4"/>
          <p:cNvSpPr txBox="1"/>
          <p:nvPr/>
        </p:nvSpPr>
        <p:spPr>
          <a:xfrm>
            <a:off x="3659905" y="5522142"/>
            <a:ext cx="10968191" cy="2023879"/>
          </a:xfrm>
          <a:prstGeom prst="rect">
            <a:avLst/>
          </a:prstGeom>
        </p:spPr>
        <p:txBody>
          <a:bodyPr lIns="0" tIns="0" rIns="0" bIns="0" rtlCol="0" anchor="t">
            <a:spAutoFit/>
          </a:bodyPr>
          <a:lstStyle/>
          <a:p>
            <a:pPr algn="ctr">
              <a:lnSpc>
                <a:spcPts val="5452"/>
              </a:lnSpc>
            </a:pPr>
            <a:r>
              <a:rPr lang="en-US" sz="3894" spc="778">
                <a:solidFill>
                  <a:srgbClr val="504C44"/>
                </a:solidFill>
                <a:latin typeface="Baskerville Display PT Bold"/>
              </a:rPr>
              <a:t>HR METRICS ATLAS:</a:t>
            </a:r>
            <a:r>
              <a:rPr lang="en-US" sz="3894" spc="778">
                <a:solidFill>
                  <a:srgbClr val="504C44"/>
                </a:solidFill>
                <a:latin typeface="Baskerville Display PT"/>
              </a:rPr>
              <a:t> </a:t>
            </a:r>
            <a:r>
              <a:rPr lang="en-US" sz="3894" spc="778">
                <a:solidFill>
                  <a:srgbClr val="504C44"/>
                </a:solidFill>
                <a:latin typeface="Baskerville Display PT Italics"/>
              </a:rPr>
              <a:t>UNDERSTANDING WORKFORCE PATTERNS </a:t>
            </a:r>
          </a:p>
        </p:txBody>
      </p:sp>
      <p:sp>
        <p:nvSpPr>
          <p:cNvPr id="5" name="TextBox 5"/>
          <p:cNvSpPr txBox="1"/>
          <p:nvPr/>
        </p:nvSpPr>
        <p:spPr>
          <a:xfrm>
            <a:off x="9637286" y="8733374"/>
            <a:ext cx="7622014" cy="576996"/>
          </a:xfrm>
          <a:prstGeom prst="rect">
            <a:avLst/>
          </a:prstGeom>
        </p:spPr>
        <p:txBody>
          <a:bodyPr lIns="0" tIns="0" rIns="0" bIns="0" rtlCol="0" anchor="t">
            <a:spAutoFit/>
          </a:bodyPr>
          <a:lstStyle/>
          <a:p>
            <a:pPr algn="ctr">
              <a:lnSpc>
                <a:spcPts val="2322"/>
              </a:lnSpc>
            </a:pPr>
            <a:r>
              <a:rPr lang="en-US" sz="1658" spc="331">
                <a:solidFill>
                  <a:srgbClr val="504C44"/>
                </a:solidFill>
                <a:latin typeface="Inter Bold"/>
              </a:rPr>
              <a:t>TEAM MEMBER NAMES:</a:t>
            </a:r>
            <a:r>
              <a:rPr lang="en-US" sz="1658" spc="331">
                <a:solidFill>
                  <a:srgbClr val="504C44"/>
                </a:solidFill>
                <a:latin typeface="Inter"/>
              </a:rPr>
              <a:t> SHRAVANI PAI, PRADEEPTHI, </a:t>
            </a:r>
          </a:p>
          <a:p>
            <a:pPr algn="ctr">
              <a:lnSpc>
                <a:spcPts val="2322"/>
              </a:lnSpc>
            </a:pPr>
            <a:r>
              <a:rPr lang="en-US" sz="1658" spc="331">
                <a:solidFill>
                  <a:srgbClr val="504C44"/>
                </a:solidFill>
                <a:latin typeface="Inter"/>
              </a:rPr>
              <a:t>KANISHK THAKUR, KUNAL KHATRI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2982366" y="2773076"/>
            <a:ext cx="5827114" cy="679450"/>
          </a:xfrm>
          <a:prstGeom prst="rect">
            <a:avLst/>
          </a:prstGeom>
        </p:spPr>
        <p:txBody>
          <a:bodyPr lIns="0" tIns="0" rIns="0" bIns="0" rtlCol="0" anchor="t">
            <a:spAutoFit/>
          </a:bodyPr>
          <a:lstStyle/>
          <a:p>
            <a:pPr>
              <a:lnSpc>
                <a:spcPts val="5599"/>
              </a:lnSpc>
            </a:pPr>
            <a:r>
              <a:rPr lang="en-US" sz="3999">
                <a:solidFill>
                  <a:srgbClr val="504C44"/>
                </a:solidFill>
                <a:latin typeface="Inter"/>
              </a:rPr>
              <a:t>Overview</a:t>
            </a:r>
          </a:p>
        </p:txBody>
      </p:sp>
      <p:sp>
        <p:nvSpPr>
          <p:cNvPr id="3" name="TextBox 3"/>
          <p:cNvSpPr txBox="1"/>
          <p:nvPr/>
        </p:nvSpPr>
        <p:spPr>
          <a:xfrm>
            <a:off x="1646482" y="2632057"/>
            <a:ext cx="1135110" cy="929037"/>
          </a:xfrm>
          <a:prstGeom prst="rect">
            <a:avLst/>
          </a:prstGeom>
        </p:spPr>
        <p:txBody>
          <a:bodyPr lIns="0" tIns="0" rIns="0" bIns="0" rtlCol="0" anchor="t">
            <a:spAutoFit/>
          </a:bodyPr>
          <a:lstStyle/>
          <a:p>
            <a:pPr algn="ctr">
              <a:lnSpc>
                <a:spcPts val="7593"/>
              </a:lnSpc>
            </a:pPr>
            <a:r>
              <a:rPr lang="en-US" sz="5423">
                <a:solidFill>
                  <a:srgbClr val="504C44">
                    <a:alpha val="19608"/>
                  </a:srgbClr>
                </a:solidFill>
                <a:latin typeface="Inter"/>
              </a:rPr>
              <a:t>01</a:t>
            </a:r>
          </a:p>
        </p:txBody>
      </p:sp>
      <p:sp>
        <p:nvSpPr>
          <p:cNvPr id="4" name="TextBox 4"/>
          <p:cNvSpPr txBox="1"/>
          <p:nvPr/>
        </p:nvSpPr>
        <p:spPr>
          <a:xfrm>
            <a:off x="2982366" y="4109751"/>
            <a:ext cx="8318490" cy="679450"/>
          </a:xfrm>
          <a:prstGeom prst="rect">
            <a:avLst/>
          </a:prstGeom>
        </p:spPr>
        <p:txBody>
          <a:bodyPr lIns="0" tIns="0" rIns="0" bIns="0" rtlCol="0" anchor="t">
            <a:spAutoFit/>
          </a:bodyPr>
          <a:lstStyle/>
          <a:p>
            <a:pPr>
              <a:lnSpc>
                <a:spcPts val="5599"/>
              </a:lnSpc>
            </a:pPr>
            <a:r>
              <a:rPr lang="en-US" sz="3999">
                <a:solidFill>
                  <a:srgbClr val="504C44"/>
                </a:solidFill>
                <a:latin typeface="Inter"/>
              </a:rPr>
              <a:t>Key Performance Indicator (KPI)</a:t>
            </a:r>
          </a:p>
        </p:txBody>
      </p:sp>
      <p:sp>
        <p:nvSpPr>
          <p:cNvPr id="5" name="TextBox 5"/>
          <p:cNvSpPr txBox="1"/>
          <p:nvPr/>
        </p:nvSpPr>
        <p:spPr>
          <a:xfrm>
            <a:off x="1646482" y="3970670"/>
            <a:ext cx="1135110" cy="929037"/>
          </a:xfrm>
          <a:prstGeom prst="rect">
            <a:avLst/>
          </a:prstGeom>
        </p:spPr>
        <p:txBody>
          <a:bodyPr lIns="0" tIns="0" rIns="0" bIns="0" rtlCol="0" anchor="t">
            <a:spAutoFit/>
          </a:bodyPr>
          <a:lstStyle/>
          <a:p>
            <a:pPr algn="ctr">
              <a:lnSpc>
                <a:spcPts val="7593"/>
              </a:lnSpc>
            </a:pPr>
            <a:r>
              <a:rPr lang="en-US" sz="5423">
                <a:solidFill>
                  <a:srgbClr val="504C44">
                    <a:alpha val="19608"/>
                  </a:srgbClr>
                </a:solidFill>
                <a:latin typeface="Inter"/>
              </a:rPr>
              <a:t>02</a:t>
            </a:r>
          </a:p>
        </p:txBody>
      </p:sp>
      <p:sp>
        <p:nvSpPr>
          <p:cNvPr id="6" name="TextBox 6"/>
          <p:cNvSpPr txBox="1"/>
          <p:nvPr/>
        </p:nvSpPr>
        <p:spPr>
          <a:xfrm>
            <a:off x="2982366" y="5446898"/>
            <a:ext cx="5827114" cy="679450"/>
          </a:xfrm>
          <a:prstGeom prst="rect">
            <a:avLst/>
          </a:prstGeom>
        </p:spPr>
        <p:txBody>
          <a:bodyPr lIns="0" tIns="0" rIns="0" bIns="0" rtlCol="0" anchor="t">
            <a:spAutoFit/>
          </a:bodyPr>
          <a:lstStyle/>
          <a:p>
            <a:pPr>
              <a:lnSpc>
                <a:spcPts val="5599"/>
              </a:lnSpc>
            </a:pPr>
            <a:r>
              <a:rPr lang="en-US" sz="3999">
                <a:solidFill>
                  <a:srgbClr val="504C44"/>
                </a:solidFill>
                <a:latin typeface="Inter"/>
              </a:rPr>
              <a:t>Dashboard Images</a:t>
            </a:r>
          </a:p>
        </p:txBody>
      </p:sp>
      <p:sp>
        <p:nvSpPr>
          <p:cNvPr id="7" name="TextBox 7"/>
          <p:cNvSpPr txBox="1"/>
          <p:nvPr/>
        </p:nvSpPr>
        <p:spPr>
          <a:xfrm>
            <a:off x="1646482" y="5307817"/>
            <a:ext cx="1135110" cy="929037"/>
          </a:xfrm>
          <a:prstGeom prst="rect">
            <a:avLst/>
          </a:prstGeom>
        </p:spPr>
        <p:txBody>
          <a:bodyPr lIns="0" tIns="0" rIns="0" bIns="0" rtlCol="0" anchor="t">
            <a:spAutoFit/>
          </a:bodyPr>
          <a:lstStyle/>
          <a:p>
            <a:pPr algn="ctr">
              <a:lnSpc>
                <a:spcPts val="7593"/>
              </a:lnSpc>
            </a:pPr>
            <a:r>
              <a:rPr lang="en-US" sz="5423">
                <a:solidFill>
                  <a:srgbClr val="504C44">
                    <a:alpha val="19608"/>
                  </a:srgbClr>
                </a:solidFill>
                <a:latin typeface="Inter"/>
              </a:rPr>
              <a:t>03</a:t>
            </a:r>
          </a:p>
        </p:txBody>
      </p:sp>
      <p:sp>
        <p:nvSpPr>
          <p:cNvPr id="8" name="TextBox 8"/>
          <p:cNvSpPr txBox="1"/>
          <p:nvPr/>
        </p:nvSpPr>
        <p:spPr>
          <a:xfrm>
            <a:off x="2982366" y="6669273"/>
            <a:ext cx="5827114" cy="679450"/>
          </a:xfrm>
          <a:prstGeom prst="rect">
            <a:avLst/>
          </a:prstGeom>
        </p:spPr>
        <p:txBody>
          <a:bodyPr lIns="0" tIns="0" rIns="0" bIns="0" rtlCol="0" anchor="t">
            <a:spAutoFit/>
          </a:bodyPr>
          <a:lstStyle/>
          <a:p>
            <a:pPr>
              <a:lnSpc>
                <a:spcPts val="5599"/>
              </a:lnSpc>
            </a:pPr>
            <a:r>
              <a:rPr lang="en-US" sz="3999">
                <a:solidFill>
                  <a:srgbClr val="504C44"/>
                </a:solidFill>
                <a:latin typeface="Inter"/>
              </a:rPr>
              <a:t>Insights</a:t>
            </a:r>
          </a:p>
        </p:txBody>
      </p:sp>
      <p:sp>
        <p:nvSpPr>
          <p:cNvPr id="9" name="TextBox 9"/>
          <p:cNvSpPr txBox="1"/>
          <p:nvPr/>
        </p:nvSpPr>
        <p:spPr>
          <a:xfrm>
            <a:off x="1646482" y="6530192"/>
            <a:ext cx="1135110" cy="929037"/>
          </a:xfrm>
          <a:prstGeom prst="rect">
            <a:avLst/>
          </a:prstGeom>
        </p:spPr>
        <p:txBody>
          <a:bodyPr lIns="0" tIns="0" rIns="0" bIns="0" rtlCol="0" anchor="t">
            <a:spAutoFit/>
          </a:bodyPr>
          <a:lstStyle/>
          <a:p>
            <a:pPr algn="ctr">
              <a:lnSpc>
                <a:spcPts val="7593"/>
              </a:lnSpc>
            </a:pPr>
            <a:r>
              <a:rPr lang="en-US" sz="5423">
                <a:solidFill>
                  <a:srgbClr val="504C44">
                    <a:alpha val="19608"/>
                  </a:srgbClr>
                </a:solidFill>
                <a:latin typeface="Inter"/>
              </a:rPr>
              <a:t>04</a:t>
            </a:r>
          </a:p>
        </p:txBody>
      </p:sp>
      <p:sp>
        <p:nvSpPr>
          <p:cNvPr id="10" name="TextBox 10"/>
          <p:cNvSpPr txBox="1"/>
          <p:nvPr/>
        </p:nvSpPr>
        <p:spPr>
          <a:xfrm>
            <a:off x="4521994" y="1026004"/>
            <a:ext cx="11810165" cy="870321"/>
          </a:xfrm>
          <a:prstGeom prst="rect">
            <a:avLst/>
          </a:prstGeom>
        </p:spPr>
        <p:txBody>
          <a:bodyPr lIns="0" tIns="0" rIns="0" bIns="0" rtlCol="0" anchor="t">
            <a:spAutoFit/>
          </a:bodyPr>
          <a:lstStyle/>
          <a:p>
            <a:pPr>
              <a:lnSpc>
                <a:spcPts val="7154"/>
              </a:lnSpc>
            </a:pPr>
            <a:r>
              <a:rPr lang="en-US" sz="5110" spc="1022">
                <a:solidFill>
                  <a:srgbClr val="504C44"/>
                </a:solidFill>
                <a:latin typeface="Baskerville Display PT Bold"/>
              </a:rPr>
              <a:t>TABLE OF CONTENTS</a:t>
            </a:r>
          </a:p>
        </p:txBody>
      </p:sp>
      <p:sp>
        <p:nvSpPr>
          <p:cNvPr id="11" name="TextBox 11"/>
          <p:cNvSpPr txBox="1"/>
          <p:nvPr/>
        </p:nvSpPr>
        <p:spPr>
          <a:xfrm>
            <a:off x="2982366" y="7889457"/>
            <a:ext cx="5827114" cy="679450"/>
          </a:xfrm>
          <a:prstGeom prst="rect">
            <a:avLst/>
          </a:prstGeom>
        </p:spPr>
        <p:txBody>
          <a:bodyPr lIns="0" tIns="0" rIns="0" bIns="0" rtlCol="0" anchor="t">
            <a:spAutoFit/>
          </a:bodyPr>
          <a:lstStyle/>
          <a:p>
            <a:pPr>
              <a:lnSpc>
                <a:spcPts val="5599"/>
              </a:lnSpc>
            </a:pPr>
            <a:r>
              <a:rPr lang="en-US" sz="3999">
                <a:solidFill>
                  <a:srgbClr val="504C44"/>
                </a:solidFill>
                <a:latin typeface="Inter"/>
              </a:rPr>
              <a:t>Thank You</a:t>
            </a:r>
          </a:p>
        </p:txBody>
      </p:sp>
      <p:sp>
        <p:nvSpPr>
          <p:cNvPr id="12" name="TextBox 12"/>
          <p:cNvSpPr txBox="1"/>
          <p:nvPr/>
        </p:nvSpPr>
        <p:spPr>
          <a:xfrm>
            <a:off x="1646482" y="7750375"/>
            <a:ext cx="1135110" cy="929037"/>
          </a:xfrm>
          <a:prstGeom prst="rect">
            <a:avLst/>
          </a:prstGeom>
        </p:spPr>
        <p:txBody>
          <a:bodyPr lIns="0" tIns="0" rIns="0" bIns="0" rtlCol="0" anchor="t">
            <a:spAutoFit/>
          </a:bodyPr>
          <a:lstStyle/>
          <a:p>
            <a:pPr algn="ctr">
              <a:lnSpc>
                <a:spcPts val="7593"/>
              </a:lnSpc>
            </a:pPr>
            <a:r>
              <a:rPr lang="en-US" sz="5423">
                <a:solidFill>
                  <a:srgbClr val="504C44">
                    <a:alpha val="19608"/>
                  </a:srgbClr>
                </a:solidFill>
                <a:latin typeface="Inter"/>
              </a:rPr>
              <a:t>05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8441011" y="1802329"/>
            <a:ext cx="8217435" cy="927660"/>
          </a:xfrm>
          <a:prstGeom prst="rect">
            <a:avLst/>
          </a:prstGeom>
        </p:spPr>
        <p:txBody>
          <a:bodyPr lIns="0" tIns="0" rIns="0" bIns="0" rtlCol="0" anchor="t">
            <a:spAutoFit/>
          </a:bodyPr>
          <a:lstStyle/>
          <a:p>
            <a:pPr>
              <a:lnSpc>
                <a:spcPts val="7669"/>
              </a:lnSpc>
            </a:pPr>
            <a:r>
              <a:rPr lang="en-US" sz="5477" spc="1095">
                <a:solidFill>
                  <a:srgbClr val="504C44"/>
                </a:solidFill>
                <a:latin typeface="Baskerville Display PT Bold"/>
              </a:rPr>
              <a:t>OVERVIEW</a:t>
            </a:r>
          </a:p>
        </p:txBody>
      </p:sp>
      <p:grpSp>
        <p:nvGrpSpPr>
          <p:cNvPr id="3" name="Group 3"/>
          <p:cNvGrpSpPr/>
          <p:nvPr/>
        </p:nvGrpSpPr>
        <p:grpSpPr>
          <a:xfrm>
            <a:off x="1028700" y="2530987"/>
            <a:ext cx="6201250" cy="5225027"/>
            <a:chOff x="0" y="0"/>
            <a:chExt cx="8268333" cy="6966702"/>
          </a:xfrm>
        </p:grpSpPr>
        <p:pic>
          <p:nvPicPr>
            <p:cNvPr id="4" name="Picture 4"/>
            <p:cNvPicPr>
              <a:picLocks noChangeAspect="1"/>
            </p:cNvPicPr>
            <p:nvPr/>
          </p:nvPicPr>
          <p:blipFill>
            <a:blip r:embed="rId2"/>
            <a:srcRect l="16620" r="16620"/>
            <a:stretch>
              <a:fillRect/>
            </a:stretch>
          </p:blipFill>
          <p:spPr>
            <a:xfrm>
              <a:off x="0" y="0"/>
              <a:ext cx="8268333" cy="6966702"/>
            </a:xfrm>
            <a:prstGeom prst="rect">
              <a:avLst/>
            </a:prstGeom>
          </p:spPr>
        </p:pic>
      </p:grpSp>
      <p:sp>
        <p:nvSpPr>
          <p:cNvPr id="5" name="TextBox 5"/>
          <p:cNvSpPr txBox="1"/>
          <p:nvPr/>
        </p:nvSpPr>
        <p:spPr>
          <a:xfrm>
            <a:off x="8441011" y="2899567"/>
            <a:ext cx="8217435" cy="5241925"/>
          </a:xfrm>
          <a:prstGeom prst="rect">
            <a:avLst/>
          </a:prstGeom>
        </p:spPr>
        <p:txBody>
          <a:bodyPr lIns="0" tIns="0" rIns="0" bIns="0" rtlCol="0" anchor="t">
            <a:spAutoFit/>
          </a:bodyPr>
          <a:lstStyle/>
          <a:p>
            <a:pPr>
              <a:lnSpc>
                <a:spcPts val="3499"/>
              </a:lnSpc>
              <a:spcBef>
                <a:spcPct val="0"/>
              </a:spcBef>
            </a:pPr>
            <a:r>
              <a:rPr lang="en-US" sz="2499">
                <a:solidFill>
                  <a:srgbClr val="504C44"/>
                </a:solidFill>
                <a:latin typeface="Inter"/>
              </a:rPr>
              <a:t>Our project integrates comprehensive HR datasets into Power BI for enhanced understanding and analysis. Leveraging Power BI's robust analytics capabilities, we illuminate critical insights into workforce dynamics, performance metrics, and organizational trends. This data-driven approach enables informed decision-making, fostering a proactive HR strategy aligned with organizational objectives. By harnessing Power BI's visualization prowess, we empower stakeholders with intuitive, actionable insights to optimize human capital management and drive sustainable business growth.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Freeform 2"/>
          <p:cNvSpPr/>
          <p:nvPr/>
        </p:nvSpPr>
        <p:spPr>
          <a:xfrm>
            <a:off x="6859980" y="545658"/>
            <a:ext cx="11019310" cy="9195683"/>
          </a:xfrm>
          <a:custGeom>
            <a:avLst/>
            <a:gdLst/>
            <a:ahLst/>
            <a:cxnLst/>
            <a:rect l="l" t="t" r="r" b="b"/>
            <a:pathLst>
              <a:path w="11019310" h="9195683">
                <a:moveTo>
                  <a:pt x="0" y="0"/>
                </a:moveTo>
                <a:lnTo>
                  <a:pt x="11019309" y="0"/>
                </a:lnTo>
                <a:lnTo>
                  <a:pt x="11019309" y="9195684"/>
                </a:lnTo>
                <a:lnTo>
                  <a:pt x="0" y="9195684"/>
                </a:lnTo>
                <a:lnTo>
                  <a:pt x="0" y="0"/>
                </a:lnTo>
                <a:close/>
              </a:path>
            </a:pathLst>
          </a:custGeom>
          <a:blipFill>
            <a:blip r:embed="rId2"/>
            <a:stretch>
              <a:fillRect l="-197" t="-130" r="-165"/>
            </a:stretch>
          </a:blipFill>
        </p:spPr>
      </p:sp>
      <p:sp>
        <p:nvSpPr>
          <p:cNvPr id="3" name="TextBox 3"/>
          <p:cNvSpPr txBox="1"/>
          <p:nvPr/>
        </p:nvSpPr>
        <p:spPr>
          <a:xfrm>
            <a:off x="1028700" y="2999331"/>
            <a:ext cx="5610884" cy="3240324"/>
          </a:xfrm>
          <a:prstGeom prst="rect">
            <a:avLst/>
          </a:prstGeom>
        </p:spPr>
        <p:txBody>
          <a:bodyPr lIns="0" tIns="0" rIns="0" bIns="0" rtlCol="0" anchor="t">
            <a:spAutoFit/>
          </a:bodyPr>
          <a:lstStyle/>
          <a:p>
            <a:pPr algn="l">
              <a:lnSpc>
                <a:spcPts val="8667"/>
              </a:lnSpc>
            </a:pPr>
            <a:r>
              <a:rPr lang="en-US" sz="6190">
                <a:solidFill>
                  <a:srgbClr val="000000"/>
                </a:solidFill>
                <a:latin typeface="Inter Bold"/>
              </a:rPr>
              <a:t>Key Performance </a:t>
            </a:r>
          </a:p>
          <a:p>
            <a:pPr>
              <a:lnSpc>
                <a:spcPts val="8667"/>
              </a:lnSpc>
              <a:spcBef>
                <a:spcPct val="0"/>
              </a:spcBef>
            </a:pPr>
            <a:r>
              <a:rPr lang="en-US" sz="6190">
                <a:solidFill>
                  <a:srgbClr val="000000"/>
                </a:solidFill>
                <a:latin typeface="Inter Bold"/>
              </a:rPr>
              <a:t>Indicator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a:off x="7050781" y="1857495"/>
            <a:ext cx="10208519" cy="7549420"/>
          </a:xfrm>
          <a:custGeom>
            <a:avLst/>
            <a:gdLst/>
            <a:ahLst/>
            <a:cxnLst/>
            <a:rect l="l" t="t" r="r" b="b"/>
            <a:pathLst>
              <a:path w="10208519" h="7549420">
                <a:moveTo>
                  <a:pt x="0" y="0"/>
                </a:moveTo>
                <a:lnTo>
                  <a:pt x="10208519" y="0"/>
                </a:lnTo>
                <a:lnTo>
                  <a:pt x="10208519" y="7549421"/>
                </a:lnTo>
                <a:lnTo>
                  <a:pt x="0" y="7549421"/>
                </a:lnTo>
                <a:lnTo>
                  <a:pt x="0" y="0"/>
                </a:lnTo>
                <a:close/>
              </a:path>
            </a:pathLst>
          </a:custGeom>
          <a:blipFill>
            <a:blip r:embed="rId2"/>
            <a:stretch>
              <a:fillRect t="-935" r="-900" b="-35628"/>
            </a:stretch>
          </a:blipFill>
        </p:spPr>
      </p:sp>
      <p:sp>
        <p:nvSpPr>
          <p:cNvPr id="3" name="TextBox 3"/>
          <p:cNvSpPr txBox="1"/>
          <p:nvPr/>
        </p:nvSpPr>
        <p:spPr>
          <a:xfrm>
            <a:off x="431393" y="3512042"/>
            <a:ext cx="6275484" cy="3081941"/>
          </a:xfrm>
          <a:prstGeom prst="rect">
            <a:avLst/>
          </a:prstGeom>
        </p:spPr>
        <p:txBody>
          <a:bodyPr lIns="0" tIns="0" rIns="0" bIns="0" rtlCol="0" anchor="t">
            <a:spAutoFit/>
          </a:bodyPr>
          <a:lstStyle/>
          <a:p>
            <a:pPr algn="ctr">
              <a:lnSpc>
                <a:spcPts val="12304"/>
              </a:lnSpc>
              <a:spcBef>
                <a:spcPct val="0"/>
              </a:spcBef>
            </a:pPr>
            <a:r>
              <a:rPr lang="en-US" sz="8788">
                <a:solidFill>
                  <a:srgbClr val="000000"/>
                </a:solidFill>
                <a:latin typeface="Inter Bold Italics"/>
              </a:rPr>
              <a:t>Dashboard Images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a:off x="2269038" y="1359461"/>
            <a:ext cx="13749923" cy="7568078"/>
          </a:xfrm>
          <a:custGeom>
            <a:avLst/>
            <a:gdLst/>
            <a:ahLst/>
            <a:cxnLst/>
            <a:rect l="l" t="t" r="r" b="b"/>
            <a:pathLst>
              <a:path w="13749923" h="7568078">
                <a:moveTo>
                  <a:pt x="0" y="0"/>
                </a:moveTo>
                <a:lnTo>
                  <a:pt x="13749924" y="0"/>
                </a:lnTo>
                <a:lnTo>
                  <a:pt x="13749924" y="7568078"/>
                </a:lnTo>
                <a:lnTo>
                  <a:pt x="0" y="7568078"/>
                </a:lnTo>
                <a:lnTo>
                  <a:pt x="0" y="0"/>
                </a:lnTo>
                <a:close/>
              </a:path>
            </a:pathLst>
          </a:custGeom>
          <a:blipFill>
            <a:blip r:embed="rId2"/>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0601740" y="1366667"/>
            <a:ext cx="6584694" cy="3591465"/>
            <a:chOff x="0" y="0"/>
            <a:chExt cx="8779592" cy="4788620"/>
          </a:xfrm>
        </p:grpSpPr>
        <p:pic>
          <p:nvPicPr>
            <p:cNvPr id="3" name="Picture 3"/>
            <p:cNvPicPr>
              <a:picLocks noChangeAspect="1"/>
            </p:cNvPicPr>
            <p:nvPr/>
          </p:nvPicPr>
          <p:blipFill>
            <a:blip r:embed="rId2"/>
            <a:srcRect l="19442" r="19442"/>
            <a:stretch>
              <a:fillRect/>
            </a:stretch>
          </p:blipFill>
          <p:spPr>
            <a:xfrm>
              <a:off x="0" y="0"/>
              <a:ext cx="8779592" cy="4788620"/>
            </a:xfrm>
            <a:prstGeom prst="rect">
              <a:avLst/>
            </a:prstGeom>
          </p:spPr>
        </p:pic>
      </p:grpSp>
      <p:sp>
        <p:nvSpPr>
          <p:cNvPr id="4" name="TextBox 4"/>
          <p:cNvSpPr txBox="1"/>
          <p:nvPr/>
        </p:nvSpPr>
        <p:spPr>
          <a:xfrm>
            <a:off x="972808" y="367183"/>
            <a:ext cx="4351103" cy="766524"/>
          </a:xfrm>
          <a:prstGeom prst="rect">
            <a:avLst/>
          </a:prstGeom>
        </p:spPr>
        <p:txBody>
          <a:bodyPr lIns="0" tIns="0" rIns="0" bIns="0" rtlCol="0" anchor="t">
            <a:spAutoFit/>
          </a:bodyPr>
          <a:lstStyle/>
          <a:p>
            <a:pPr>
              <a:lnSpc>
                <a:spcPts val="6319"/>
              </a:lnSpc>
            </a:pPr>
            <a:r>
              <a:rPr lang="en-US" sz="4514" spc="902">
                <a:solidFill>
                  <a:srgbClr val="504C44"/>
                </a:solidFill>
                <a:latin typeface="Baskerville Display PT"/>
              </a:rPr>
              <a:t>INSIGHTS</a:t>
            </a:r>
          </a:p>
        </p:txBody>
      </p:sp>
      <p:sp>
        <p:nvSpPr>
          <p:cNvPr id="5" name="TextBox 5"/>
          <p:cNvSpPr txBox="1"/>
          <p:nvPr/>
        </p:nvSpPr>
        <p:spPr>
          <a:xfrm>
            <a:off x="5775637" y="5676492"/>
            <a:ext cx="3093135" cy="2749550"/>
          </a:xfrm>
          <a:prstGeom prst="rect">
            <a:avLst/>
          </a:prstGeom>
        </p:spPr>
        <p:txBody>
          <a:bodyPr lIns="0" tIns="0" rIns="0" bIns="0" rtlCol="0" anchor="t">
            <a:spAutoFit/>
          </a:bodyPr>
          <a:lstStyle/>
          <a:p>
            <a:pPr>
              <a:lnSpc>
                <a:spcPts val="2732"/>
              </a:lnSpc>
            </a:pPr>
            <a:r>
              <a:rPr lang="en-US" dirty="0">
                <a:solidFill>
                  <a:srgbClr val="504C44"/>
                </a:solidFill>
                <a:latin typeface="Arial" panose="020B0604020202020204" pitchFamily="34" charset="0"/>
                <a:cs typeface="Arial" panose="020B0604020202020204" pitchFamily="34" charset="0"/>
              </a:rPr>
              <a:t>Employees who work overtime and live far away have higher attrition rates. Flexible work hours should be encouraged and remote working should also be introduced for these employees.</a:t>
            </a:r>
          </a:p>
        </p:txBody>
      </p:sp>
      <p:sp>
        <p:nvSpPr>
          <p:cNvPr id="6" name="TextBox 6"/>
          <p:cNvSpPr txBox="1"/>
          <p:nvPr/>
        </p:nvSpPr>
        <p:spPr>
          <a:xfrm>
            <a:off x="972808" y="2266241"/>
            <a:ext cx="3317336" cy="2334742"/>
          </a:xfrm>
          <a:prstGeom prst="rect">
            <a:avLst/>
          </a:prstGeom>
        </p:spPr>
        <p:txBody>
          <a:bodyPr lIns="0" tIns="0" rIns="0" bIns="0" rtlCol="0" anchor="t">
            <a:spAutoFit/>
          </a:bodyPr>
          <a:lstStyle/>
          <a:p>
            <a:pPr>
              <a:lnSpc>
                <a:spcPts val="2268"/>
              </a:lnSpc>
            </a:pPr>
            <a:r>
              <a:rPr lang="en-US" dirty="0">
                <a:solidFill>
                  <a:srgbClr val="504C44"/>
                </a:solidFill>
                <a:latin typeface="Arial" panose="020B0604020202020204" pitchFamily="34" charset="0"/>
                <a:cs typeface="Arial" panose="020B0604020202020204" pitchFamily="34" charset="0"/>
              </a:rPr>
              <a:t>As per observations, people who commute to work from far distances have higher rates of attrition. To reduce the travel stress on employees the organizations should either offer them nearby places to stay or arrange for transport facilities. </a:t>
            </a:r>
          </a:p>
        </p:txBody>
      </p:sp>
      <p:sp>
        <p:nvSpPr>
          <p:cNvPr id="7" name="TextBox 7"/>
          <p:cNvSpPr txBox="1"/>
          <p:nvPr/>
        </p:nvSpPr>
        <p:spPr>
          <a:xfrm>
            <a:off x="1028700" y="1497138"/>
            <a:ext cx="2029147" cy="422275"/>
          </a:xfrm>
          <a:prstGeom prst="rect">
            <a:avLst/>
          </a:prstGeom>
        </p:spPr>
        <p:txBody>
          <a:bodyPr lIns="0" tIns="0" rIns="0" bIns="0" rtlCol="0" anchor="t">
            <a:spAutoFit/>
          </a:bodyPr>
          <a:lstStyle/>
          <a:p>
            <a:pPr>
              <a:lnSpc>
                <a:spcPts val="3499"/>
              </a:lnSpc>
            </a:pPr>
            <a:r>
              <a:rPr lang="en-US" sz="2499">
                <a:solidFill>
                  <a:srgbClr val="504C44"/>
                </a:solidFill>
                <a:latin typeface="Inter Bold"/>
              </a:rPr>
              <a:t>Value 1</a:t>
            </a:r>
          </a:p>
        </p:txBody>
      </p:sp>
      <p:sp>
        <p:nvSpPr>
          <p:cNvPr id="8" name="TextBox 8"/>
          <p:cNvSpPr txBox="1"/>
          <p:nvPr/>
        </p:nvSpPr>
        <p:spPr>
          <a:xfrm>
            <a:off x="5775637" y="1497138"/>
            <a:ext cx="2029147" cy="422275"/>
          </a:xfrm>
          <a:prstGeom prst="rect">
            <a:avLst/>
          </a:prstGeom>
        </p:spPr>
        <p:txBody>
          <a:bodyPr lIns="0" tIns="0" rIns="0" bIns="0" rtlCol="0" anchor="t">
            <a:spAutoFit/>
          </a:bodyPr>
          <a:lstStyle/>
          <a:p>
            <a:pPr>
              <a:lnSpc>
                <a:spcPts val="3499"/>
              </a:lnSpc>
            </a:pPr>
            <a:r>
              <a:rPr lang="en-US" sz="2499">
                <a:solidFill>
                  <a:srgbClr val="504C44"/>
                </a:solidFill>
                <a:latin typeface="Inter Bold"/>
              </a:rPr>
              <a:t>Value 2</a:t>
            </a:r>
          </a:p>
        </p:txBody>
      </p:sp>
      <p:sp>
        <p:nvSpPr>
          <p:cNvPr id="9" name="TextBox 9"/>
          <p:cNvSpPr txBox="1"/>
          <p:nvPr/>
        </p:nvSpPr>
        <p:spPr>
          <a:xfrm>
            <a:off x="1028700" y="5158967"/>
            <a:ext cx="2029147" cy="422275"/>
          </a:xfrm>
          <a:prstGeom prst="rect">
            <a:avLst/>
          </a:prstGeom>
        </p:spPr>
        <p:txBody>
          <a:bodyPr lIns="0" tIns="0" rIns="0" bIns="0" rtlCol="0" anchor="t">
            <a:spAutoFit/>
          </a:bodyPr>
          <a:lstStyle/>
          <a:p>
            <a:pPr>
              <a:lnSpc>
                <a:spcPts val="3499"/>
              </a:lnSpc>
            </a:pPr>
            <a:r>
              <a:rPr lang="en-US" sz="2499">
                <a:solidFill>
                  <a:srgbClr val="504C44"/>
                </a:solidFill>
                <a:latin typeface="Inter Bold"/>
              </a:rPr>
              <a:t>Value 3</a:t>
            </a:r>
          </a:p>
        </p:txBody>
      </p:sp>
      <p:sp>
        <p:nvSpPr>
          <p:cNvPr id="10" name="TextBox 10"/>
          <p:cNvSpPr txBox="1"/>
          <p:nvPr/>
        </p:nvSpPr>
        <p:spPr>
          <a:xfrm>
            <a:off x="5775637" y="2068638"/>
            <a:ext cx="3726550" cy="2334742"/>
          </a:xfrm>
          <a:prstGeom prst="rect">
            <a:avLst/>
          </a:prstGeom>
        </p:spPr>
        <p:txBody>
          <a:bodyPr lIns="0" tIns="0" rIns="0" bIns="0" rtlCol="0" anchor="t">
            <a:spAutoFit/>
          </a:bodyPr>
          <a:lstStyle/>
          <a:p>
            <a:pPr>
              <a:lnSpc>
                <a:spcPts val="2268"/>
              </a:lnSpc>
            </a:pPr>
            <a:r>
              <a:rPr lang="en-US" dirty="0">
                <a:solidFill>
                  <a:srgbClr val="504C44"/>
                </a:solidFill>
                <a:latin typeface="Arial" panose="020B0604020202020204" pitchFamily="34" charset="0"/>
                <a:cs typeface="Arial" panose="020B0604020202020204" pitchFamily="34" charset="0"/>
              </a:rPr>
              <a:t>Attrition rates are higher among employees with lower levels of education(10th and 12th grade). Our suggestion would be that the organization improve their training and development programs and also sponsor higher education for employees with potential .</a:t>
            </a:r>
          </a:p>
        </p:txBody>
      </p:sp>
      <p:sp>
        <p:nvSpPr>
          <p:cNvPr id="11" name="TextBox 11"/>
          <p:cNvSpPr txBox="1"/>
          <p:nvPr/>
        </p:nvSpPr>
        <p:spPr>
          <a:xfrm>
            <a:off x="1028700" y="5686017"/>
            <a:ext cx="3317336" cy="3077766"/>
          </a:xfrm>
          <a:prstGeom prst="rect">
            <a:avLst/>
          </a:prstGeom>
        </p:spPr>
        <p:txBody>
          <a:bodyPr lIns="0" tIns="0" rIns="0" bIns="0" rtlCol="0" anchor="t">
            <a:spAutoFit/>
          </a:bodyPr>
          <a:lstStyle/>
          <a:p>
            <a:pPr>
              <a:lnSpc>
                <a:spcPts val="2033"/>
              </a:lnSpc>
            </a:pPr>
            <a:r>
              <a:rPr lang="en-US" dirty="0">
                <a:solidFill>
                  <a:srgbClr val="504C44"/>
                </a:solidFill>
                <a:latin typeface="Arial" panose="020B0604020202020204" pitchFamily="34" charset="0"/>
                <a:cs typeface="Arial" panose="020B0604020202020204" pitchFamily="34" charset="0"/>
              </a:rPr>
              <a:t>The employees who have been with the company for less than 10 </a:t>
            </a:r>
            <a:r>
              <a:rPr lang="en-US" dirty="0" err="1">
                <a:solidFill>
                  <a:srgbClr val="504C44"/>
                </a:solidFill>
                <a:latin typeface="Arial" panose="020B0604020202020204" pitchFamily="34" charset="0"/>
                <a:cs typeface="Arial" panose="020B0604020202020204" pitchFamily="34" charset="0"/>
              </a:rPr>
              <a:t>yrs</a:t>
            </a:r>
            <a:r>
              <a:rPr lang="en-US" dirty="0">
                <a:solidFill>
                  <a:srgbClr val="504C44"/>
                </a:solidFill>
                <a:latin typeface="Arial" panose="020B0604020202020204" pitchFamily="34" charset="0"/>
                <a:cs typeface="Arial" panose="020B0604020202020204" pitchFamily="34" charset="0"/>
              </a:rPr>
              <a:t> are seen to have a higher attrition trend. Reasons could </a:t>
            </a:r>
            <a:r>
              <a:rPr lang="en-US" sz="2000" dirty="0">
                <a:solidFill>
                  <a:srgbClr val="504C44"/>
                </a:solidFill>
                <a:latin typeface="Arial" panose="020B0604020202020204" pitchFamily="34" charset="0"/>
                <a:cs typeface="Arial" panose="020B0604020202020204" pitchFamily="34" charset="0"/>
              </a:rPr>
              <a:t>include</a:t>
            </a:r>
            <a:r>
              <a:rPr lang="en-US" dirty="0">
                <a:solidFill>
                  <a:srgbClr val="504C44"/>
                </a:solidFill>
                <a:latin typeface="Arial" panose="020B0604020202020204" pitchFamily="34" charset="0"/>
                <a:cs typeface="Arial" panose="020B0604020202020204" pitchFamily="34" charset="0"/>
              </a:rPr>
              <a:t> improper treatment, low salary hikes etc. Our suggestion would be developing a good onboarding program and fostering a positive company culture which can increase the retention rates of the organization.</a:t>
            </a:r>
          </a:p>
        </p:txBody>
      </p:sp>
      <p:sp>
        <p:nvSpPr>
          <p:cNvPr id="12" name="TextBox 12"/>
          <p:cNvSpPr txBox="1"/>
          <p:nvPr/>
        </p:nvSpPr>
        <p:spPr>
          <a:xfrm>
            <a:off x="9502187" y="5686017"/>
            <a:ext cx="3036017" cy="2923108"/>
          </a:xfrm>
          <a:prstGeom prst="rect">
            <a:avLst/>
          </a:prstGeom>
        </p:spPr>
        <p:txBody>
          <a:bodyPr lIns="0" tIns="0" rIns="0" bIns="0" rtlCol="0" anchor="t">
            <a:spAutoFit/>
          </a:bodyPr>
          <a:lstStyle/>
          <a:p>
            <a:pPr>
              <a:lnSpc>
                <a:spcPts val="2271"/>
              </a:lnSpc>
              <a:spcBef>
                <a:spcPct val="0"/>
              </a:spcBef>
            </a:pPr>
            <a:r>
              <a:rPr lang="en-US" dirty="0">
                <a:solidFill>
                  <a:srgbClr val="504C44"/>
                </a:solidFill>
                <a:latin typeface="Arial" panose="020B0604020202020204" pitchFamily="34" charset="0"/>
                <a:cs typeface="Arial" panose="020B0604020202020204" pitchFamily="34" charset="0"/>
              </a:rPr>
              <a:t>As observed in the employee demographics , the employees who earn lower salary are doing more </a:t>
            </a:r>
            <a:r>
              <a:rPr lang="en-US" sz="2000" dirty="0">
                <a:solidFill>
                  <a:srgbClr val="504C44"/>
                </a:solidFill>
                <a:latin typeface="Arial" panose="020B0604020202020204" pitchFamily="34" charset="0"/>
                <a:cs typeface="Arial" panose="020B0604020202020204" pitchFamily="34" charset="0"/>
              </a:rPr>
              <a:t>overtime</a:t>
            </a:r>
            <a:r>
              <a:rPr lang="en-US" dirty="0">
                <a:solidFill>
                  <a:srgbClr val="504C44"/>
                </a:solidFill>
                <a:latin typeface="Arial" panose="020B0604020202020204" pitchFamily="34" charset="0"/>
                <a:cs typeface="Arial" panose="020B0604020202020204" pitchFamily="34" charset="0"/>
              </a:rPr>
              <a:t>. Understand why these employees are working overtime , and analyze how work is divided among people to reduce the overtime hours of the employees.</a:t>
            </a:r>
          </a:p>
        </p:txBody>
      </p:sp>
      <p:sp>
        <p:nvSpPr>
          <p:cNvPr id="13" name="TextBox 13"/>
          <p:cNvSpPr txBox="1"/>
          <p:nvPr/>
        </p:nvSpPr>
        <p:spPr>
          <a:xfrm>
            <a:off x="13250489" y="5695542"/>
            <a:ext cx="3096360" cy="3334246"/>
          </a:xfrm>
          <a:prstGeom prst="rect">
            <a:avLst/>
          </a:prstGeom>
        </p:spPr>
        <p:txBody>
          <a:bodyPr lIns="0" tIns="0" rIns="0" bIns="0" rtlCol="0" anchor="t">
            <a:spAutoFit/>
          </a:bodyPr>
          <a:lstStyle/>
          <a:p>
            <a:pPr>
              <a:lnSpc>
                <a:spcPts val="2044"/>
              </a:lnSpc>
              <a:spcBef>
                <a:spcPct val="0"/>
              </a:spcBef>
            </a:pPr>
            <a:r>
              <a:rPr lang="en-US" dirty="0">
                <a:solidFill>
                  <a:srgbClr val="504C44"/>
                </a:solidFill>
                <a:latin typeface="Arial" panose="020B0604020202020204" pitchFamily="34" charset="0"/>
                <a:cs typeface="Arial" panose="020B0604020202020204" pitchFamily="34" charset="0"/>
              </a:rPr>
              <a:t>We've observed a valuable connection between employee engagement and retention. Our data suggests that individuals who feel more involved in their roles show lower attrition rates. To foster a thriving and committed workforce, we might explore initiatives that encourage deeper employee involvement and cultivate a more invested and passionate atmosphere..</a:t>
            </a:r>
          </a:p>
        </p:txBody>
      </p:sp>
      <p:sp>
        <p:nvSpPr>
          <p:cNvPr id="14" name="TextBox 14"/>
          <p:cNvSpPr txBox="1"/>
          <p:nvPr/>
        </p:nvSpPr>
        <p:spPr>
          <a:xfrm>
            <a:off x="5775637" y="5158967"/>
            <a:ext cx="1189624" cy="400050"/>
          </a:xfrm>
          <a:prstGeom prst="rect">
            <a:avLst/>
          </a:prstGeom>
        </p:spPr>
        <p:txBody>
          <a:bodyPr lIns="0" tIns="0" rIns="0" bIns="0" rtlCol="0" anchor="t">
            <a:spAutoFit/>
          </a:bodyPr>
          <a:lstStyle/>
          <a:p>
            <a:pPr algn="ctr">
              <a:lnSpc>
                <a:spcPts val="3271"/>
              </a:lnSpc>
              <a:spcBef>
                <a:spcPct val="0"/>
              </a:spcBef>
            </a:pPr>
            <a:r>
              <a:rPr lang="en-US" sz="2336">
                <a:solidFill>
                  <a:srgbClr val="504C44"/>
                </a:solidFill>
                <a:latin typeface="Inter Bold"/>
              </a:rPr>
              <a:t>Value 4</a:t>
            </a:r>
          </a:p>
        </p:txBody>
      </p:sp>
      <p:sp>
        <p:nvSpPr>
          <p:cNvPr id="15" name="TextBox 15"/>
          <p:cNvSpPr txBox="1"/>
          <p:nvPr/>
        </p:nvSpPr>
        <p:spPr>
          <a:xfrm>
            <a:off x="9412116" y="5148632"/>
            <a:ext cx="1189624" cy="400050"/>
          </a:xfrm>
          <a:prstGeom prst="rect">
            <a:avLst/>
          </a:prstGeom>
        </p:spPr>
        <p:txBody>
          <a:bodyPr lIns="0" tIns="0" rIns="0" bIns="0" rtlCol="0" anchor="t">
            <a:spAutoFit/>
          </a:bodyPr>
          <a:lstStyle/>
          <a:p>
            <a:pPr algn="ctr">
              <a:lnSpc>
                <a:spcPts val="3271"/>
              </a:lnSpc>
              <a:spcBef>
                <a:spcPct val="0"/>
              </a:spcBef>
            </a:pPr>
            <a:r>
              <a:rPr lang="en-US" sz="2336">
                <a:solidFill>
                  <a:srgbClr val="504C44"/>
                </a:solidFill>
                <a:latin typeface="Inter Bold"/>
              </a:rPr>
              <a:t>Value 5</a:t>
            </a:r>
          </a:p>
        </p:txBody>
      </p:sp>
      <p:sp>
        <p:nvSpPr>
          <p:cNvPr id="16" name="TextBox 16"/>
          <p:cNvSpPr txBox="1"/>
          <p:nvPr/>
        </p:nvSpPr>
        <p:spPr>
          <a:xfrm>
            <a:off x="13316365" y="5148632"/>
            <a:ext cx="1189624" cy="400050"/>
          </a:xfrm>
          <a:prstGeom prst="rect">
            <a:avLst/>
          </a:prstGeom>
        </p:spPr>
        <p:txBody>
          <a:bodyPr lIns="0" tIns="0" rIns="0" bIns="0" rtlCol="0" anchor="t">
            <a:spAutoFit/>
          </a:bodyPr>
          <a:lstStyle/>
          <a:p>
            <a:pPr algn="ctr">
              <a:lnSpc>
                <a:spcPts val="3271"/>
              </a:lnSpc>
              <a:spcBef>
                <a:spcPct val="0"/>
              </a:spcBef>
            </a:pPr>
            <a:r>
              <a:rPr lang="en-US" sz="2336">
                <a:solidFill>
                  <a:srgbClr val="504C44"/>
                </a:solidFill>
                <a:latin typeface="Inter Bold"/>
              </a:rPr>
              <a:t>Value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686644" y="4017857"/>
            <a:ext cx="6957704" cy="1578148"/>
          </a:xfrm>
          <a:prstGeom prst="rect">
            <a:avLst/>
          </a:prstGeom>
        </p:spPr>
        <p:txBody>
          <a:bodyPr lIns="0" tIns="0" rIns="0" bIns="0" rtlCol="0" anchor="t">
            <a:spAutoFit/>
          </a:bodyPr>
          <a:lstStyle/>
          <a:p>
            <a:pPr marL="0" lvl="0" indent="0">
              <a:lnSpc>
                <a:spcPts val="12870"/>
              </a:lnSpc>
              <a:spcBef>
                <a:spcPct val="0"/>
              </a:spcBef>
            </a:pPr>
            <a:r>
              <a:rPr lang="en-US" sz="9326" spc="914">
                <a:solidFill>
                  <a:srgbClr val="231F20"/>
                </a:solidFill>
                <a:latin typeface="Oswald Bold"/>
              </a:rPr>
              <a:t>THANK YOU</a:t>
            </a:r>
          </a:p>
        </p:txBody>
      </p:sp>
      <p:sp>
        <p:nvSpPr>
          <p:cNvPr id="4" name="Freeform 4"/>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408</Words>
  <Application>Microsoft Office PowerPoint</Application>
  <PresentationFormat>Custom</PresentationFormat>
  <Paragraphs>33</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Inter</vt:lpstr>
      <vt:lpstr>Baskerville Display PT</vt:lpstr>
      <vt:lpstr>Baskerville Display PT Italics</vt:lpstr>
      <vt:lpstr>Oswald Bold</vt:lpstr>
      <vt:lpstr>Inter Bold Italics</vt:lpstr>
      <vt:lpstr>Inter Bold</vt:lpstr>
      <vt:lpstr>Calibri</vt:lpstr>
      <vt:lpstr>Arial</vt:lpstr>
      <vt:lpstr>Baskerville Display PT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Beige Cream Brand Proposal Presentation</dc:title>
  <cp:lastModifiedBy>Shravani Pai</cp:lastModifiedBy>
  <cp:revision>2</cp:revision>
  <dcterms:created xsi:type="dcterms:W3CDTF">2006-08-16T00:00:00Z</dcterms:created>
  <dcterms:modified xsi:type="dcterms:W3CDTF">2024-04-29T11:29:48Z</dcterms:modified>
  <dc:identifier>DAF8-x38YJ8</dc:identifier>
</cp:coreProperties>
</file>