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handoutMasterIdLst>
    <p:handoutMasterId r:id="rId30"/>
  </p:handoutMasterIdLst>
  <p:sldIdLst>
    <p:sldId id="256" r:id="rId2"/>
    <p:sldId id="257" r:id="rId3"/>
    <p:sldId id="287" r:id="rId4"/>
    <p:sldId id="286" r:id="rId5"/>
    <p:sldId id="288" r:id="rId6"/>
    <p:sldId id="289" r:id="rId7"/>
    <p:sldId id="290" r:id="rId8"/>
    <p:sldId id="291" r:id="rId9"/>
    <p:sldId id="292" r:id="rId10"/>
    <p:sldId id="293" r:id="rId11"/>
    <p:sldId id="294" r:id="rId12"/>
    <p:sldId id="295" r:id="rId13"/>
    <p:sldId id="296" r:id="rId14"/>
    <p:sldId id="297" r:id="rId15"/>
    <p:sldId id="299" r:id="rId16"/>
    <p:sldId id="298" r:id="rId17"/>
    <p:sldId id="300" r:id="rId18"/>
    <p:sldId id="301" r:id="rId19"/>
    <p:sldId id="302" r:id="rId20"/>
    <p:sldId id="303" r:id="rId21"/>
    <p:sldId id="304" r:id="rId22"/>
    <p:sldId id="305" r:id="rId23"/>
    <p:sldId id="306" r:id="rId24"/>
    <p:sldId id="307" r:id="rId25"/>
    <p:sldId id="308" r:id="rId26"/>
    <p:sldId id="309"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6" d="100"/>
          <a:sy n="86" d="100"/>
        </p:scale>
        <p:origin x="58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2BD0F-4C90-48EB-A620-C993E5A0E493}" type="datetimeFigureOut">
              <a:rPr lang="en-US" smtClean="0"/>
              <a:pPr/>
              <a:t>9/20/2021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4EF3D4-ABA6-4492-8814-6B6C0466037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86047-916B-4180-B0D5-62A53DE058C0}" type="datetimeFigureOut">
              <a:rPr lang="en-US" smtClean="0"/>
              <a:pPr/>
              <a:t>9/20/2021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98FEB-E10B-4F1D-B2C5-94A431836C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AA0E9-25CF-4788-834D-73DE58637B25}"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2D4D2-9E06-4B3F-9DAB-E6D0B258491E}"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3B1F-3CD5-49A2-ACB4-B6AF29C2B7AD}"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52C3E45-E1D9-4B60-A4E8-56B7D4D59086}"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935FE56-A8CD-4EF1-986A-0D4494E72A4C}"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A81BE22-BF0F-438F-AAD7-5F2D1779E0FE}"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F25CC-7F22-44A9-816E-B340E5362FE6}"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49A1D-3EC0-433F-A29D-8364BAFA1985}"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A8873-FA24-497E-BD41-0D573E20C070}"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1EF4B0-78B6-4C98-AC6E-F7BBC67CD604}" type="datetime1">
              <a:rPr lang="en-US" smtClean="0"/>
              <a:pPr/>
              <a:t>9/20/2021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E4AEB-58B9-479E-BCC1-0BA3C0B46B5C}"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26ECE-2C1B-48EA-AD58-2B727C12DC81}" type="datetime1">
              <a:rPr lang="en-US" smtClean="0"/>
              <a:pPr/>
              <a:t>9/20/2021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22FE-5692-45C7-94D6-2C5E38AF21F9}" type="datetime1">
              <a:rPr lang="en-US" smtClean="0"/>
              <a:pPr/>
              <a:t>9/20/2021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E076E-7E0F-4DE5-890A-4B649BA88931}" type="datetime1">
              <a:rPr lang="en-US" smtClean="0"/>
              <a:pPr/>
              <a:t>9/20/2021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942CDA-C445-4FA8-A644-9E859C00AA97}"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09F408B-9676-49AF-B9EC-7F5AFA2CED09}" type="datetime1">
              <a:rPr lang="en-US" smtClean="0"/>
              <a:pPr/>
              <a:t>9/20/2021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DA067E-846C-4D02-8D5B-CC34DC8E4224}" type="datetime1">
              <a:rPr lang="en-US" smtClean="0"/>
              <a:pPr/>
              <a:t>9/20/2021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E5A7-1920-49B2-BD20-4D399E751611}"/>
              </a:ext>
            </a:extLst>
          </p:cNvPr>
          <p:cNvSpPr>
            <a:spLocks noGrp="1"/>
          </p:cNvSpPr>
          <p:nvPr>
            <p:ph type="ctrTitle"/>
          </p:nvPr>
        </p:nvSpPr>
        <p:spPr/>
        <p:txBody>
          <a:bodyPr anchor="ctr" anchorCtr="0">
            <a:normAutofit/>
          </a:bodyPr>
          <a:lstStyle/>
          <a:p>
            <a:r>
              <a:rPr lang="en-IN" sz="3200" b="1" dirty="0"/>
              <a:t>Object Oriented Programming in Python</a:t>
            </a:r>
          </a:p>
        </p:txBody>
      </p:sp>
    </p:spTree>
    <p:extLst>
      <p:ext uri="{BB962C8B-B14F-4D97-AF65-F5344CB8AC3E}">
        <p14:creationId xmlns:p14="http://schemas.microsoft.com/office/powerpoint/2010/main" val="177881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Inheritance</a:t>
            </a:r>
          </a:p>
        </p:txBody>
      </p:sp>
      <p:sp>
        <p:nvSpPr>
          <p:cNvPr id="3" name="Content Placeholder 2"/>
          <p:cNvSpPr>
            <a:spLocks noGrp="1"/>
          </p:cNvSpPr>
          <p:nvPr>
            <p:ph idx="1"/>
          </p:nvPr>
        </p:nvSpPr>
        <p:spPr>
          <a:xfrm>
            <a:off x="2589212" y="1905000"/>
            <a:ext cx="8915400" cy="4006222"/>
          </a:xfrm>
        </p:spPr>
        <p:txBody>
          <a:bodyPr>
            <a:normAutofit fontScale="85000" lnSpcReduction="20000"/>
          </a:bodyPr>
          <a:lstStyle/>
          <a:p>
            <a:pPr marL="0" indent="0">
              <a:buNone/>
            </a:pPr>
            <a:r>
              <a:rPr lang="en-US" sz="3200" b="0" i="0" dirty="0">
                <a:solidFill>
                  <a:srgbClr val="05192D"/>
                </a:solidFill>
                <a:effectLst/>
                <a:latin typeface="Studio-Feixen-Sans"/>
              </a:rPr>
              <a:t>Class inheritance is mechanism by which we can define a new class that gets all the </a:t>
            </a:r>
            <a:r>
              <a:rPr lang="en-US" sz="3200" b="0" i="0" dirty="0" err="1">
                <a:solidFill>
                  <a:srgbClr val="05192D"/>
                </a:solidFill>
                <a:effectLst/>
                <a:latin typeface="Studio-Feixen-Sans"/>
              </a:rPr>
              <a:t>the</a:t>
            </a:r>
            <a:r>
              <a:rPr lang="en-US" sz="3200" b="0" i="0" dirty="0">
                <a:solidFill>
                  <a:srgbClr val="05192D"/>
                </a:solidFill>
                <a:effectLst/>
                <a:latin typeface="Studio-Feixen-Sans"/>
              </a:rPr>
              <a:t> functionality of another class plus maybe something extra without re-implementing the code.</a:t>
            </a:r>
          </a:p>
          <a:p>
            <a:pPr marL="0" indent="0">
              <a:buNone/>
            </a:pPr>
            <a:r>
              <a:rPr lang="en-US" sz="3200" dirty="0">
                <a:solidFill>
                  <a:srgbClr val="05192D"/>
                </a:solidFill>
                <a:latin typeface="Studio-Feixen-Sans"/>
              </a:rPr>
              <a:t>For example, </a:t>
            </a:r>
            <a:r>
              <a:rPr lang="en-US" sz="3200" b="0" i="0" dirty="0">
                <a:solidFill>
                  <a:srgbClr val="05192D"/>
                </a:solidFill>
                <a:effectLst/>
                <a:latin typeface="Studio-Feixen-Sans"/>
              </a:rPr>
              <a:t>a basic bank account class that has a balance attribute and a withdraw method.  </a:t>
            </a:r>
          </a:p>
          <a:p>
            <a:pPr marL="0" indent="0">
              <a:buNone/>
            </a:pPr>
            <a:r>
              <a:rPr lang="en-US" sz="3200" b="0" i="0" dirty="0">
                <a:solidFill>
                  <a:srgbClr val="05192D"/>
                </a:solidFill>
                <a:effectLst/>
                <a:latin typeface="Studio-Feixen-Sans"/>
              </a:rPr>
              <a:t>A </a:t>
            </a:r>
            <a:r>
              <a:rPr lang="en-US" sz="3200" b="0" i="0" dirty="0" err="1">
                <a:solidFill>
                  <a:srgbClr val="05192D"/>
                </a:solidFill>
                <a:effectLst/>
                <a:latin typeface="Studio-Feixen-Sans"/>
              </a:rPr>
              <a:t>SavingsAccount</a:t>
            </a:r>
            <a:r>
              <a:rPr lang="en-US" sz="3200" b="0" i="0" dirty="0">
                <a:solidFill>
                  <a:srgbClr val="05192D"/>
                </a:solidFill>
                <a:effectLst/>
                <a:latin typeface="Studio-Feixen-Sans"/>
              </a:rPr>
              <a:t> also has an interest rate and a method to compute interest, but it will also still have a balance, and you definitely should be able to withdraw from it. By inheriting methods and attributes of </a:t>
            </a:r>
            <a:r>
              <a:rPr lang="en-US" sz="3200" b="0" i="0" dirty="0" err="1">
                <a:solidFill>
                  <a:srgbClr val="05192D"/>
                </a:solidFill>
                <a:effectLst/>
                <a:latin typeface="Studio-Feixen-Sans"/>
              </a:rPr>
              <a:t>SavingsAccount</a:t>
            </a:r>
            <a:r>
              <a:rPr lang="en-US" sz="3200" b="0" i="0" dirty="0">
                <a:solidFill>
                  <a:srgbClr val="05192D"/>
                </a:solidFill>
                <a:effectLst/>
                <a:latin typeface="Studio-Feixen-Sans"/>
              </a:rPr>
              <a:t> from </a:t>
            </a:r>
            <a:r>
              <a:rPr lang="en-US" sz="3200" b="0" i="0" dirty="0" err="1">
                <a:solidFill>
                  <a:srgbClr val="05192D"/>
                </a:solidFill>
                <a:effectLst/>
                <a:latin typeface="Studio-Feixen-Sans"/>
              </a:rPr>
              <a:t>BankAccount</a:t>
            </a:r>
            <a:r>
              <a:rPr lang="en-US" sz="3200" b="0" i="0" dirty="0">
                <a:solidFill>
                  <a:srgbClr val="05192D"/>
                </a:solidFill>
                <a:effectLst/>
                <a:latin typeface="Studio-Feixen-Sans"/>
              </a:rPr>
              <a:t>, you'll be able to reuse the code you already wrote for the </a:t>
            </a:r>
            <a:r>
              <a:rPr lang="en-US" sz="3200" b="0" i="0" dirty="0" err="1">
                <a:solidFill>
                  <a:srgbClr val="05192D"/>
                </a:solidFill>
                <a:effectLst/>
                <a:latin typeface="Studio-Feixen-Sans"/>
              </a:rPr>
              <a:t>BankAccount</a:t>
            </a:r>
            <a:r>
              <a:rPr lang="en-US" sz="3200" b="0" i="0" dirty="0">
                <a:solidFill>
                  <a:srgbClr val="05192D"/>
                </a:solidFill>
                <a:effectLst/>
                <a:latin typeface="Studio-Feixen-Sans"/>
              </a:rPr>
              <a:t> class.</a:t>
            </a:r>
          </a:p>
          <a:p>
            <a:pPr marL="0" indent="0">
              <a:buNone/>
            </a:pPr>
            <a:endParaRPr lang="en-US" sz="3200" b="0" i="0" dirty="0">
              <a:solidFill>
                <a:srgbClr val="05192D"/>
              </a:solidFill>
              <a:effectLst/>
              <a:latin typeface="Studio-Feixen-Sans"/>
            </a:endParaRP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5338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Inheritance</a:t>
            </a:r>
          </a:p>
        </p:txBody>
      </p:sp>
      <p:sp>
        <p:nvSpPr>
          <p:cNvPr id="3" name="Content Placeholder 2"/>
          <p:cNvSpPr>
            <a:spLocks noGrp="1"/>
          </p:cNvSpPr>
          <p:nvPr>
            <p:ph idx="1"/>
          </p:nvPr>
        </p:nvSpPr>
        <p:spPr>
          <a:xfrm>
            <a:off x="2589212" y="1905000"/>
            <a:ext cx="8915400" cy="4006222"/>
          </a:xfrm>
        </p:spPr>
        <p:txBody>
          <a:bodyPr>
            <a:normAutofit lnSpcReduction="10000"/>
          </a:bodyPr>
          <a:lstStyle/>
          <a:p>
            <a:pPr marL="0" indent="0" algn="l">
              <a:buNone/>
            </a:pPr>
            <a:r>
              <a:rPr lang="en-US" sz="3200" b="0" i="0" dirty="0">
                <a:solidFill>
                  <a:srgbClr val="05192D"/>
                </a:solidFill>
                <a:effectLst/>
                <a:latin typeface="Studio-Feixen-Sans"/>
              </a:rPr>
              <a:t>Similarly, a </a:t>
            </a:r>
            <a:r>
              <a:rPr lang="en-US" sz="3200" b="0" i="0" dirty="0" err="1">
                <a:solidFill>
                  <a:srgbClr val="05192D"/>
                </a:solidFill>
                <a:effectLst/>
                <a:latin typeface="Studio-Feixen-Sans"/>
              </a:rPr>
              <a:t>CheckingAccount</a:t>
            </a:r>
            <a:r>
              <a:rPr lang="en-US" sz="3200" b="0" i="0" dirty="0">
                <a:solidFill>
                  <a:srgbClr val="05192D"/>
                </a:solidFill>
                <a:effectLst/>
                <a:latin typeface="Studio-Feixen-Sans"/>
              </a:rPr>
              <a:t> class, that also has a balance, and a withdraw method, but maybe that method is slightly different:</a:t>
            </a:r>
          </a:p>
          <a:p>
            <a:pPr marL="0" indent="0" algn="l">
              <a:buNone/>
            </a:pPr>
            <a:r>
              <a:rPr lang="en-US" sz="3200" b="0" i="0" dirty="0">
                <a:solidFill>
                  <a:srgbClr val="05192D"/>
                </a:solidFill>
                <a:effectLst/>
                <a:latin typeface="Studio-Feixen-Sans"/>
              </a:rPr>
              <a:t>It modifies the amount to be withdrawn to include a fee. With inheritance, we'll be able to customize the withdraw method to first adjust the amount if necessary, and then use the method from the </a:t>
            </a:r>
            <a:r>
              <a:rPr lang="en-US" sz="3200" b="0" i="0" dirty="0" err="1">
                <a:solidFill>
                  <a:srgbClr val="05192D"/>
                </a:solidFill>
                <a:effectLst/>
                <a:latin typeface="Studio-Feixen-Sans"/>
              </a:rPr>
              <a:t>BankAccount</a:t>
            </a:r>
            <a:r>
              <a:rPr lang="en-US" sz="3200" b="0" i="0" dirty="0">
                <a:solidFill>
                  <a:srgbClr val="05192D"/>
                </a:solidFill>
                <a:effectLst/>
                <a:latin typeface="Studio-Feixen-Sans"/>
              </a:rPr>
              <a:t> class -- again, without rewriting it.</a:t>
            </a:r>
          </a:p>
          <a:p>
            <a:pPr marL="0" indent="0">
              <a:buNone/>
            </a:pPr>
            <a:endParaRPr lang="en-US" sz="3200" b="0" i="0" dirty="0">
              <a:solidFill>
                <a:srgbClr val="05192D"/>
              </a:solidFill>
              <a:effectLst/>
              <a:latin typeface="Studio-Feixen-Sans"/>
            </a:endParaRPr>
          </a:p>
          <a:p>
            <a:pPr marL="0" indent="0">
              <a:buNone/>
            </a:pPr>
            <a:endParaRPr lang="en-US" sz="3200" b="0" i="0" dirty="0">
              <a:solidFill>
                <a:srgbClr val="05192D"/>
              </a:solidFill>
              <a:effectLst/>
              <a:latin typeface="Studio-Feixen-Sans"/>
            </a:endParaRP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304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Inheritance</a:t>
            </a:r>
          </a:p>
        </p:txBody>
      </p:sp>
      <p:sp>
        <p:nvSpPr>
          <p:cNvPr id="3" name="Content Placeholder 2"/>
          <p:cNvSpPr>
            <a:spLocks noGrp="1"/>
          </p:cNvSpPr>
          <p:nvPr>
            <p:ph idx="1"/>
          </p:nvPr>
        </p:nvSpPr>
        <p:spPr>
          <a:xfrm>
            <a:off x="2589212" y="1905000"/>
            <a:ext cx="4255471" cy="4006222"/>
          </a:xfrm>
        </p:spPr>
        <p:txBody>
          <a:bodyPr>
            <a:normAutofit fontScale="47500" lnSpcReduction="20000"/>
          </a:bodyPr>
          <a:lstStyle/>
          <a:p>
            <a:pPr marL="0" indent="0">
              <a:buNone/>
            </a:pPr>
            <a:r>
              <a:rPr lang="en-US" sz="3200" b="0" i="0" dirty="0">
                <a:solidFill>
                  <a:srgbClr val="05192D"/>
                </a:solidFill>
                <a:effectLst/>
                <a:latin typeface="Studio-Feixen-Sans"/>
              </a:rPr>
              <a:t>class Employee:</a:t>
            </a:r>
          </a:p>
          <a:p>
            <a:pPr marL="0" indent="0">
              <a:buNone/>
            </a:pPr>
            <a:r>
              <a:rPr lang="en-US" sz="3200" b="0" i="0" dirty="0">
                <a:solidFill>
                  <a:srgbClr val="05192D"/>
                </a:solidFill>
                <a:effectLst/>
                <a:latin typeface="Studio-Feixen-Sans"/>
              </a:rPr>
              <a:t>    MIN_SALARY = 30000</a:t>
            </a:r>
          </a:p>
          <a:p>
            <a:pPr marL="0" indent="0">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init</a:t>
            </a:r>
            <a:r>
              <a:rPr lang="en-US" sz="3200" b="0" i="0" dirty="0">
                <a:solidFill>
                  <a:srgbClr val="05192D"/>
                </a:solidFill>
                <a:effectLst/>
                <a:latin typeface="Studio-Feixen-Sans"/>
              </a:rPr>
              <a:t>__(self, name, salary=MIN_SALARY):</a:t>
            </a:r>
          </a:p>
          <a:p>
            <a:pPr marL="0" indent="0">
              <a:buNone/>
            </a:pPr>
            <a:r>
              <a:rPr lang="en-US" sz="3200" b="0" i="0" dirty="0">
                <a:solidFill>
                  <a:srgbClr val="05192D"/>
                </a:solidFill>
                <a:effectLst/>
                <a:latin typeface="Studio-Feixen-Sans"/>
              </a:rPr>
              <a:t>        self.name = name</a:t>
            </a:r>
          </a:p>
          <a:p>
            <a:pPr marL="0" indent="0">
              <a:buNone/>
            </a:pPr>
            <a:r>
              <a:rPr lang="en-US" sz="3200" b="0" i="0" dirty="0">
                <a:solidFill>
                  <a:srgbClr val="05192D"/>
                </a:solidFill>
                <a:effectLst/>
                <a:latin typeface="Studio-Feixen-Sans"/>
              </a:rPr>
              <a:t>        if salary &gt;= </a:t>
            </a:r>
            <a:r>
              <a:rPr lang="en-US" sz="3200" b="0" i="0" dirty="0" err="1">
                <a:solidFill>
                  <a:srgbClr val="05192D"/>
                </a:solidFill>
                <a:effectLst/>
                <a:latin typeface="Studio-Feixen-Sans"/>
              </a:rPr>
              <a:t>Employee.MIN_SALARY</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a:t>
            </a:r>
            <a:r>
              <a:rPr lang="en-US" sz="3200" b="0" i="0" dirty="0" err="1">
                <a:solidFill>
                  <a:srgbClr val="05192D"/>
                </a:solidFill>
                <a:effectLst/>
                <a:latin typeface="Studio-Feixen-Sans"/>
              </a:rPr>
              <a:t>self.salary</a:t>
            </a:r>
            <a:r>
              <a:rPr lang="en-US" sz="3200" b="0" i="0" dirty="0">
                <a:solidFill>
                  <a:srgbClr val="05192D"/>
                </a:solidFill>
                <a:effectLst/>
                <a:latin typeface="Studio-Feixen-Sans"/>
              </a:rPr>
              <a:t> = salary</a:t>
            </a:r>
          </a:p>
          <a:p>
            <a:pPr marL="0" indent="0">
              <a:buNone/>
            </a:pPr>
            <a:r>
              <a:rPr lang="en-US" sz="3200" b="0" i="0" dirty="0">
                <a:solidFill>
                  <a:srgbClr val="05192D"/>
                </a:solidFill>
                <a:effectLst/>
                <a:latin typeface="Studio-Feixen-Sans"/>
              </a:rPr>
              <a:t>        else:</a:t>
            </a:r>
          </a:p>
          <a:p>
            <a:pPr marL="0" indent="0">
              <a:buNone/>
            </a:pPr>
            <a:r>
              <a:rPr lang="en-US" sz="3200" b="0" i="0" dirty="0">
                <a:solidFill>
                  <a:srgbClr val="05192D"/>
                </a:solidFill>
                <a:effectLst/>
                <a:latin typeface="Studio-Feixen-Sans"/>
              </a:rPr>
              <a:t>            </a:t>
            </a:r>
            <a:r>
              <a:rPr lang="en-US" sz="3200" b="0" i="0" dirty="0" err="1">
                <a:solidFill>
                  <a:srgbClr val="05192D"/>
                </a:solidFill>
                <a:effectLst/>
                <a:latin typeface="Studio-Feixen-Sans"/>
              </a:rPr>
              <a:t>self.salary</a:t>
            </a:r>
            <a:r>
              <a:rPr lang="en-US" sz="3200" b="0" i="0" dirty="0">
                <a:solidFill>
                  <a:srgbClr val="05192D"/>
                </a:solidFill>
                <a:effectLst/>
                <a:latin typeface="Studio-Feixen-Sans"/>
              </a:rPr>
              <a:t> = </a:t>
            </a:r>
            <a:r>
              <a:rPr lang="en-US" sz="3200" b="0" i="0" dirty="0" err="1">
                <a:solidFill>
                  <a:srgbClr val="05192D"/>
                </a:solidFill>
                <a:effectLst/>
                <a:latin typeface="Studio-Feixen-Sans"/>
              </a:rPr>
              <a:t>Employee.MIN_SALARY</a:t>
            </a:r>
            <a:endParaRPr lang="en-US" sz="3200" b="0" i="0" dirty="0">
              <a:solidFill>
                <a:srgbClr val="05192D"/>
              </a:solidFill>
              <a:effectLst/>
              <a:latin typeface="Studio-Feixen-Sans"/>
            </a:endParaRPr>
          </a:p>
          <a:p>
            <a:pPr marL="0" indent="0">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def </a:t>
            </a:r>
            <a:r>
              <a:rPr lang="en-US" sz="3200" b="0" i="0" dirty="0" err="1">
                <a:solidFill>
                  <a:srgbClr val="05192D"/>
                </a:solidFill>
                <a:effectLst/>
                <a:latin typeface="Studio-Feixen-Sans"/>
              </a:rPr>
              <a:t>give_raise</a:t>
            </a:r>
            <a:r>
              <a:rPr lang="en-US" sz="3200" b="0" i="0" dirty="0">
                <a:solidFill>
                  <a:srgbClr val="05192D"/>
                </a:solidFill>
                <a:effectLst/>
                <a:latin typeface="Studio-Feixen-Sans"/>
              </a:rPr>
              <a:t>(self, amount):</a:t>
            </a:r>
          </a:p>
          <a:p>
            <a:pPr marL="0" indent="0">
              <a:buNone/>
            </a:pPr>
            <a:r>
              <a:rPr lang="en-US" sz="3200" b="0" i="0" dirty="0">
                <a:solidFill>
                  <a:srgbClr val="05192D"/>
                </a:solidFill>
                <a:effectLst/>
                <a:latin typeface="Studio-Feixen-Sans"/>
              </a:rPr>
              <a:t>        </a:t>
            </a:r>
            <a:r>
              <a:rPr lang="en-US" sz="3200" b="0" i="0" dirty="0" err="1">
                <a:solidFill>
                  <a:srgbClr val="05192D"/>
                </a:solidFill>
                <a:effectLst/>
                <a:latin typeface="Studio-Feixen-Sans"/>
              </a:rPr>
              <a:t>self.salary</a:t>
            </a:r>
            <a:r>
              <a:rPr lang="en-US" sz="3200" b="0" i="0" dirty="0">
                <a:solidFill>
                  <a:srgbClr val="05192D"/>
                </a:solidFill>
                <a:effectLst/>
                <a:latin typeface="Studio-Feixen-Sans"/>
              </a:rPr>
              <a:t> += amount</a:t>
            </a:r>
          </a:p>
          <a:p>
            <a:pPr marL="0" indent="0">
              <a:buNone/>
            </a:pPr>
            <a:endParaRPr lang="en-US" sz="3200" b="0" i="0" dirty="0">
              <a:solidFill>
                <a:srgbClr val="05192D"/>
              </a:solidFill>
              <a:effectLst/>
              <a:latin typeface="Studio-Feixen-Sans"/>
            </a:endParaRPr>
          </a:p>
          <a:p>
            <a:pPr marL="0" indent="0">
              <a:buNone/>
            </a:pPr>
            <a:endParaRPr lang="en-US" sz="3200" b="0" i="0" dirty="0">
              <a:solidFill>
                <a:srgbClr val="05192D"/>
              </a:solidFill>
              <a:effectLst/>
              <a:latin typeface="Studio-Feixen-Sans"/>
            </a:endParaRP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Content Placeholder 2">
            <a:extLst>
              <a:ext uri="{FF2B5EF4-FFF2-40B4-BE49-F238E27FC236}">
                <a16:creationId xmlns:a16="http://schemas.microsoft.com/office/drawing/2014/main" id="{553FF79A-04AA-4C38-8350-72DC2F8BC391}"/>
              </a:ext>
            </a:extLst>
          </p:cNvPr>
          <p:cNvSpPr txBox="1">
            <a:spLocks/>
          </p:cNvSpPr>
          <p:nvPr/>
        </p:nvSpPr>
        <p:spPr>
          <a:xfrm>
            <a:off x="7588819" y="1977501"/>
            <a:ext cx="4255471" cy="400622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solidFill>
                  <a:srgbClr val="05192D"/>
                </a:solidFill>
                <a:latin typeface="Studio-Feixen-Sans"/>
              </a:rPr>
              <a:t># Define a new class Manager inheriting from Employee</a:t>
            </a:r>
          </a:p>
          <a:p>
            <a:pPr marL="0" indent="0">
              <a:buFont typeface="Wingdings 3" charset="2"/>
              <a:buNone/>
            </a:pPr>
            <a:r>
              <a:rPr lang="en-US" sz="3200" dirty="0">
                <a:solidFill>
                  <a:srgbClr val="05192D"/>
                </a:solidFill>
                <a:latin typeface="Studio-Feixen-Sans"/>
              </a:rPr>
              <a:t>class Manager(Employee):</a:t>
            </a:r>
          </a:p>
          <a:p>
            <a:pPr marL="0" indent="0">
              <a:buFont typeface="Wingdings 3" charset="2"/>
              <a:buNone/>
            </a:pPr>
            <a:r>
              <a:rPr lang="en-US" sz="3200" dirty="0">
                <a:solidFill>
                  <a:srgbClr val="05192D"/>
                </a:solidFill>
                <a:latin typeface="Studio-Feixen-Sans"/>
              </a:rPr>
              <a:t>    pass</a:t>
            </a:r>
          </a:p>
          <a:p>
            <a:pPr marL="0" indent="0">
              <a:buFont typeface="Wingdings 3" charset="2"/>
              <a:buNone/>
            </a:pP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 Define a Manager object</a:t>
            </a:r>
          </a:p>
          <a:p>
            <a:pPr marL="0" indent="0">
              <a:buFont typeface="Wingdings 3" charset="2"/>
              <a:buNone/>
            </a:pPr>
            <a:r>
              <a:rPr lang="en-US" sz="3200" dirty="0" err="1">
                <a:solidFill>
                  <a:srgbClr val="05192D"/>
                </a:solidFill>
                <a:latin typeface="Studio-Feixen-Sans"/>
              </a:rPr>
              <a:t>mng</a:t>
            </a:r>
            <a:r>
              <a:rPr lang="en-US" sz="3200" dirty="0">
                <a:solidFill>
                  <a:srgbClr val="05192D"/>
                </a:solidFill>
                <a:latin typeface="Studio-Feixen-Sans"/>
              </a:rPr>
              <a:t> = Manager("Debbie </a:t>
            </a:r>
            <a:r>
              <a:rPr lang="en-US" sz="3200" dirty="0" err="1">
                <a:solidFill>
                  <a:srgbClr val="05192D"/>
                </a:solidFill>
                <a:latin typeface="Studio-Feixen-Sans"/>
              </a:rPr>
              <a:t>Lashko</a:t>
            </a:r>
            <a:r>
              <a:rPr lang="en-US" sz="3200" dirty="0">
                <a:solidFill>
                  <a:srgbClr val="05192D"/>
                </a:solidFill>
                <a:latin typeface="Studio-Feixen-Sans"/>
              </a:rPr>
              <a:t>", 86500)</a:t>
            </a:r>
          </a:p>
          <a:p>
            <a:pPr marL="0" indent="0">
              <a:buFont typeface="Wingdings 3" charset="2"/>
              <a:buNone/>
            </a:pP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 Print </a:t>
            </a:r>
            <a:r>
              <a:rPr lang="en-US" sz="3200" dirty="0" err="1">
                <a:solidFill>
                  <a:srgbClr val="05192D"/>
                </a:solidFill>
                <a:latin typeface="Studio-Feixen-Sans"/>
              </a:rPr>
              <a:t>mng's</a:t>
            </a:r>
            <a:r>
              <a:rPr lang="en-US" sz="3200" dirty="0">
                <a:solidFill>
                  <a:srgbClr val="05192D"/>
                </a:solidFill>
                <a:latin typeface="Studio-Feixen-Sans"/>
              </a:rPr>
              <a:t> name</a:t>
            </a:r>
          </a:p>
          <a:p>
            <a:pPr marL="0" indent="0">
              <a:buFont typeface="Wingdings 3" charset="2"/>
              <a:buNone/>
            </a:pPr>
            <a:r>
              <a:rPr lang="en-US" sz="3200" dirty="0">
                <a:solidFill>
                  <a:srgbClr val="05192D"/>
                </a:solidFill>
                <a:latin typeface="Studio-Feixen-Sans"/>
              </a:rPr>
              <a:t>print(mng.name)</a:t>
            </a:r>
          </a:p>
          <a:p>
            <a:pPr marL="0" indent="0">
              <a:buFont typeface="Wingdings 3" charset="2"/>
              <a:buNone/>
            </a:pPr>
            <a:endParaRPr lang="en-US" sz="3200" dirty="0">
              <a:solidFill>
                <a:srgbClr val="05192D"/>
              </a:solidFill>
              <a:latin typeface="Studio-Feixen-Sans"/>
            </a:endParaRPr>
          </a:p>
          <a:p>
            <a:pPr marL="0" indent="0">
              <a:buFont typeface="Wingdings 3" charset="2"/>
              <a:buNone/>
            </a:pPr>
            <a:endParaRPr lang="en-US" sz="2900" dirty="0">
              <a:solidFill>
                <a:srgbClr val="333333"/>
              </a:solidFill>
              <a:latin typeface="noto sans"/>
            </a:endParaRPr>
          </a:p>
        </p:txBody>
      </p:sp>
    </p:spTree>
    <p:extLst>
      <p:ext uri="{BB962C8B-B14F-4D97-AF65-F5344CB8AC3E}">
        <p14:creationId xmlns:p14="http://schemas.microsoft.com/office/powerpoint/2010/main" val="395313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Polymorphism</a:t>
            </a:r>
          </a:p>
        </p:txBody>
      </p:sp>
      <p:sp>
        <p:nvSpPr>
          <p:cNvPr id="3" name="Content Placeholder 2"/>
          <p:cNvSpPr>
            <a:spLocks noGrp="1"/>
          </p:cNvSpPr>
          <p:nvPr>
            <p:ph idx="1"/>
          </p:nvPr>
        </p:nvSpPr>
        <p:spPr>
          <a:xfrm>
            <a:off x="2589212" y="1905000"/>
            <a:ext cx="8915400" cy="4006222"/>
          </a:xfrm>
        </p:spPr>
        <p:txBody>
          <a:bodyPr>
            <a:normAutofit fontScale="70000" lnSpcReduction="20000"/>
          </a:bodyPr>
          <a:lstStyle/>
          <a:p>
            <a:pPr marL="0" indent="0" algn="l">
              <a:buNone/>
            </a:pPr>
            <a:r>
              <a:rPr lang="en-US" sz="3200" b="0" i="0" dirty="0">
                <a:solidFill>
                  <a:srgbClr val="273239"/>
                </a:solidFill>
                <a:effectLst/>
                <a:latin typeface="urw-din"/>
              </a:rPr>
              <a:t> Polymorphism means having many forms. In programming, polymorphism means the same function name (but different signatures) being used for different types.</a:t>
            </a:r>
          </a:p>
          <a:p>
            <a:pPr marL="0" indent="0" algn="l">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Python program to demonstrate in-built polymorphic functions</a:t>
            </a:r>
          </a:p>
          <a:p>
            <a:pPr marL="0" indent="0">
              <a:buNone/>
            </a:pPr>
            <a:r>
              <a:rPr lang="en-US" sz="3200" b="0" i="0" dirty="0">
                <a:solidFill>
                  <a:srgbClr val="05192D"/>
                </a:solidFill>
                <a:effectLst/>
                <a:latin typeface="Studio-Feixen-Sans"/>
              </a:rPr>
              <a:t># len() being used for a string</a:t>
            </a:r>
          </a:p>
          <a:p>
            <a:pPr marL="0" indent="0">
              <a:buNone/>
            </a:pPr>
            <a:r>
              <a:rPr lang="en-US" sz="3200" b="0" i="0" dirty="0">
                <a:solidFill>
                  <a:srgbClr val="05192D"/>
                </a:solidFill>
                <a:effectLst/>
                <a:latin typeface="Studio-Feixen-Sans"/>
              </a:rPr>
              <a:t>print(len("geeks"))</a:t>
            </a:r>
          </a:p>
          <a:p>
            <a:pPr marL="0" indent="0">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len() being used for a list</a:t>
            </a:r>
          </a:p>
          <a:p>
            <a:pPr marL="0" indent="0">
              <a:buNone/>
            </a:pPr>
            <a:r>
              <a:rPr lang="en-US" sz="3200" b="0" i="0" dirty="0">
                <a:solidFill>
                  <a:srgbClr val="05192D"/>
                </a:solidFill>
                <a:effectLst/>
                <a:latin typeface="Studio-Feixen-Sans"/>
              </a:rPr>
              <a:t>print(len([10, 20, 30]))</a:t>
            </a:r>
          </a:p>
          <a:p>
            <a:pPr marL="0" indent="0">
              <a:buNone/>
            </a:pPr>
            <a:endParaRPr lang="en-US" sz="3200" b="0" i="0" dirty="0">
              <a:solidFill>
                <a:srgbClr val="05192D"/>
              </a:solidFill>
              <a:effectLst/>
              <a:latin typeface="Studio-Feixen-Sans"/>
            </a:endParaRP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3174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a:t>
            </a:r>
            <a:r>
              <a:rPr lang="en-US" b="1" i="0" dirty="0" err="1">
                <a:solidFill>
                  <a:srgbClr val="05192D"/>
                </a:solidFill>
                <a:effectLst/>
                <a:latin typeface="Studio-Feixen-Sans"/>
              </a:rPr>
              <a:t>Comparision</a:t>
            </a: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8915400" cy="4006222"/>
          </a:xfrm>
        </p:spPr>
        <p:txBody>
          <a:bodyPr>
            <a:normAutofit fontScale="70000" lnSpcReduction="20000"/>
          </a:bodyPr>
          <a:lstStyle/>
          <a:p>
            <a:pPr marL="0" indent="0" algn="l">
              <a:buNone/>
            </a:pPr>
            <a:r>
              <a:rPr lang="en-US" sz="3200" b="0" i="0" dirty="0">
                <a:solidFill>
                  <a:srgbClr val="05192D"/>
                </a:solidFill>
                <a:effectLst/>
                <a:latin typeface="Studio-Feixen-Sans"/>
              </a:rPr>
              <a:t>class Customer:</a:t>
            </a:r>
          </a:p>
          <a:p>
            <a:pPr marL="0" indent="0" algn="l">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init</a:t>
            </a:r>
            <a:r>
              <a:rPr lang="en-US" sz="3200" b="0" i="0" dirty="0">
                <a:solidFill>
                  <a:srgbClr val="05192D"/>
                </a:solidFill>
                <a:effectLst/>
                <a:latin typeface="Studio-Feixen-Sans"/>
              </a:rPr>
              <a:t>__(self, id, name):</a:t>
            </a:r>
          </a:p>
          <a:p>
            <a:pPr marL="0" indent="0" algn="l">
              <a:buNone/>
            </a:pPr>
            <a:r>
              <a:rPr lang="en-US" sz="3200" b="0" i="0" dirty="0">
                <a:solidFill>
                  <a:srgbClr val="05192D"/>
                </a:solidFill>
                <a:effectLst/>
                <a:latin typeface="Studio-Feixen-Sans"/>
              </a:rPr>
              <a:t>        self.id = id</a:t>
            </a:r>
          </a:p>
          <a:p>
            <a:pPr marL="0" indent="0" algn="l">
              <a:buNone/>
            </a:pPr>
            <a:r>
              <a:rPr lang="en-US" sz="3200" b="0" i="0" dirty="0">
                <a:solidFill>
                  <a:srgbClr val="05192D"/>
                </a:solidFill>
                <a:effectLst/>
                <a:latin typeface="Studio-Feixen-Sans"/>
              </a:rPr>
              <a:t>        self.name = name</a:t>
            </a:r>
          </a:p>
          <a:p>
            <a:pPr marL="0" indent="0" algn="l">
              <a:buNone/>
            </a:pPr>
            <a:endParaRPr lang="en-US" sz="3200" b="0" i="0" dirty="0">
              <a:solidFill>
                <a:srgbClr val="05192D"/>
              </a:solidFill>
              <a:effectLst/>
              <a:latin typeface="Studio-Feixen-Sans"/>
            </a:endParaRPr>
          </a:p>
          <a:p>
            <a:pPr marL="0" indent="0" algn="l">
              <a:buNone/>
            </a:pPr>
            <a:r>
              <a:rPr lang="en-US" sz="3200" b="0" i="0" dirty="0">
                <a:solidFill>
                  <a:srgbClr val="05192D"/>
                </a:solidFill>
                <a:effectLst/>
                <a:latin typeface="Studio-Feixen-Sans"/>
              </a:rPr>
              <a:t>c1 = Customer(1, 'Shan')</a:t>
            </a:r>
          </a:p>
          <a:p>
            <a:pPr marL="0" indent="0" algn="l">
              <a:buNone/>
            </a:pPr>
            <a:r>
              <a:rPr lang="en-US" sz="3200" b="0" i="0" dirty="0">
                <a:solidFill>
                  <a:srgbClr val="05192D"/>
                </a:solidFill>
                <a:effectLst/>
                <a:latin typeface="Studio-Feixen-Sans"/>
              </a:rPr>
              <a:t>c2 = Customer(1, 'Shan')</a:t>
            </a:r>
          </a:p>
          <a:p>
            <a:pPr marL="0" indent="0" algn="l">
              <a:buNone/>
            </a:pPr>
            <a:r>
              <a:rPr lang="en-US" sz="3200" b="0" i="0" dirty="0">
                <a:solidFill>
                  <a:srgbClr val="05192D"/>
                </a:solidFill>
                <a:effectLst/>
                <a:latin typeface="Studio-Feixen-Sans"/>
              </a:rPr>
              <a:t>print(c1 == c2)</a:t>
            </a:r>
          </a:p>
          <a:p>
            <a:pPr marL="0" indent="0" algn="l">
              <a:buNone/>
            </a:pPr>
            <a:endParaRPr lang="en-US" sz="3200" b="0" i="0" dirty="0">
              <a:solidFill>
                <a:srgbClr val="05192D"/>
              </a:solidFill>
              <a:effectLst/>
              <a:latin typeface="Studio-Feixen-Sans"/>
            </a:endParaRPr>
          </a:p>
          <a:p>
            <a:pPr marL="0" indent="0" algn="l">
              <a:buNone/>
            </a:pPr>
            <a:r>
              <a:rPr lang="en-US" sz="3200" dirty="0">
                <a:solidFill>
                  <a:srgbClr val="05192D"/>
                </a:solidFill>
                <a:latin typeface="Studio-Feixen-Sans"/>
              </a:rPr>
              <a:t>What will be the output of above print statement?</a:t>
            </a:r>
            <a:endParaRPr lang="en-US" sz="3200" b="0" i="0" dirty="0">
              <a:solidFill>
                <a:srgbClr val="05192D"/>
              </a:solidFill>
              <a:effectLst/>
              <a:latin typeface="Studio-Feixen-Sans"/>
            </a:endParaRP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0886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a:t>
            </a:r>
            <a:r>
              <a:rPr lang="en-US" b="1" i="0" dirty="0" err="1">
                <a:solidFill>
                  <a:srgbClr val="05192D"/>
                </a:solidFill>
                <a:effectLst/>
                <a:latin typeface="Studio-Feixen-Sans"/>
              </a:rPr>
              <a:t>Comparision</a:t>
            </a: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8915400" cy="4006222"/>
          </a:xfrm>
        </p:spPr>
        <p:txBody>
          <a:bodyPr>
            <a:normAutofit fontScale="77500" lnSpcReduction="20000"/>
          </a:bodyPr>
          <a:lstStyle/>
          <a:p>
            <a:pPr marL="0" indent="0" algn="l">
              <a:buNone/>
            </a:pPr>
            <a:r>
              <a:rPr lang="en-US" sz="3200" b="0" i="0" dirty="0">
                <a:solidFill>
                  <a:srgbClr val="05192D"/>
                </a:solidFill>
                <a:effectLst/>
                <a:latin typeface="Studio-Feixen-Sans"/>
              </a:rPr>
              <a:t>The output will be </a:t>
            </a:r>
            <a:r>
              <a:rPr lang="en-US" sz="3200" b="1" i="0" dirty="0">
                <a:solidFill>
                  <a:srgbClr val="05192D"/>
                </a:solidFill>
                <a:effectLst/>
                <a:latin typeface="Studio-Feixen-Sans"/>
              </a:rPr>
              <a:t>False</a:t>
            </a:r>
            <a:r>
              <a:rPr lang="en-US" sz="3200" b="0" i="0" dirty="0">
                <a:solidFill>
                  <a:srgbClr val="05192D"/>
                </a:solidFill>
                <a:effectLst/>
                <a:latin typeface="Studio-Feixen-Sans"/>
              </a:rPr>
              <a:t>.  If we print both c1 and c2, it will print 2 different hexadecimal string.   Actually, when we compare two instances of same class with same attributes, it </a:t>
            </a:r>
            <a:r>
              <a:rPr lang="en-US" sz="3200" b="0" i="0" dirty="0" err="1">
                <a:solidFill>
                  <a:srgbClr val="05192D"/>
                </a:solidFill>
                <a:effectLst/>
                <a:latin typeface="Studio-Feixen-Sans"/>
              </a:rPr>
              <a:t>comapres</a:t>
            </a:r>
            <a:r>
              <a:rPr lang="en-US" sz="3200" b="0" i="0" dirty="0">
                <a:solidFill>
                  <a:srgbClr val="05192D"/>
                </a:solidFill>
                <a:effectLst/>
                <a:latin typeface="Studio-Feixen-Sans"/>
              </a:rPr>
              <a:t> the memory location. Since both of objects are in two different memory locations, the output will be False.</a:t>
            </a:r>
          </a:p>
          <a:p>
            <a:pPr marL="0" indent="0" algn="l">
              <a:buNone/>
            </a:pPr>
            <a:endParaRPr lang="en-US" sz="3200" b="0" i="0" dirty="0">
              <a:solidFill>
                <a:srgbClr val="05192D"/>
              </a:solidFill>
              <a:effectLst/>
              <a:latin typeface="Studio-Feixen-Sans"/>
            </a:endParaRPr>
          </a:p>
          <a:p>
            <a:pPr marL="0" indent="0" algn="l">
              <a:buNone/>
            </a:pPr>
            <a:r>
              <a:rPr lang="en-US" sz="3200" dirty="0">
                <a:solidFill>
                  <a:srgbClr val="05192D"/>
                </a:solidFill>
                <a:latin typeface="Studio-Feixen-Sans"/>
              </a:rPr>
              <a:t>To overcome the issue, we cane use the __eq__ operator for comparing two objects.  We can define a function with __eq__ operator to comp two objects.</a:t>
            </a:r>
          </a:p>
          <a:p>
            <a:pPr marL="0" indent="0" algn="l">
              <a:buNone/>
            </a:pPr>
            <a:endParaRPr lang="en-US" sz="3200" dirty="0">
              <a:solidFill>
                <a:srgbClr val="05192D"/>
              </a:solidFill>
              <a:latin typeface="Studio-Feixen-Sans"/>
            </a:endParaRPr>
          </a:p>
          <a:p>
            <a:pPr marL="0" indent="0" algn="l">
              <a:buNone/>
            </a:pPr>
            <a:r>
              <a:rPr lang="en-US" sz="3200" b="0" i="0" dirty="0">
                <a:solidFill>
                  <a:srgbClr val="05192D"/>
                </a:solidFill>
                <a:effectLst/>
                <a:latin typeface="Studio-Feixen-Sans"/>
              </a:rPr>
              <a:t>Will </a:t>
            </a:r>
            <a:r>
              <a:rPr lang="en-US" sz="3200" b="0" i="0" dirty="0" err="1">
                <a:solidFill>
                  <a:srgbClr val="05192D"/>
                </a:solidFill>
                <a:effectLst/>
                <a:latin typeface="Studio-Feixen-Sans"/>
              </a:rPr>
              <a:t>demonstratre</a:t>
            </a:r>
            <a:r>
              <a:rPr lang="en-US" sz="3200" b="0" i="0" dirty="0">
                <a:solidFill>
                  <a:srgbClr val="05192D"/>
                </a:solidFill>
                <a:effectLst/>
                <a:latin typeface="Studio-Feixen-Sans"/>
              </a:rPr>
              <a:t> with sample code:</a:t>
            </a: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02107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a:t>
            </a:r>
            <a:r>
              <a:rPr lang="en-US" b="1" i="0" dirty="0" err="1">
                <a:solidFill>
                  <a:srgbClr val="05192D"/>
                </a:solidFill>
                <a:effectLst/>
                <a:latin typeface="Studio-Feixen-Sans"/>
              </a:rPr>
              <a:t>Comparision</a:t>
            </a: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3900365" cy="4006222"/>
          </a:xfrm>
        </p:spPr>
        <p:txBody>
          <a:bodyPr>
            <a:normAutofit fontScale="77500" lnSpcReduction="20000"/>
          </a:bodyPr>
          <a:lstStyle/>
          <a:p>
            <a:pPr marL="0" indent="0">
              <a:buNone/>
            </a:pPr>
            <a:r>
              <a:rPr lang="en-US" sz="2900" b="0" i="0" dirty="0">
                <a:solidFill>
                  <a:srgbClr val="333333"/>
                </a:solidFill>
                <a:effectLst/>
                <a:latin typeface="noto sans"/>
              </a:rPr>
              <a:t>class Customer:</a:t>
            </a:r>
          </a:p>
          <a:p>
            <a:pPr marL="0" indent="0">
              <a:buNone/>
            </a:pPr>
            <a:r>
              <a:rPr lang="en-US" sz="2900" b="0" i="0" dirty="0">
                <a:solidFill>
                  <a:srgbClr val="333333"/>
                </a:solidFill>
                <a:effectLst/>
                <a:latin typeface="noto sans"/>
              </a:rPr>
              <a:t>    def __</a:t>
            </a:r>
            <a:r>
              <a:rPr lang="en-US" sz="2900" b="0" i="0" dirty="0" err="1">
                <a:solidFill>
                  <a:srgbClr val="333333"/>
                </a:solidFill>
                <a:effectLst/>
                <a:latin typeface="noto sans"/>
              </a:rPr>
              <a:t>init</a:t>
            </a:r>
            <a:r>
              <a:rPr lang="en-US" sz="2900" b="0" i="0" dirty="0">
                <a:solidFill>
                  <a:srgbClr val="333333"/>
                </a:solidFill>
                <a:effectLst/>
                <a:latin typeface="noto sans"/>
              </a:rPr>
              <a:t>__(self, id, name):</a:t>
            </a:r>
          </a:p>
          <a:p>
            <a:pPr marL="0" indent="0">
              <a:buNone/>
            </a:pPr>
            <a:r>
              <a:rPr lang="en-US" sz="2900" b="0" i="0" dirty="0">
                <a:solidFill>
                  <a:srgbClr val="333333"/>
                </a:solidFill>
                <a:effectLst/>
                <a:latin typeface="noto sans"/>
              </a:rPr>
              <a:t>        self.id = id</a:t>
            </a:r>
          </a:p>
          <a:p>
            <a:pPr marL="0" indent="0">
              <a:buNone/>
            </a:pPr>
            <a:r>
              <a:rPr lang="en-US" sz="2900" b="0" i="0" dirty="0">
                <a:solidFill>
                  <a:srgbClr val="333333"/>
                </a:solidFill>
                <a:effectLst/>
                <a:latin typeface="noto sans"/>
              </a:rPr>
              <a:t>        self.name = name</a:t>
            </a:r>
          </a:p>
          <a:p>
            <a:pPr marL="0" indent="0">
              <a:buNone/>
            </a:pPr>
            <a:endParaRPr lang="en-US" sz="2900" b="0" i="0" dirty="0">
              <a:solidFill>
                <a:srgbClr val="333333"/>
              </a:solidFill>
              <a:effectLst/>
              <a:latin typeface="noto sans"/>
            </a:endParaRPr>
          </a:p>
          <a:p>
            <a:pPr marL="0" indent="0">
              <a:buNone/>
            </a:pPr>
            <a:r>
              <a:rPr lang="en-US" sz="2900" b="0" i="0" dirty="0">
                <a:solidFill>
                  <a:srgbClr val="333333"/>
                </a:solidFill>
                <a:effectLst/>
                <a:latin typeface="noto sans"/>
              </a:rPr>
              <a:t>    def __eq__(self, other):</a:t>
            </a:r>
          </a:p>
          <a:p>
            <a:pPr marL="0" indent="0">
              <a:buNone/>
            </a:pPr>
            <a:r>
              <a:rPr lang="en-US" sz="2900" b="0" i="0" dirty="0">
                <a:solidFill>
                  <a:srgbClr val="333333"/>
                </a:solidFill>
                <a:effectLst/>
                <a:latin typeface="noto sans"/>
              </a:rPr>
              <a:t>        print("__eq__ operator is called!")</a:t>
            </a:r>
          </a:p>
          <a:p>
            <a:pPr marL="0" indent="0">
              <a:buNone/>
            </a:pPr>
            <a:r>
              <a:rPr lang="en-US" sz="2900" b="0" i="0" dirty="0">
                <a:solidFill>
                  <a:srgbClr val="333333"/>
                </a:solidFill>
                <a:effectLst/>
                <a:latin typeface="noto sans"/>
              </a:rPr>
              <a:t>        return (self.id == other.id and self.name == other.name)</a:t>
            </a:r>
          </a:p>
          <a:p>
            <a:pPr marL="0" indent="0">
              <a:buNone/>
            </a:pP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Content Placeholder 2">
            <a:extLst>
              <a:ext uri="{FF2B5EF4-FFF2-40B4-BE49-F238E27FC236}">
                <a16:creationId xmlns:a16="http://schemas.microsoft.com/office/drawing/2014/main" id="{F0A0A996-CD77-465B-96B9-D2A065F42867}"/>
              </a:ext>
            </a:extLst>
          </p:cNvPr>
          <p:cNvSpPr txBox="1">
            <a:spLocks/>
          </p:cNvSpPr>
          <p:nvPr/>
        </p:nvSpPr>
        <p:spPr>
          <a:xfrm>
            <a:off x="7304735" y="1865051"/>
            <a:ext cx="3900365" cy="420301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900" dirty="0">
                <a:solidFill>
                  <a:srgbClr val="333333"/>
                </a:solidFill>
                <a:latin typeface="noto sans"/>
              </a:rPr>
              <a:t>c1 = Customer(1, 'Shan')</a:t>
            </a:r>
          </a:p>
          <a:p>
            <a:pPr marL="0" indent="0">
              <a:buFont typeface="Wingdings 3" charset="2"/>
              <a:buNone/>
            </a:pPr>
            <a:r>
              <a:rPr lang="en-US" sz="2900" dirty="0">
                <a:solidFill>
                  <a:srgbClr val="333333"/>
                </a:solidFill>
                <a:latin typeface="noto sans"/>
              </a:rPr>
              <a:t>c2 = Customer(1, 'Shan')</a:t>
            </a:r>
          </a:p>
          <a:p>
            <a:pPr marL="0" indent="0">
              <a:buFont typeface="Wingdings 3" charset="2"/>
              <a:buNone/>
            </a:pPr>
            <a:r>
              <a:rPr lang="en-US" sz="2900" dirty="0">
                <a:solidFill>
                  <a:srgbClr val="333333"/>
                </a:solidFill>
                <a:latin typeface="noto sans"/>
              </a:rPr>
              <a:t>print(c1 == c2)</a:t>
            </a:r>
          </a:p>
          <a:p>
            <a:pPr marL="0" indent="0">
              <a:buFont typeface="Wingdings 3" charset="2"/>
              <a:buNone/>
            </a:pPr>
            <a:r>
              <a:rPr lang="en-US" sz="2900" dirty="0">
                <a:solidFill>
                  <a:srgbClr val="333333"/>
                </a:solidFill>
                <a:latin typeface="noto sans"/>
              </a:rPr>
              <a:t>In the above statement, Function __eq__ is called for ==  Operator.  Hence it will return True.</a:t>
            </a:r>
          </a:p>
          <a:p>
            <a:pPr marL="0" indent="0">
              <a:buFont typeface="Wingdings 3" charset="2"/>
              <a:buNone/>
            </a:pPr>
            <a:endParaRPr lang="en-US" sz="2900" dirty="0">
              <a:solidFill>
                <a:srgbClr val="333333"/>
              </a:solidFill>
              <a:latin typeface="noto sans"/>
            </a:endParaRPr>
          </a:p>
          <a:p>
            <a:pPr marL="0" indent="0">
              <a:buFont typeface="Wingdings 3" charset="2"/>
              <a:buNone/>
            </a:pPr>
            <a:r>
              <a:rPr lang="en-US" sz="2900" dirty="0">
                <a:solidFill>
                  <a:srgbClr val="333333"/>
                </a:solidFill>
                <a:latin typeface="noto sans"/>
              </a:rPr>
              <a:t>c3 = Customer(2, "Anand")</a:t>
            </a:r>
          </a:p>
          <a:p>
            <a:pPr marL="0" indent="0">
              <a:buFont typeface="Wingdings 3" charset="2"/>
              <a:buNone/>
            </a:pPr>
            <a:r>
              <a:rPr lang="en-US" sz="2900" dirty="0">
                <a:solidFill>
                  <a:srgbClr val="333333"/>
                </a:solidFill>
                <a:latin typeface="noto sans"/>
              </a:rPr>
              <a:t>print(c1 == c3)</a:t>
            </a:r>
          </a:p>
          <a:p>
            <a:pPr marL="0" indent="0">
              <a:buFont typeface="Wingdings 3" charset="2"/>
              <a:buNone/>
            </a:pPr>
            <a:r>
              <a:rPr lang="en-US" sz="2900" dirty="0">
                <a:solidFill>
                  <a:srgbClr val="333333"/>
                </a:solidFill>
                <a:latin typeface="noto sans"/>
              </a:rPr>
              <a:t>For the above comparison, it will return False since c1 and c3 are two difference customers.</a:t>
            </a:r>
          </a:p>
        </p:txBody>
      </p:sp>
    </p:spTree>
    <p:extLst>
      <p:ext uri="{BB962C8B-B14F-4D97-AF65-F5344CB8AC3E}">
        <p14:creationId xmlns:p14="http://schemas.microsoft.com/office/powerpoint/2010/main" val="146210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Inheritance and </a:t>
            </a:r>
            <a:r>
              <a:rPr lang="en-US" b="1" i="0" dirty="0" err="1">
                <a:solidFill>
                  <a:srgbClr val="05192D"/>
                </a:solidFill>
                <a:effectLst/>
                <a:latin typeface="Studio-Feixen-Sans"/>
              </a:rPr>
              <a:t>Comparision</a:t>
            </a: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3900365" cy="4006222"/>
          </a:xfrm>
        </p:spPr>
        <p:txBody>
          <a:bodyPr>
            <a:normAutofit fontScale="47500" lnSpcReduction="20000"/>
          </a:bodyPr>
          <a:lstStyle/>
          <a:p>
            <a:pPr marL="0" indent="0">
              <a:buNone/>
            </a:pPr>
            <a:r>
              <a:rPr lang="en-US" sz="2900" b="0" i="0" dirty="0">
                <a:solidFill>
                  <a:srgbClr val="333333"/>
                </a:solidFill>
                <a:effectLst/>
                <a:latin typeface="noto sans"/>
              </a:rPr>
              <a:t>class Parent:</a:t>
            </a:r>
          </a:p>
          <a:p>
            <a:pPr marL="0" indent="0">
              <a:buNone/>
            </a:pPr>
            <a:r>
              <a:rPr lang="en-US" sz="2900" b="0" i="0" dirty="0">
                <a:solidFill>
                  <a:srgbClr val="333333"/>
                </a:solidFill>
                <a:effectLst/>
                <a:latin typeface="noto sans"/>
              </a:rPr>
              <a:t>    def __eq__(self, other):</a:t>
            </a:r>
          </a:p>
          <a:p>
            <a:pPr marL="0" indent="0">
              <a:buNone/>
            </a:pPr>
            <a:r>
              <a:rPr lang="en-US" sz="2900" b="0" i="0" dirty="0">
                <a:solidFill>
                  <a:srgbClr val="333333"/>
                </a:solidFill>
                <a:effectLst/>
                <a:latin typeface="noto sans"/>
              </a:rPr>
              <a:t>        print("Parent's __eq__() called")</a:t>
            </a:r>
          </a:p>
          <a:p>
            <a:pPr marL="0" indent="0">
              <a:buNone/>
            </a:pPr>
            <a:r>
              <a:rPr lang="en-US" sz="2900" b="0" i="0" dirty="0">
                <a:solidFill>
                  <a:srgbClr val="333333"/>
                </a:solidFill>
                <a:effectLst/>
                <a:latin typeface="noto sans"/>
              </a:rPr>
              <a:t>        return True</a:t>
            </a:r>
          </a:p>
          <a:p>
            <a:pPr marL="0" indent="0">
              <a:buNone/>
            </a:pPr>
            <a:endParaRPr lang="en-US" sz="2900" b="0" i="0" dirty="0">
              <a:solidFill>
                <a:srgbClr val="333333"/>
              </a:solidFill>
              <a:effectLst/>
              <a:latin typeface="noto sans"/>
            </a:endParaRPr>
          </a:p>
          <a:p>
            <a:pPr marL="0" indent="0">
              <a:buNone/>
            </a:pPr>
            <a:r>
              <a:rPr lang="en-US" sz="2900" b="0" i="0" dirty="0">
                <a:solidFill>
                  <a:srgbClr val="333333"/>
                </a:solidFill>
                <a:effectLst/>
                <a:latin typeface="noto sans"/>
              </a:rPr>
              <a:t>class Child(Parent):</a:t>
            </a:r>
          </a:p>
          <a:p>
            <a:pPr marL="0" indent="0">
              <a:buNone/>
            </a:pPr>
            <a:r>
              <a:rPr lang="en-US" sz="2900" b="0" i="0" dirty="0">
                <a:solidFill>
                  <a:srgbClr val="333333"/>
                </a:solidFill>
                <a:effectLst/>
                <a:latin typeface="noto sans"/>
              </a:rPr>
              <a:t>    def __eq__(self, other):</a:t>
            </a:r>
          </a:p>
          <a:p>
            <a:pPr marL="0" indent="0">
              <a:buNone/>
            </a:pPr>
            <a:r>
              <a:rPr lang="en-US" sz="2900" b="0" i="0" dirty="0">
                <a:solidFill>
                  <a:srgbClr val="333333"/>
                </a:solidFill>
                <a:effectLst/>
                <a:latin typeface="noto sans"/>
              </a:rPr>
              <a:t>        print("Child's __eq__() called")</a:t>
            </a:r>
          </a:p>
          <a:p>
            <a:pPr marL="0" indent="0">
              <a:buNone/>
            </a:pPr>
            <a:r>
              <a:rPr lang="en-US" sz="2900" b="0" i="0" dirty="0">
                <a:solidFill>
                  <a:srgbClr val="333333"/>
                </a:solidFill>
                <a:effectLst/>
                <a:latin typeface="noto sans"/>
              </a:rPr>
              <a:t>        return True</a:t>
            </a:r>
          </a:p>
          <a:p>
            <a:pPr marL="0" indent="0">
              <a:buNone/>
            </a:pPr>
            <a:endParaRPr lang="en-US" sz="2900" b="0" i="0" dirty="0">
              <a:solidFill>
                <a:srgbClr val="333333"/>
              </a:solidFill>
              <a:effectLst/>
              <a:latin typeface="noto sans"/>
            </a:endParaRPr>
          </a:p>
          <a:p>
            <a:pPr marL="0" indent="0">
              <a:buNone/>
            </a:pPr>
            <a:r>
              <a:rPr lang="en-US" sz="2900" b="0" i="0" dirty="0">
                <a:solidFill>
                  <a:srgbClr val="333333"/>
                </a:solidFill>
                <a:effectLst/>
                <a:latin typeface="noto sans"/>
              </a:rPr>
              <a:t>p = Parent()</a:t>
            </a:r>
          </a:p>
          <a:p>
            <a:pPr marL="0" indent="0">
              <a:buNone/>
            </a:pPr>
            <a:r>
              <a:rPr lang="en-US" sz="2900" b="0" i="0" dirty="0">
                <a:solidFill>
                  <a:srgbClr val="333333"/>
                </a:solidFill>
                <a:effectLst/>
                <a:latin typeface="noto sans"/>
              </a:rPr>
              <a:t>c = Child()</a:t>
            </a:r>
          </a:p>
          <a:p>
            <a:pPr marL="0" indent="0">
              <a:buNone/>
            </a:pPr>
            <a:r>
              <a:rPr lang="en-US" sz="2900" b="0" i="0" dirty="0">
                <a:solidFill>
                  <a:srgbClr val="333333"/>
                </a:solidFill>
                <a:effectLst/>
                <a:latin typeface="noto sans"/>
              </a:rPr>
              <a:t>print(p == c)</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Content Placeholder 2">
            <a:extLst>
              <a:ext uri="{FF2B5EF4-FFF2-40B4-BE49-F238E27FC236}">
                <a16:creationId xmlns:a16="http://schemas.microsoft.com/office/drawing/2014/main" id="{F0A0A996-CD77-465B-96B9-D2A065F42867}"/>
              </a:ext>
            </a:extLst>
          </p:cNvPr>
          <p:cNvSpPr txBox="1">
            <a:spLocks/>
          </p:cNvSpPr>
          <p:nvPr/>
        </p:nvSpPr>
        <p:spPr>
          <a:xfrm>
            <a:off x="7304735" y="1865051"/>
            <a:ext cx="3900365" cy="42030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900" dirty="0">
                <a:solidFill>
                  <a:srgbClr val="333333"/>
                </a:solidFill>
                <a:latin typeface="noto sans"/>
              </a:rPr>
              <a:t>The Output is : </a:t>
            </a:r>
          </a:p>
          <a:p>
            <a:pPr marL="0" indent="0">
              <a:buFont typeface="Wingdings 3" charset="2"/>
              <a:buNone/>
            </a:pPr>
            <a:r>
              <a:rPr lang="en-US" sz="2900" dirty="0">
                <a:solidFill>
                  <a:srgbClr val="333333"/>
                </a:solidFill>
                <a:latin typeface="noto sans"/>
              </a:rPr>
              <a:t>Child's __eq__() called</a:t>
            </a:r>
          </a:p>
          <a:p>
            <a:pPr marL="0" indent="0">
              <a:buFont typeface="Wingdings 3" charset="2"/>
              <a:buNone/>
            </a:pPr>
            <a:r>
              <a:rPr lang="en-US" sz="2900" dirty="0">
                <a:solidFill>
                  <a:srgbClr val="333333"/>
                </a:solidFill>
                <a:latin typeface="noto sans"/>
              </a:rPr>
              <a:t>True</a:t>
            </a:r>
          </a:p>
          <a:p>
            <a:pPr marL="0" indent="0">
              <a:buFont typeface="Wingdings 3" charset="2"/>
              <a:buNone/>
            </a:pPr>
            <a:r>
              <a:rPr lang="en-US" sz="2900" dirty="0">
                <a:solidFill>
                  <a:srgbClr val="333333"/>
                </a:solidFill>
                <a:latin typeface="noto sans"/>
              </a:rPr>
              <a:t>When Parent and Child have same methods, Child method is always called.</a:t>
            </a:r>
          </a:p>
        </p:txBody>
      </p:sp>
    </p:spTree>
    <p:extLst>
      <p:ext uri="{BB962C8B-B14F-4D97-AF65-F5344CB8AC3E}">
        <p14:creationId xmlns:p14="http://schemas.microsoft.com/office/powerpoint/2010/main" val="8123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String Representation</a:t>
            </a:r>
          </a:p>
        </p:txBody>
      </p:sp>
      <p:sp>
        <p:nvSpPr>
          <p:cNvPr id="3" name="Content Placeholder 2"/>
          <p:cNvSpPr>
            <a:spLocks noGrp="1"/>
          </p:cNvSpPr>
          <p:nvPr>
            <p:ph idx="1"/>
          </p:nvPr>
        </p:nvSpPr>
        <p:spPr>
          <a:xfrm>
            <a:off x="2589212" y="1905000"/>
            <a:ext cx="8223790" cy="4006222"/>
          </a:xfrm>
        </p:spPr>
        <p:txBody>
          <a:bodyPr>
            <a:normAutofit fontScale="85000" lnSpcReduction="10000"/>
          </a:bodyPr>
          <a:lstStyle/>
          <a:p>
            <a:pPr marL="0" indent="0">
              <a:buNone/>
            </a:pPr>
            <a:r>
              <a:rPr lang="en-US" sz="3200" dirty="0">
                <a:solidFill>
                  <a:srgbClr val="05192D"/>
                </a:solidFill>
                <a:latin typeface="Studio-Feixen-Sans"/>
              </a:rPr>
              <a:t>I</a:t>
            </a:r>
            <a:r>
              <a:rPr lang="en-US" sz="3200" b="0" i="0" dirty="0">
                <a:solidFill>
                  <a:srgbClr val="05192D"/>
                </a:solidFill>
                <a:effectLst/>
                <a:latin typeface="Studio-Feixen-Sans"/>
              </a:rPr>
              <a:t>f we print a </a:t>
            </a:r>
            <a:r>
              <a:rPr lang="en-US" sz="3200" b="0" i="0" dirty="0" err="1">
                <a:solidFill>
                  <a:srgbClr val="05192D"/>
                </a:solidFill>
                <a:effectLst/>
                <a:latin typeface="Studio-Feixen-Sans"/>
              </a:rPr>
              <a:t>numpy</a:t>
            </a:r>
            <a:r>
              <a:rPr lang="en-US" sz="3200" b="0" i="0" dirty="0">
                <a:solidFill>
                  <a:srgbClr val="05192D"/>
                </a:solidFill>
                <a:effectLst/>
                <a:latin typeface="Studio-Feixen-Sans"/>
              </a:rPr>
              <a:t> array or a </a:t>
            </a:r>
            <a:r>
              <a:rPr lang="en-US" sz="3200" b="0" i="0" dirty="0" err="1">
                <a:solidFill>
                  <a:srgbClr val="05192D"/>
                </a:solidFill>
                <a:effectLst/>
                <a:latin typeface="Studio-Feixen-Sans"/>
              </a:rPr>
              <a:t>DataFrame</a:t>
            </a:r>
            <a:r>
              <a:rPr lang="en-US" sz="3200" b="0" i="0" dirty="0">
                <a:solidFill>
                  <a:srgbClr val="05192D"/>
                </a:solidFill>
                <a:effectLst/>
                <a:latin typeface="Studio-Feixen-Sans"/>
              </a:rPr>
              <a:t>, we'll see the actual data contained in the object.  It is achieved using a special methods __str__ and __</a:t>
            </a:r>
            <a:r>
              <a:rPr lang="en-US" sz="3200" b="0" i="0" dirty="0" err="1">
                <a:solidFill>
                  <a:srgbClr val="05192D"/>
                </a:solidFill>
                <a:effectLst/>
                <a:latin typeface="Studio-Feixen-Sans"/>
              </a:rPr>
              <a:t>repr</a:t>
            </a:r>
            <a:r>
              <a:rPr lang="en-US" sz="3200" b="0" i="0" dirty="0">
                <a:solidFill>
                  <a:srgbClr val="05192D"/>
                </a:solidFill>
                <a:effectLst/>
                <a:latin typeface="Studio-Feixen-Sans"/>
              </a:rPr>
              <a:t>__.</a:t>
            </a:r>
          </a:p>
          <a:p>
            <a:pPr marL="0" indent="0">
              <a:buNone/>
            </a:pPr>
            <a:r>
              <a:rPr lang="en-US" sz="3200" dirty="0">
                <a:solidFill>
                  <a:srgbClr val="05192D"/>
                </a:solidFill>
                <a:latin typeface="Studio-Feixen-Sans"/>
              </a:rPr>
              <a:t>T</a:t>
            </a:r>
            <a:r>
              <a:rPr lang="en-US" sz="3200" b="0" i="0" dirty="0">
                <a:solidFill>
                  <a:srgbClr val="05192D"/>
                </a:solidFill>
                <a:effectLst/>
                <a:latin typeface="Studio-Feixen-Sans"/>
              </a:rPr>
              <a:t>he str method shouldn't accept any arguments besides self, and it should return a strin</a:t>
            </a:r>
            <a:r>
              <a:rPr lang="en-US" sz="3200" dirty="0">
                <a:solidFill>
                  <a:srgbClr val="05192D"/>
                </a:solidFill>
                <a:latin typeface="Studio-Feixen-Sans"/>
              </a:rPr>
              <a:t>g.</a:t>
            </a:r>
            <a:r>
              <a:rPr lang="en-US" sz="3200" b="0" i="0" dirty="0">
                <a:solidFill>
                  <a:srgbClr val="05192D"/>
                </a:solidFill>
                <a:effectLst/>
                <a:latin typeface="Studio-Feixen-Sans"/>
              </a:rPr>
              <a:t> </a:t>
            </a:r>
            <a:r>
              <a:rPr lang="en-US" sz="3200" dirty="0">
                <a:solidFill>
                  <a:srgbClr val="05192D"/>
                </a:solidFill>
                <a:latin typeface="Studio-Feixen-Sans"/>
              </a:rPr>
              <a:t>Suppose if we call  print(obj) or </a:t>
            </a:r>
            <a:r>
              <a:rPr lang="en-US" sz="3200" b="0" i="0" dirty="0">
                <a:solidFill>
                  <a:srgbClr val="05192D"/>
                </a:solidFill>
                <a:effectLst/>
                <a:latin typeface="Studio-Feixen-Sans"/>
              </a:rPr>
              <a:t>str(obj), it should print the object.  For example,</a:t>
            </a:r>
          </a:p>
          <a:p>
            <a:pPr marL="0" indent="0">
              <a:buNone/>
            </a:pPr>
            <a:r>
              <a:rPr lang="en-US" sz="3200" dirty="0">
                <a:solidFill>
                  <a:srgbClr val="05192D"/>
                </a:solidFill>
                <a:latin typeface="Studio-Feixen-Sans"/>
              </a:rPr>
              <a:t>Print(</a:t>
            </a:r>
            <a:r>
              <a:rPr lang="en-US" sz="3200" dirty="0" err="1">
                <a:solidFill>
                  <a:srgbClr val="05192D"/>
                </a:solidFill>
                <a:latin typeface="Studio-Feixen-Sans"/>
              </a:rPr>
              <a:t>nd.array</a:t>
            </a:r>
            <a:r>
              <a:rPr lang="en-US" sz="3200" dirty="0">
                <a:solidFill>
                  <a:srgbClr val="05192D"/>
                </a:solidFill>
                <a:latin typeface="Studio-Feixen-Sans"/>
              </a:rPr>
              <a:t>([1,2,3]), the output will be [1,2,3]</a:t>
            </a:r>
          </a:p>
          <a:p>
            <a:pPr marL="0" indent="0">
              <a:buNone/>
            </a:pPr>
            <a:r>
              <a:rPr lang="en-US" sz="3200" b="0" i="0" dirty="0">
                <a:solidFill>
                  <a:srgbClr val="05192D"/>
                </a:solidFill>
                <a:effectLst/>
                <a:latin typeface="Studio-Feixen-Sans"/>
              </a:rPr>
              <a:t>Let us implement the __str__ and __</a:t>
            </a:r>
            <a:r>
              <a:rPr lang="en-US" sz="3200" b="0" i="0" dirty="0" err="1">
                <a:solidFill>
                  <a:srgbClr val="05192D"/>
                </a:solidFill>
                <a:effectLst/>
                <a:latin typeface="Studio-Feixen-Sans"/>
              </a:rPr>
              <a:t>repr</a:t>
            </a:r>
            <a:r>
              <a:rPr lang="en-US" sz="3200" b="0" i="0" dirty="0">
                <a:solidFill>
                  <a:srgbClr val="05192D"/>
                </a:solidFill>
                <a:effectLst/>
                <a:latin typeface="Studio-Feixen-Sans"/>
              </a:rPr>
              <a:t>__ methods .</a:t>
            </a:r>
          </a:p>
          <a:p>
            <a:pPr marL="0" indent="0">
              <a:buNone/>
            </a:pPr>
            <a:endParaRPr lang="en-US" sz="3200" b="0" i="0" dirty="0">
              <a:solidFill>
                <a:srgbClr val="05192D"/>
              </a:solidFill>
              <a:effectLst/>
              <a:latin typeface="Studio-Feixen-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650754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String Representation</a:t>
            </a:r>
          </a:p>
        </p:txBody>
      </p:sp>
      <p:sp>
        <p:nvSpPr>
          <p:cNvPr id="3" name="Content Placeholder 2"/>
          <p:cNvSpPr>
            <a:spLocks noGrp="1"/>
          </p:cNvSpPr>
          <p:nvPr>
            <p:ph idx="1"/>
          </p:nvPr>
        </p:nvSpPr>
        <p:spPr>
          <a:xfrm>
            <a:off x="2589212" y="1905000"/>
            <a:ext cx="3793833" cy="4006222"/>
          </a:xfrm>
        </p:spPr>
        <p:txBody>
          <a:bodyPr>
            <a:normAutofit fontScale="47500" lnSpcReduction="20000"/>
          </a:bodyPr>
          <a:lstStyle/>
          <a:p>
            <a:pPr marL="0" indent="0">
              <a:buNone/>
            </a:pPr>
            <a:r>
              <a:rPr lang="en-US" sz="3200" b="0" i="0" dirty="0">
                <a:solidFill>
                  <a:srgbClr val="05192D"/>
                </a:solidFill>
                <a:effectLst/>
                <a:latin typeface="Studio-Feixen-Sans"/>
              </a:rPr>
              <a:t>class Customer:</a:t>
            </a:r>
          </a:p>
          <a:p>
            <a:pPr marL="0" indent="0">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init</a:t>
            </a:r>
            <a:r>
              <a:rPr lang="en-US" sz="3200" b="0" i="0" dirty="0">
                <a:solidFill>
                  <a:srgbClr val="05192D"/>
                </a:solidFill>
                <a:effectLst/>
                <a:latin typeface="Studio-Feixen-Sans"/>
              </a:rPr>
              <a:t>__(self, id, name):</a:t>
            </a:r>
          </a:p>
          <a:p>
            <a:pPr marL="0" indent="0">
              <a:buNone/>
            </a:pPr>
            <a:r>
              <a:rPr lang="en-US" sz="3200" b="0" i="0" dirty="0">
                <a:solidFill>
                  <a:srgbClr val="05192D"/>
                </a:solidFill>
                <a:effectLst/>
                <a:latin typeface="Studio-Feixen-Sans"/>
              </a:rPr>
              <a:t>        self.id = id</a:t>
            </a:r>
          </a:p>
          <a:p>
            <a:pPr marL="0" indent="0">
              <a:buNone/>
            </a:pPr>
            <a:r>
              <a:rPr lang="en-US" sz="3200" b="0" i="0" dirty="0">
                <a:solidFill>
                  <a:srgbClr val="05192D"/>
                </a:solidFill>
                <a:effectLst/>
                <a:latin typeface="Studio-Feixen-Sans"/>
              </a:rPr>
              <a:t>        self.name = name</a:t>
            </a:r>
          </a:p>
          <a:p>
            <a:pPr marL="0" indent="0">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def __str__(self):</a:t>
            </a:r>
          </a:p>
          <a:p>
            <a:pPr marL="0" indent="0">
              <a:buNone/>
            </a:pPr>
            <a:r>
              <a:rPr lang="en-US" sz="3200" b="0" i="0" dirty="0">
                <a:solidFill>
                  <a:srgbClr val="05192D"/>
                </a:solidFill>
                <a:effectLst/>
                <a:latin typeface="Studio-Feixen-Sans"/>
              </a:rPr>
              <a:t>        </a:t>
            </a:r>
            <a:r>
              <a:rPr lang="en-US" sz="3200" b="0" i="0" dirty="0" err="1">
                <a:solidFill>
                  <a:srgbClr val="05192D"/>
                </a:solidFill>
                <a:effectLst/>
                <a:latin typeface="Studio-Feixen-Sans"/>
              </a:rPr>
              <a:t>cust_str</a:t>
            </a:r>
            <a:r>
              <a:rPr lang="en-US" sz="3200" b="0" i="0" dirty="0">
                <a:solidFill>
                  <a:srgbClr val="05192D"/>
                </a:solidFill>
                <a:effectLst/>
                <a:latin typeface="Studio-Feixen-Sans"/>
              </a:rPr>
              <a:t> = """</a:t>
            </a:r>
          </a:p>
          <a:p>
            <a:pPr marL="0" indent="0">
              <a:buNone/>
            </a:pPr>
            <a:r>
              <a:rPr lang="en-US" sz="3200" b="0" i="0" dirty="0">
                <a:solidFill>
                  <a:srgbClr val="05192D"/>
                </a:solidFill>
                <a:effectLst/>
                <a:latin typeface="Studio-Feixen-Sans"/>
              </a:rPr>
              <a:t>            Customer :</a:t>
            </a:r>
          </a:p>
          <a:p>
            <a:pPr marL="0" indent="0">
              <a:buNone/>
            </a:pPr>
            <a:r>
              <a:rPr lang="en-US" sz="3200" b="0" i="0" dirty="0">
                <a:solidFill>
                  <a:srgbClr val="05192D"/>
                </a:solidFill>
                <a:effectLst/>
                <a:latin typeface="Studio-Feixen-Sans"/>
              </a:rPr>
              <a:t>                ID: {id}</a:t>
            </a:r>
          </a:p>
          <a:p>
            <a:pPr marL="0" indent="0">
              <a:buNone/>
            </a:pPr>
            <a:r>
              <a:rPr lang="en-US" sz="3200" b="0" i="0" dirty="0">
                <a:solidFill>
                  <a:srgbClr val="05192D"/>
                </a:solidFill>
                <a:effectLst/>
                <a:latin typeface="Studio-Feixen-Sans"/>
              </a:rPr>
              <a:t>                Name: {name}</a:t>
            </a:r>
          </a:p>
          <a:p>
            <a:pPr marL="0" indent="0">
              <a:buNone/>
            </a:pPr>
            <a:r>
              <a:rPr lang="en-US" sz="3200" b="0" i="0" dirty="0">
                <a:solidFill>
                  <a:srgbClr val="05192D"/>
                </a:solidFill>
                <a:effectLst/>
                <a:latin typeface="Studio-Feixen-Sans"/>
              </a:rPr>
              <a:t>                """.format(id = self.id, name = self.name)</a:t>
            </a:r>
          </a:p>
          <a:p>
            <a:pPr marL="0" indent="0">
              <a:buNone/>
            </a:pPr>
            <a:r>
              <a:rPr lang="en-US" sz="3200" b="0" i="0" dirty="0">
                <a:solidFill>
                  <a:srgbClr val="05192D"/>
                </a:solidFill>
                <a:effectLst/>
                <a:latin typeface="Studio-Feixen-Sans"/>
              </a:rPr>
              <a:t>        return </a:t>
            </a:r>
            <a:r>
              <a:rPr lang="en-US" sz="3200" b="0" i="0" dirty="0" err="1">
                <a:solidFill>
                  <a:srgbClr val="05192D"/>
                </a:solidFill>
                <a:effectLst/>
                <a:latin typeface="Studio-Feixen-Sans"/>
              </a:rPr>
              <a:t>cust_str</a:t>
            </a:r>
            <a:endParaRPr lang="en-US" sz="3200" b="0" i="0" dirty="0">
              <a:solidFill>
                <a:srgbClr val="05192D"/>
              </a:solidFill>
              <a:effectLst/>
              <a:latin typeface="Studio-Feixen-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Content Placeholder 2">
            <a:extLst>
              <a:ext uri="{FF2B5EF4-FFF2-40B4-BE49-F238E27FC236}">
                <a16:creationId xmlns:a16="http://schemas.microsoft.com/office/drawing/2014/main" id="{278DCAED-FC71-4640-8C9A-CC72CE4FC176}"/>
              </a:ext>
            </a:extLst>
          </p:cNvPr>
          <p:cNvSpPr txBox="1">
            <a:spLocks/>
          </p:cNvSpPr>
          <p:nvPr/>
        </p:nvSpPr>
        <p:spPr>
          <a:xfrm>
            <a:off x="7046912" y="1938291"/>
            <a:ext cx="3793833" cy="4006222"/>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solidFill>
                  <a:srgbClr val="05192D"/>
                </a:solidFill>
                <a:latin typeface="Studio-Feixen-Sans"/>
              </a:rPr>
              <a:t>c1 = Customer(1, 'Shan')</a:t>
            </a:r>
          </a:p>
          <a:p>
            <a:pPr marL="0" indent="0">
              <a:buFont typeface="Wingdings 3" charset="2"/>
              <a:buNone/>
            </a:pPr>
            <a:r>
              <a:rPr lang="en-US" sz="3200" dirty="0">
                <a:solidFill>
                  <a:srgbClr val="05192D"/>
                </a:solidFill>
                <a:latin typeface="Studio-Feixen-Sans"/>
              </a:rPr>
              <a:t>print(c1)</a:t>
            </a:r>
          </a:p>
          <a:p>
            <a:pPr marL="0" indent="0">
              <a:buFont typeface="Wingdings 3" charset="2"/>
              <a:buNone/>
            </a:pPr>
            <a:r>
              <a:rPr lang="en-US" sz="3200" dirty="0">
                <a:solidFill>
                  <a:srgbClr val="05192D"/>
                </a:solidFill>
                <a:latin typeface="Studio-Feixen-Sans"/>
              </a:rPr>
              <a:t>print(str(c1))</a:t>
            </a:r>
          </a:p>
          <a:p>
            <a:pPr marL="0" indent="0">
              <a:buFont typeface="Wingdings 3" charset="2"/>
              <a:buNone/>
            </a:pP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The output is,</a:t>
            </a:r>
          </a:p>
          <a:p>
            <a:pPr marL="0" indent="0">
              <a:lnSpc>
                <a:spcPct val="120000"/>
              </a:lnSpc>
              <a:spcBef>
                <a:spcPts val="0"/>
              </a:spcBef>
              <a:buFont typeface="Wingdings 3" charset="2"/>
              <a:buNone/>
            </a:pPr>
            <a:r>
              <a:rPr lang="en-US" sz="3200" dirty="0">
                <a:solidFill>
                  <a:srgbClr val="05192D"/>
                </a:solidFill>
                <a:latin typeface="Studio-Feixen-Sans"/>
              </a:rPr>
              <a:t> Customer :</a:t>
            </a:r>
          </a:p>
          <a:p>
            <a:pPr marL="0" indent="0">
              <a:lnSpc>
                <a:spcPct val="120000"/>
              </a:lnSpc>
              <a:spcBef>
                <a:spcPts val="0"/>
              </a:spcBef>
              <a:buFont typeface="Wingdings 3" charset="2"/>
              <a:buNone/>
            </a:pPr>
            <a:r>
              <a:rPr lang="en-US" sz="3200" dirty="0">
                <a:solidFill>
                  <a:srgbClr val="05192D"/>
                </a:solidFill>
                <a:latin typeface="Studio-Feixen-Sans"/>
              </a:rPr>
              <a:t>                ID: 1</a:t>
            </a:r>
          </a:p>
          <a:p>
            <a:pPr marL="0" indent="0">
              <a:lnSpc>
                <a:spcPct val="120000"/>
              </a:lnSpc>
              <a:spcBef>
                <a:spcPts val="0"/>
              </a:spcBef>
              <a:buFont typeface="Wingdings 3" charset="2"/>
              <a:buNone/>
            </a:pPr>
            <a:r>
              <a:rPr lang="en-US" sz="3200" dirty="0">
                <a:solidFill>
                  <a:srgbClr val="05192D"/>
                </a:solidFill>
                <a:latin typeface="Studio-Feixen-Sans"/>
              </a:rPr>
              <a:t>                Name: Shan        </a:t>
            </a:r>
          </a:p>
          <a:p>
            <a:pPr marL="0" indent="0">
              <a:lnSpc>
                <a:spcPct val="120000"/>
              </a:lnSpc>
              <a:spcBef>
                <a:spcPts val="0"/>
              </a:spcBef>
              <a:buFont typeface="Wingdings 3" charset="2"/>
              <a:buNone/>
            </a:pPr>
            <a:endParaRPr lang="en-US" sz="3200" dirty="0">
              <a:solidFill>
                <a:srgbClr val="05192D"/>
              </a:solidFill>
              <a:latin typeface="Studio-Feixen-Sans"/>
            </a:endParaRPr>
          </a:p>
          <a:p>
            <a:pPr marL="0" indent="0">
              <a:lnSpc>
                <a:spcPct val="120000"/>
              </a:lnSpc>
              <a:spcBef>
                <a:spcPts val="0"/>
              </a:spcBef>
              <a:buFont typeface="Wingdings 3" charset="2"/>
              <a:buNone/>
            </a:pPr>
            <a:r>
              <a:rPr lang="en-US" sz="3200" dirty="0">
                <a:solidFill>
                  <a:srgbClr val="05192D"/>
                </a:solidFill>
                <a:latin typeface="Studio-Feixen-Sans"/>
              </a:rPr>
              <a:t>Customer :</a:t>
            </a:r>
          </a:p>
          <a:p>
            <a:pPr marL="0" indent="0">
              <a:lnSpc>
                <a:spcPct val="120000"/>
              </a:lnSpc>
              <a:spcBef>
                <a:spcPts val="0"/>
              </a:spcBef>
              <a:buFont typeface="Wingdings 3" charset="2"/>
              <a:buNone/>
            </a:pPr>
            <a:r>
              <a:rPr lang="en-US" sz="3200" dirty="0">
                <a:solidFill>
                  <a:srgbClr val="05192D"/>
                </a:solidFill>
                <a:latin typeface="Studio-Feixen-Sans"/>
              </a:rPr>
              <a:t>                ID: 1</a:t>
            </a:r>
          </a:p>
          <a:p>
            <a:pPr marL="0" indent="0">
              <a:lnSpc>
                <a:spcPct val="120000"/>
              </a:lnSpc>
              <a:spcBef>
                <a:spcPts val="0"/>
              </a:spcBef>
              <a:buFont typeface="Wingdings 3" charset="2"/>
              <a:buNone/>
            </a:pPr>
            <a:r>
              <a:rPr lang="en-US" sz="3200" dirty="0">
                <a:solidFill>
                  <a:srgbClr val="05192D"/>
                </a:solidFill>
                <a:latin typeface="Studio-Feixen-Sans"/>
              </a:rPr>
              <a:t>                Name: Shan</a:t>
            </a:r>
          </a:p>
        </p:txBody>
      </p:sp>
    </p:spTree>
    <p:extLst>
      <p:ext uri="{BB962C8B-B14F-4D97-AF65-F5344CB8AC3E}">
        <p14:creationId xmlns:p14="http://schemas.microsoft.com/office/powerpoint/2010/main" val="229655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5192D"/>
                </a:solidFill>
                <a:latin typeface="Studio-Feixen-Sans"/>
                <a:ea typeface="+mn-ea"/>
                <a:cs typeface="+mn-cs"/>
              </a:rPr>
              <a:t>OOP Concept</a:t>
            </a:r>
          </a:p>
        </p:txBody>
      </p:sp>
      <p:sp>
        <p:nvSpPr>
          <p:cNvPr id="3" name="Content Placeholder 2"/>
          <p:cNvSpPr>
            <a:spLocks noGrp="1"/>
          </p:cNvSpPr>
          <p:nvPr>
            <p:ph idx="1"/>
          </p:nvPr>
        </p:nvSpPr>
        <p:spPr/>
        <p:txBody>
          <a:bodyPr>
            <a:normAutofit lnSpcReduction="10000"/>
          </a:bodyPr>
          <a:lstStyle/>
          <a:p>
            <a:pPr marL="0" indent="0">
              <a:buNone/>
            </a:pPr>
            <a:r>
              <a:rPr lang="en-US" sz="2400" b="0" i="0" dirty="0">
                <a:solidFill>
                  <a:srgbClr val="05192D"/>
                </a:solidFill>
                <a:effectLst/>
                <a:latin typeface="Studio-Feixen-Sans"/>
              </a:rPr>
              <a:t>The fundamental concepts of OOP are objects and classes. An object is a data structure incorporating information about state and behavior. </a:t>
            </a:r>
          </a:p>
          <a:p>
            <a:pPr marL="0" indent="0">
              <a:buNone/>
            </a:pPr>
            <a:r>
              <a:rPr lang="en-US" sz="2400" b="0" i="0" dirty="0">
                <a:solidFill>
                  <a:srgbClr val="05192D"/>
                </a:solidFill>
                <a:effectLst/>
                <a:latin typeface="Studio-Feixen-Sans"/>
              </a:rPr>
              <a:t>For example, an object representing a customer can have a certain phone number and email associated with them, and behaviors like </a:t>
            </a:r>
            <a:r>
              <a:rPr lang="en-US" sz="2400" b="0" i="0" dirty="0" err="1">
                <a:solidFill>
                  <a:srgbClr val="05192D"/>
                </a:solidFill>
                <a:effectLst/>
                <a:latin typeface="Studio-Feixen-Sans"/>
              </a:rPr>
              <a:t>placeOrder</a:t>
            </a:r>
            <a:r>
              <a:rPr lang="en-US" sz="2400" b="0" i="0" dirty="0">
                <a:solidFill>
                  <a:srgbClr val="05192D"/>
                </a:solidFill>
                <a:effectLst/>
                <a:latin typeface="Studio-Feixen-Sans"/>
              </a:rPr>
              <a:t> or </a:t>
            </a:r>
            <a:r>
              <a:rPr lang="en-US" sz="2400" b="0" i="0" dirty="0" err="1">
                <a:solidFill>
                  <a:srgbClr val="05192D"/>
                </a:solidFill>
                <a:effectLst/>
                <a:latin typeface="Studio-Feixen-Sans"/>
              </a:rPr>
              <a:t>cancelOrder</a:t>
            </a:r>
            <a:r>
              <a:rPr lang="en-US" sz="2400" b="0" i="0" dirty="0">
                <a:solidFill>
                  <a:srgbClr val="05192D"/>
                </a:solidFill>
                <a:effectLst/>
                <a:latin typeface="Studio-Feixen-Sans"/>
              </a:rPr>
              <a:t>. </a:t>
            </a:r>
          </a:p>
          <a:p>
            <a:pPr marL="0" indent="0">
              <a:buNone/>
            </a:pPr>
            <a:r>
              <a:rPr lang="en-US" sz="2400" b="0" i="0" dirty="0">
                <a:solidFill>
                  <a:srgbClr val="05192D"/>
                </a:solidFill>
                <a:effectLst/>
                <a:latin typeface="Studio-Feixen-Sans"/>
              </a:rPr>
              <a:t>The distinctive feature of OOP is that state and behavior are bundled together: instead of thinking of customer data separately from customer actions, we think of them as one unit representing a customer. This is called </a:t>
            </a:r>
            <a:r>
              <a:rPr lang="en-US" sz="2400" b="1" i="0" dirty="0">
                <a:solidFill>
                  <a:srgbClr val="05192D"/>
                </a:solidFill>
                <a:effectLst/>
                <a:latin typeface="Studio-Feixen-Sans"/>
              </a:rPr>
              <a:t>encapsulation</a:t>
            </a:r>
            <a:r>
              <a:rPr lang="en-US" sz="2400" b="0" i="0" dirty="0">
                <a:solidFill>
                  <a:srgbClr val="05192D"/>
                </a:solidFill>
                <a:effectLst/>
                <a:latin typeface="Studio-Feixen-Sans"/>
              </a:rPr>
              <a:t>, and it's one of the core tenets of object-oriented programming.</a:t>
            </a:r>
          </a:p>
          <a:p>
            <a:pPr marL="0" indent="0">
              <a:buNone/>
            </a:pPr>
            <a:endParaRPr lang="en-US" sz="2400" dirty="0">
              <a:solidFill>
                <a:srgbClr val="05192D"/>
              </a:solidFill>
              <a:latin typeface="Studio-Feixen-Sans"/>
            </a:endParaRPr>
          </a:p>
          <a:p>
            <a:pPr marL="0" indent="0">
              <a:buNone/>
            </a:pPr>
            <a:endParaRPr lang="en-US" sz="24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Operator Overloading: String Representation</a:t>
            </a:r>
          </a:p>
        </p:txBody>
      </p:sp>
      <p:sp>
        <p:nvSpPr>
          <p:cNvPr id="3" name="Content Placeholder 2"/>
          <p:cNvSpPr>
            <a:spLocks noGrp="1"/>
          </p:cNvSpPr>
          <p:nvPr>
            <p:ph idx="1"/>
          </p:nvPr>
        </p:nvSpPr>
        <p:spPr>
          <a:xfrm>
            <a:off x="2589212" y="1905000"/>
            <a:ext cx="3793833" cy="4006222"/>
          </a:xfrm>
        </p:spPr>
        <p:txBody>
          <a:bodyPr>
            <a:normAutofit fontScale="77500" lnSpcReduction="20000"/>
          </a:bodyPr>
          <a:lstStyle/>
          <a:p>
            <a:pPr marL="0" indent="0">
              <a:buNone/>
            </a:pPr>
            <a:r>
              <a:rPr lang="en-US" sz="3200" b="0" i="0" dirty="0">
                <a:solidFill>
                  <a:srgbClr val="05192D"/>
                </a:solidFill>
                <a:effectLst/>
                <a:latin typeface="Studio-Feixen-Sans"/>
              </a:rPr>
              <a:t>class Customer:</a:t>
            </a:r>
          </a:p>
          <a:p>
            <a:pPr marL="0" indent="0">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init</a:t>
            </a:r>
            <a:r>
              <a:rPr lang="en-US" sz="3200" b="0" i="0" dirty="0">
                <a:solidFill>
                  <a:srgbClr val="05192D"/>
                </a:solidFill>
                <a:effectLst/>
                <a:latin typeface="Studio-Feixen-Sans"/>
              </a:rPr>
              <a:t>__(self, id, name):</a:t>
            </a:r>
          </a:p>
          <a:p>
            <a:pPr marL="0" indent="0">
              <a:buNone/>
            </a:pPr>
            <a:r>
              <a:rPr lang="en-US" sz="3200" b="0" i="0" dirty="0">
                <a:solidFill>
                  <a:srgbClr val="05192D"/>
                </a:solidFill>
                <a:effectLst/>
                <a:latin typeface="Studio-Feixen-Sans"/>
              </a:rPr>
              <a:t>        self.id = id</a:t>
            </a:r>
          </a:p>
          <a:p>
            <a:pPr marL="0" indent="0">
              <a:buNone/>
            </a:pPr>
            <a:r>
              <a:rPr lang="en-US" sz="3200" b="0" i="0" dirty="0">
                <a:solidFill>
                  <a:srgbClr val="05192D"/>
                </a:solidFill>
                <a:effectLst/>
                <a:latin typeface="Studio-Feixen-Sans"/>
              </a:rPr>
              <a:t>        self.name = name</a:t>
            </a:r>
          </a:p>
          <a:p>
            <a:pPr marL="0" indent="0">
              <a:buNone/>
            </a:pPr>
            <a:endParaRPr lang="en-US" sz="3200" b="0" i="0" dirty="0">
              <a:solidFill>
                <a:srgbClr val="05192D"/>
              </a:solidFill>
              <a:effectLst/>
              <a:latin typeface="Studio-Feixen-Sans"/>
            </a:endParaRPr>
          </a:p>
          <a:p>
            <a:pPr marL="0" indent="0">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repr</a:t>
            </a:r>
            <a:r>
              <a:rPr lang="en-US" sz="3200" b="0" i="0" dirty="0">
                <a:solidFill>
                  <a:srgbClr val="05192D"/>
                </a:solidFill>
                <a:effectLst/>
                <a:latin typeface="Studio-Feixen-Sans"/>
              </a:rPr>
              <a:t>__(self):</a:t>
            </a:r>
          </a:p>
          <a:p>
            <a:pPr marL="0" indent="0">
              <a:buNone/>
            </a:pPr>
            <a:r>
              <a:rPr lang="en-US" sz="3200" b="0" i="0" dirty="0">
                <a:solidFill>
                  <a:srgbClr val="05192D"/>
                </a:solidFill>
                <a:effectLst/>
                <a:latin typeface="Studio-Feixen-Sans"/>
              </a:rPr>
              <a:t>        return "Customer({id}, '{name}')".format(id = self.id, name = self.name)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Content Placeholder 2">
            <a:extLst>
              <a:ext uri="{FF2B5EF4-FFF2-40B4-BE49-F238E27FC236}">
                <a16:creationId xmlns:a16="http://schemas.microsoft.com/office/drawing/2014/main" id="{278DCAED-FC71-4640-8C9A-CC72CE4FC176}"/>
              </a:ext>
            </a:extLst>
          </p:cNvPr>
          <p:cNvSpPr txBox="1">
            <a:spLocks/>
          </p:cNvSpPr>
          <p:nvPr/>
        </p:nvSpPr>
        <p:spPr>
          <a:xfrm>
            <a:off x="7046912" y="1938291"/>
            <a:ext cx="3793833" cy="400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solidFill>
                  <a:srgbClr val="05192D"/>
                </a:solidFill>
                <a:latin typeface="Studio-Feixen-Sans"/>
              </a:rPr>
              <a:t>c1 = Customer(1, 'Shan')</a:t>
            </a:r>
          </a:p>
          <a:p>
            <a:pPr marL="0" indent="0">
              <a:buFont typeface="Wingdings 3" charset="2"/>
              <a:buNone/>
            </a:pPr>
            <a:r>
              <a:rPr lang="en-US" sz="3200" dirty="0">
                <a:solidFill>
                  <a:srgbClr val="05192D"/>
                </a:solidFill>
                <a:latin typeface="Studio-Feixen-Sans"/>
              </a:rPr>
              <a:t>print(c1)</a:t>
            </a:r>
          </a:p>
          <a:p>
            <a:pPr marL="0" indent="0">
              <a:buFont typeface="Wingdings 3" charset="2"/>
              <a:buNone/>
            </a:pP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The output is,</a:t>
            </a:r>
          </a:p>
          <a:p>
            <a:pPr marL="0" indent="0">
              <a:lnSpc>
                <a:spcPct val="120000"/>
              </a:lnSpc>
              <a:spcBef>
                <a:spcPts val="0"/>
              </a:spcBef>
              <a:buFont typeface="Wingdings 3" charset="2"/>
              <a:buNone/>
            </a:pPr>
            <a:r>
              <a:rPr lang="en-US" sz="3200" dirty="0">
                <a:solidFill>
                  <a:srgbClr val="05192D"/>
                </a:solidFill>
                <a:latin typeface="Studio-Feixen-Sans"/>
              </a:rPr>
              <a:t> Customer(1, 'Shan')</a:t>
            </a:r>
          </a:p>
        </p:txBody>
      </p:sp>
    </p:spTree>
    <p:extLst>
      <p:ext uri="{BB962C8B-B14F-4D97-AF65-F5344CB8AC3E}">
        <p14:creationId xmlns:p14="http://schemas.microsoft.com/office/powerpoint/2010/main" val="657770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Exceptions</a:t>
            </a:r>
          </a:p>
        </p:txBody>
      </p:sp>
      <p:sp>
        <p:nvSpPr>
          <p:cNvPr id="3" name="Content Placeholder 2"/>
          <p:cNvSpPr>
            <a:spLocks noGrp="1"/>
          </p:cNvSpPr>
          <p:nvPr>
            <p:ph idx="1"/>
          </p:nvPr>
        </p:nvSpPr>
        <p:spPr>
          <a:xfrm>
            <a:off x="2589212" y="1905000"/>
            <a:ext cx="8223790" cy="4006222"/>
          </a:xfrm>
        </p:spPr>
        <p:txBody>
          <a:bodyPr>
            <a:normAutofit fontScale="92500" lnSpcReduction="20000"/>
          </a:bodyPr>
          <a:lstStyle/>
          <a:p>
            <a:pPr marL="0" indent="0">
              <a:buNone/>
            </a:pPr>
            <a:r>
              <a:rPr lang="en-US" sz="3200" b="0" i="0" dirty="0">
                <a:solidFill>
                  <a:srgbClr val="05192D"/>
                </a:solidFill>
                <a:effectLst/>
                <a:latin typeface="Studio-Feixen-Sans"/>
              </a:rPr>
              <a:t>Some statements in Python will cause an error when we execute them, for example dividing by zero, combining objects of incompatible types, and many others. These errors are called exceptions.  </a:t>
            </a:r>
          </a:p>
          <a:p>
            <a:pPr marL="0" indent="0">
              <a:buNone/>
            </a:pPr>
            <a:r>
              <a:rPr lang="en-US" sz="3200" b="0" i="0" dirty="0">
                <a:solidFill>
                  <a:srgbClr val="05192D"/>
                </a:solidFill>
                <a:effectLst/>
                <a:latin typeface="Studio-Feixen-Sans"/>
              </a:rPr>
              <a:t>If exceptions not handled correctly, it will stop the execution of your program entirely.  It makes sense for some cases but not always. For example, a division by zero error might be caused by missing data, which isn't always a good reason to terminate the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42447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Exceptions</a:t>
            </a:r>
          </a:p>
        </p:txBody>
      </p:sp>
      <p:sp>
        <p:nvSpPr>
          <p:cNvPr id="3" name="Content Placeholder 2"/>
          <p:cNvSpPr>
            <a:spLocks noGrp="1"/>
          </p:cNvSpPr>
          <p:nvPr>
            <p:ph idx="1"/>
          </p:nvPr>
        </p:nvSpPr>
        <p:spPr>
          <a:xfrm>
            <a:off x="2589212" y="1905000"/>
            <a:ext cx="8223790" cy="4006222"/>
          </a:xfrm>
        </p:spPr>
        <p:txBody>
          <a:bodyPr>
            <a:normAutofit fontScale="62500" lnSpcReduction="20000"/>
          </a:bodyPr>
          <a:lstStyle/>
          <a:p>
            <a:pPr marL="0" indent="0">
              <a:buNone/>
            </a:pPr>
            <a:r>
              <a:rPr lang="en-US" sz="3200" b="0" i="0" dirty="0">
                <a:solidFill>
                  <a:srgbClr val="05192D"/>
                </a:solidFill>
                <a:effectLst/>
                <a:latin typeface="Studio-Feixen-Sans"/>
              </a:rPr>
              <a:t>The exceptions can be handled efficiently using the try-except-finally code: wrap the code in a try block, then add an except block, followed by the name of the particular exception to handle, and the code that should be executed when the exception is raised. Then if this particular exception does happen, the program will not terminate, but execute the code in the except block instead.</a:t>
            </a:r>
          </a:p>
          <a:p>
            <a:pPr marL="0" indent="0">
              <a:buNone/>
            </a:pPr>
            <a:r>
              <a:rPr lang="en-US" sz="3200" dirty="0">
                <a:solidFill>
                  <a:srgbClr val="05192D"/>
                </a:solidFill>
                <a:latin typeface="Studio-Feixen-Sans"/>
              </a:rPr>
              <a:t>try:</a:t>
            </a:r>
          </a:p>
          <a:p>
            <a:pPr marL="0" indent="0">
              <a:buNone/>
            </a:pPr>
            <a:r>
              <a:rPr lang="en-US" sz="3200" b="0" i="0" dirty="0">
                <a:solidFill>
                  <a:srgbClr val="05192D"/>
                </a:solidFill>
                <a:effectLst/>
                <a:latin typeface="Studio-Feixen-Sans"/>
              </a:rPr>
              <a:t>	code block</a:t>
            </a:r>
          </a:p>
          <a:p>
            <a:pPr marL="0" indent="0">
              <a:buNone/>
            </a:pPr>
            <a:r>
              <a:rPr lang="en-US" sz="3200" dirty="0">
                <a:solidFill>
                  <a:srgbClr val="05192D"/>
                </a:solidFill>
                <a:latin typeface="Studio-Feixen-Sans"/>
              </a:rPr>
              <a:t>except Exception:</a:t>
            </a:r>
          </a:p>
          <a:p>
            <a:pPr marL="0" indent="0">
              <a:buNone/>
            </a:pPr>
            <a:r>
              <a:rPr lang="en-US" sz="3200" b="0" i="0" dirty="0">
                <a:solidFill>
                  <a:srgbClr val="05192D"/>
                </a:solidFill>
                <a:effectLst/>
                <a:latin typeface="Studio-Feixen-Sans"/>
              </a:rPr>
              <a:t>	Exception Code Block</a:t>
            </a:r>
          </a:p>
          <a:p>
            <a:pPr marL="0" indent="0">
              <a:buNone/>
            </a:pPr>
            <a:r>
              <a:rPr lang="en-US" sz="3200" dirty="0">
                <a:solidFill>
                  <a:srgbClr val="05192D"/>
                </a:solidFill>
                <a:latin typeface="Studio-Feixen-Sans"/>
              </a:rPr>
              <a:t>finally:</a:t>
            </a:r>
          </a:p>
          <a:p>
            <a:pPr marL="0" indent="0">
              <a:buNone/>
            </a:pPr>
            <a:r>
              <a:rPr lang="en-US" sz="3200" b="0" i="0" dirty="0">
                <a:solidFill>
                  <a:srgbClr val="05192D"/>
                </a:solidFill>
                <a:effectLst/>
                <a:latin typeface="Studio-Feixen-Sans"/>
              </a:rPr>
              <a:t>	final code block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856898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Exception Handling</a:t>
            </a:r>
          </a:p>
        </p:txBody>
      </p:sp>
      <p:sp>
        <p:nvSpPr>
          <p:cNvPr id="3" name="Content Placeholder 2"/>
          <p:cNvSpPr>
            <a:spLocks noGrp="1"/>
          </p:cNvSpPr>
          <p:nvPr>
            <p:ph idx="1"/>
          </p:nvPr>
        </p:nvSpPr>
        <p:spPr>
          <a:xfrm>
            <a:off x="2589212" y="1905000"/>
            <a:ext cx="3793833" cy="4006222"/>
          </a:xfrm>
        </p:spPr>
        <p:txBody>
          <a:bodyPr>
            <a:normAutofit fontScale="70000" lnSpcReduction="20000"/>
          </a:bodyPr>
          <a:lstStyle/>
          <a:p>
            <a:pPr marL="0" indent="0">
              <a:buNone/>
            </a:pPr>
            <a:r>
              <a:rPr lang="en-US" sz="3200" b="0" i="0" dirty="0">
                <a:solidFill>
                  <a:srgbClr val="05192D"/>
                </a:solidFill>
                <a:effectLst/>
                <a:latin typeface="Studio-Feixen-Sans"/>
              </a:rPr>
              <a:t># the function to catch exceptions</a:t>
            </a:r>
          </a:p>
          <a:p>
            <a:pPr marL="0" indent="0">
              <a:buNone/>
            </a:pPr>
            <a:r>
              <a:rPr lang="en-US" sz="3200" b="0" i="0" dirty="0">
                <a:solidFill>
                  <a:srgbClr val="05192D"/>
                </a:solidFill>
                <a:effectLst/>
                <a:latin typeface="Studio-Feixen-Sans"/>
              </a:rPr>
              <a:t>def </a:t>
            </a:r>
            <a:r>
              <a:rPr lang="en-US" sz="3200" b="0" i="0" dirty="0" err="1">
                <a:solidFill>
                  <a:srgbClr val="05192D"/>
                </a:solidFill>
                <a:effectLst/>
                <a:latin typeface="Studio-Feixen-Sans"/>
              </a:rPr>
              <a:t>invert_at_index</a:t>
            </a:r>
            <a:r>
              <a:rPr lang="en-US" sz="3200" b="0" i="0" dirty="0">
                <a:solidFill>
                  <a:srgbClr val="05192D"/>
                </a:solidFill>
                <a:effectLst/>
                <a:latin typeface="Studio-Feixen-Sans"/>
              </a:rPr>
              <a:t>(x, </a:t>
            </a:r>
            <a:r>
              <a:rPr lang="en-US" sz="3200" b="0" i="0" dirty="0" err="1">
                <a:solidFill>
                  <a:srgbClr val="05192D"/>
                </a:solidFill>
                <a:effectLst/>
                <a:latin typeface="Studio-Feixen-Sans"/>
              </a:rPr>
              <a:t>ind</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try:</a:t>
            </a:r>
          </a:p>
          <a:p>
            <a:pPr marL="0" indent="0">
              <a:buNone/>
            </a:pPr>
            <a:r>
              <a:rPr lang="en-US" sz="3200" b="0" i="0" dirty="0">
                <a:solidFill>
                  <a:srgbClr val="05192D"/>
                </a:solidFill>
                <a:effectLst/>
                <a:latin typeface="Studio-Feixen-Sans"/>
              </a:rPr>
              <a:t>        return 1 / x[</a:t>
            </a:r>
            <a:r>
              <a:rPr lang="en-US" sz="3200" b="0" i="0" dirty="0" err="1">
                <a:solidFill>
                  <a:srgbClr val="05192D"/>
                </a:solidFill>
                <a:effectLst/>
                <a:latin typeface="Studio-Feixen-Sans"/>
              </a:rPr>
              <a:t>ind</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except </a:t>
            </a:r>
            <a:r>
              <a:rPr lang="en-US" sz="3200" b="0" i="0" dirty="0" err="1">
                <a:solidFill>
                  <a:srgbClr val="05192D"/>
                </a:solidFill>
                <a:effectLst/>
                <a:latin typeface="Studio-Feixen-Sans"/>
              </a:rPr>
              <a:t>ZeroDivisionError</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print("Cannot divide by zero!")</a:t>
            </a:r>
          </a:p>
          <a:p>
            <a:pPr marL="0" indent="0">
              <a:buNone/>
            </a:pPr>
            <a:r>
              <a:rPr lang="en-US" sz="3200" b="0" i="0" dirty="0">
                <a:solidFill>
                  <a:srgbClr val="05192D"/>
                </a:solidFill>
                <a:effectLst/>
                <a:latin typeface="Studio-Feixen-Sans"/>
              </a:rPr>
              <a:t>    except </a:t>
            </a:r>
            <a:r>
              <a:rPr lang="en-US" sz="3200" b="0" i="0" dirty="0" err="1">
                <a:solidFill>
                  <a:srgbClr val="05192D"/>
                </a:solidFill>
                <a:effectLst/>
                <a:latin typeface="Studio-Feixen-Sans"/>
              </a:rPr>
              <a:t>IndexError</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print("Index out of range!")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Content Placeholder 2">
            <a:extLst>
              <a:ext uri="{FF2B5EF4-FFF2-40B4-BE49-F238E27FC236}">
                <a16:creationId xmlns:a16="http://schemas.microsoft.com/office/drawing/2014/main" id="{278DCAED-FC71-4640-8C9A-CC72CE4FC176}"/>
              </a:ext>
            </a:extLst>
          </p:cNvPr>
          <p:cNvSpPr txBox="1">
            <a:spLocks/>
          </p:cNvSpPr>
          <p:nvPr/>
        </p:nvSpPr>
        <p:spPr>
          <a:xfrm>
            <a:off x="7046912" y="1938291"/>
            <a:ext cx="3793833" cy="400622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3200" dirty="0">
                <a:solidFill>
                  <a:srgbClr val="05192D"/>
                </a:solidFill>
                <a:latin typeface="Studio-Feixen-Sans"/>
              </a:rPr>
              <a:t>a = [5, 6, 0, 7]</a:t>
            </a:r>
          </a:p>
          <a:p>
            <a:pPr marL="0" indent="0">
              <a:buFont typeface="Wingdings 3" charset="2"/>
              <a:buNone/>
            </a:pPr>
            <a:r>
              <a:rPr lang="en-US" sz="3200" dirty="0">
                <a:solidFill>
                  <a:srgbClr val="05192D"/>
                </a:solidFill>
                <a:latin typeface="Studio-Feixen-Sans"/>
              </a:rPr>
              <a:t># Works okay</a:t>
            </a:r>
          </a:p>
          <a:p>
            <a:pPr marL="0" indent="0">
              <a:buFont typeface="Wingdings 3" charset="2"/>
              <a:buNone/>
            </a:pPr>
            <a:r>
              <a:rPr lang="en-US" sz="3200" dirty="0">
                <a:solidFill>
                  <a:srgbClr val="05192D"/>
                </a:solidFill>
                <a:latin typeface="Studio-Feixen-Sans"/>
              </a:rPr>
              <a:t>print(</a:t>
            </a:r>
            <a:r>
              <a:rPr lang="en-US" sz="3200" dirty="0" err="1">
                <a:solidFill>
                  <a:srgbClr val="05192D"/>
                </a:solidFill>
                <a:latin typeface="Studio-Feixen-Sans"/>
              </a:rPr>
              <a:t>invert_at_index</a:t>
            </a:r>
            <a:r>
              <a:rPr lang="en-US" sz="3200" dirty="0">
                <a:solidFill>
                  <a:srgbClr val="05192D"/>
                </a:solidFill>
                <a:latin typeface="Studio-Feixen-Sans"/>
              </a:rPr>
              <a:t>(a, 1))</a:t>
            </a:r>
          </a:p>
          <a:p>
            <a:pPr marL="0" indent="0">
              <a:buFont typeface="Wingdings 3" charset="2"/>
              <a:buNone/>
            </a:pPr>
            <a:r>
              <a:rPr lang="en-US" sz="3200" dirty="0">
                <a:solidFill>
                  <a:srgbClr val="05192D"/>
                </a:solidFill>
                <a:latin typeface="Studio-Feixen-Sans"/>
              </a:rPr>
              <a:t># Potential </a:t>
            </a:r>
            <a:r>
              <a:rPr lang="en-US" sz="3200" dirty="0" err="1">
                <a:solidFill>
                  <a:srgbClr val="05192D"/>
                </a:solidFill>
                <a:latin typeface="Studio-Feixen-Sans"/>
              </a:rPr>
              <a:t>ZeroDivisionError</a:t>
            </a: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print(</a:t>
            </a:r>
            <a:r>
              <a:rPr lang="en-US" sz="3200" dirty="0" err="1">
                <a:solidFill>
                  <a:srgbClr val="05192D"/>
                </a:solidFill>
                <a:latin typeface="Studio-Feixen-Sans"/>
              </a:rPr>
              <a:t>invert_at_index</a:t>
            </a:r>
            <a:r>
              <a:rPr lang="en-US" sz="3200" dirty="0">
                <a:solidFill>
                  <a:srgbClr val="05192D"/>
                </a:solidFill>
                <a:latin typeface="Studio-Feixen-Sans"/>
              </a:rPr>
              <a:t>(a, 2))</a:t>
            </a:r>
          </a:p>
          <a:p>
            <a:pPr marL="0" indent="0">
              <a:buFont typeface="Wingdings 3" charset="2"/>
              <a:buNone/>
            </a:pPr>
            <a:r>
              <a:rPr lang="en-US" sz="3200" dirty="0">
                <a:solidFill>
                  <a:srgbClr val="05192D"/>
                </a:solidFill>
                <a:latin typeface="Studio-Feixen-Sans"/>
              </a:rPr>
              <a:t># Potential </a:t>
            </a:r>
            <a:r>
              <a:rPr lang="en-US" sz="3200" dirty="0" err="1">
                <a:solidFill>
                  <a:srgbClr val="05192D"/>
                </a:solidFill>
                <a:latin typeface="Studio-Feixen-Sans"/>
              </a:rPr>
              <a:t>IndexError</a:t>
            </a: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print(</a:t>
            </a:r>
            <a:r>
              <a:rPr lang="en-US" sz="3200" dirty="0" err="1">
                <a:solidFill>
                  <a:srgbClr val="05192D"/>
                </a:solidFill>
                <a:latin typeface="Studio-Feixen-Sans"/>
              </a:rPr>
              <a:t>invert_at_index</a:t>
            </a:r>
            <a:r>
              <a:rPr lang="en-US" sz="3200" dirty="0">
                <a:solidFill>
                  <a:srgbClr val="05192D"/>
                </a:solidFill>
                <a:latin typeface="Studio-Feixen-Sans"/>
              </a:rPr>
              <a:t>(a, 5))</a:t>
            </a:r>
          </a:p>
          <a:p>
            <a:pPr marL="0" indent="0">
              <a:buFont typeface="Wingdings 3" charset="2"/>
              <a:buNone/>
            </a:pPr>
            <a:endParaRPr lang="en-US" sz="3200" dirty="0">
              <a:solidFill>
                <a:srgbClr val="05192D"/>
              </a:solidFill>
              <a:latin typeface="Studio-Feixen-Sans"/>
            </a:endParaRPr>
          </a:p>
          <a:p>
            <a:pPr marL="0" indent="0">
              <a:buFont typeface="Wingdings 3" charset="2"/>
              <a:buNone/>
            </a:pPr>
            <a:r>
              <a:rPr lang="en-US" sz="3200" dirty="0">
                <a:solidFill>
                  <a:srgbClr val="05192D"/>
                </a:solidFill>
                <a:latin typeface="Studio-Feixen-Sans"/>
              </a:rPr>
              <a:t>The output is,</a:t>
            </a:r>
          </a:p>
          <a:p>
            <a:pPr marL="0" indent="0">
              <a:lnSpc>
                <a:spcPct val="120000"/>
              </a:lnSpc>
              <a:spcBef>
                <a:spcPts val="0"/>
              </a:spcBef>
              <a:buFont typeface="Wingdings 3" charset="2"/>
              <a:buNone/>
            </a:pPr>
            <a:r>
              <a:rPr lang="en-US" sz="3200" dirty="0">
                <a:solidFill>
                  <a:srgbClr val="05192D"/>
                </a:solidFill>
                <a:latin typeface="Studio-Feixen-Sans"/>
              </a:rPr>
              <a:t>0.16666666666666666</a:t>
            </a:r>
          </a:p>
          <a:p>
            <a:pPr marL="0" indent="0">
              <a:lnSpc>
                <a:spcPct val="120000"/>
              </a:lnSpc>
              <a:spcBef>
                <a:spcPts val="0"/>
              </a:spcBef>
              <a:buFont typeface="Wingdings 3" charset="2"/>
              <a:buNone/>
            </a:pPr>
            <a:r>
              <a:rPr lang="en-US" sz="3200" dirty="0">
                <a:solidFill>
                  <a:srgbClr val="05192D"/>
                </a:solidFill>
                <a:latin typeface="Studio-Feixen-Sans"/>
              </a:rPr>
              <a:t>Cannot divide by zero!</a:t>
            </a:r>
          </a:p>
          <a:p>
            <a:pPr marL="0" indent="0">
              <a:lnSpc>
                <a:spcPct val="120000"/>
              </a:lnSpc>
              <a:spcBef>
                <a:spcPts val="0"/>
              </a:spcBef>
              <a:buFont typeface="Wingdings 3" charset="2"/>
              <a:buNone/>
            </a:pPr>
            <a:r>
              <a:rPr lang="en-US" sz="3200" dirty="0">
                <a:solidFill>
                  <a:srgbClr val="05192D"/>
                </a:solidFill>
                <a:latin typeface="Studio-Feixen-Sans"/>
              </a:rPr>
              <a:t>None</a:t>
            </a:r>
          </a:p>
          <a:p>
            <a:pPr marL="0" indent="0">
              <a:lnSpc>
                <a:spcPct val="120000"/>
              </a:lnSpc>
              <a:spcBef>
                <a:spcPts val="0"/>
              </a:spcBef>
              <a:buFont typeface="Wingdings 3" charset="2"/>
              <a:buNone/>
            </a:pPr>
            <a:r>
              <a:rPr lang="en-US" sz="3200" dirty="0">
                <a:solidFill>
                  <a:srgbClr val="05192D"/>
                </a:solidFill>
                <a:latin typeface="Studio-Feixen-Sans"/>
              </a:rPr>
              <a:t>Index out of range!</a:t>
            </a:r>
          </a:p>
          <a:p>
            <a:pPr marL="0" indent="0">
              <a:lnSpc>
                <a:spcPct val="120000"/>
              </a:lnSpc>
              <a:spcBef>
                <a:spcPts val="0"/>
              </a:spcBef>
              <a:buFont typeface="Wingdings 3" charset="2"/>
              <a:buNone/>
            </a:pPr>
            <a:r>
              <a:rPr lang="en-US" sz="3200" dirty="0">
                <a:solidFill>
                  <a:srgbClr val="05192D"/>
                </a:solidFill>
                <a:latin typeface="Studio-Feixen-Sans"/>
              </a:rPr>
              <a:t>None</a:t>
            </a:r>
          </a:p>
        </p:txBody>
      </p:sp>
    </p:spTree>
    <p:extLst>
      <p:ext uri="{BB962C8B-B14F-4D97-AF65-F5344CB8AC3E}">
        <p14:creationId xmlns:p14="http://schemas.microsoft.com/office/powerpoint/2010/main" val="83467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Custom Exceptions</a:t>
            </a:r>
          </a:p>
        </p:txBody>
      </p:sp>
      <p:sp>
        <p:nvSpPr>
          <p:cNvPr id="3" name="Content Placeholder 2"/>
          <p:cNvSpPr>
            <a:spLocks noGrp="1"/>
          </p:cNvSpPr>
          <p:nvPr>
            <p:ph idx="1"/>
          </p:nvPr>
        </p:nvSpPr>
        <p:spPr>
          <a:xfrm>
            <a:off x="2589212" y="1905000"/>
            <a:ext cx="8223790" cy="4006222"/>
          </a:xfrm>
        </p:spPr>
        <p:txBody>
          <a:bodyPr>
            <a:normAutofit fontScale="92500" lnSpcReduction="20000"/>
          </a:bodyPr>
          <a:lstStyle/>
          <a:p>
            <a:pPr marL="0" indent="0">
              <a:buNone/>
            </a:pPr>
            <a:r>
              <a:rPr lang="en-US" sz="3200" b="0" i="0" dirty="0">
                <a:solidFill>
                  <a:srgbClr val="05192D"/>
                </a:solidFill>
                <a:effectLst/>
                <a:latin typeface="Studio-Feixen-Sans"/>
              </a:rPr>
              <a:t>Custom exceptions can be created inherited from built-in exceptions.  For example,</a:t>
            </a:r>
          </a:p>
          <a:p>
            <a:pPr marL="0" indent="0">
              <a:buNone/>
            </a:pPr>
            <a:r>
              <a:rPr lang="en-US" sz="3200" dirty="0">
                <a:solidFill>
                  <a:srgbClr val="05192D"/>
                </a:solidFill>
                <a:latin typeface="Studio-Feixen-Sans"/>
              </a:rPr>
              <a:t># Define </a:t>
            </a:r>
            <a:r>
              <a:rPr lang="en-US" sz="3200" dirty="0" err="1">
                <a:solidFill>
                  <a:srgbClr val="05192D"/>
                </a:solidFill>
                <a:latin typeface="Studio-Feixen-Sans"/>
              </a:rPr>
              <a:t>SalaryError</a:t>
            </a:r>
            <a:r>
              <a:rPr lang="en-US" sz="3200" dirty="0">
                <a:solidFill>
                  <a:srgbClr val="05192D"/>
                </a:solidFill>
                <a:latin typeface="Studio-Feixen-Sans"/>
              </a:rPr>
              <a:t> inherited from </a:t>
            </a:r>
            <a:r>
              <a:rPr lang="en-US" sz="3200" dirty="0" err="1">
                <a:solidFill>
                  <a:srgbClr val="05192D"/>
                </a:solidFill>
                <a:latin typeface="Studio-Feixen-Sans"/>
              </a:rPr>
              <a:t>ValueError</a:t>
            </a:r>
            <a:endParaRPr lang="en-US" sz="3200" dirty="0">
              <a:solidFill>
                <a:srgbClr val="05192D"/>
              </a:solidFill>
              <a:latin typeface="Studio-Feixen-Sans"/>
            </a:endParaRPr>
          </a:p>
          <a:p>
            <a:pPr marL="0" indent="0">
              <a:buNone/>
            </a:pPr>
            <a:r>
              <a:rPr lang="en-US" sz="3200" dirty="0">
                <a:solidFill>
                  <a:srgbClr val="05192D"/>
                </a:solidFill>
                <a:latin typeface="Studio-Feixen-Sans"/>
              </a:rPr>
              <a:t>class </a:t>
            </a:r>
            <a:r>
              <a:rPr lang="en-US" sz="3200" dirty="0" err="1">
                <a:solidFill>
                  <a:srgbClr val="05192D"/>
                </a:solidFill>
                <a:latin typeface="Studio-Feixen-Sans"/>
              </a:rPr>
              <a:t>SalaryError</a:t>
            </a:r>
            <a:r>
              <a:rPr lang="en-US" sz="3200" dirty="0">
                <a:solidFill>
                  <a:srgbClr val="05192D"/>
                </a:solidFill>
                <a:latin typeface="Studio-Feixen-Sans"/>
              </a:rPr>
              <a:t>(</a:t>
            </a:r>
            <a:r>
              <a:rPr lang="en-US" sz="3200" dirty="0" err="1">
                <a:solidFill>
                  <a:srgbClr val="05192D"/>
                </a:solidFill>
                <a:latin typeface="Studio-Feixen-Sans"/>
              </a:rPr>
              <a:t>ValueError</a:t>
            </a:r>
            <a:r>
              <a:rPr lang="en-US" sz="3200" dirty="0">
                <a:solidFill>
                  <a:srgbClr val="05192D"/>
                </a:solidFill>
                <a:latin typeface="Studio-Feixen-Sans"/>
              </a:rPr>
              <a:t>): pass</a:t>
            </a:r>
          </a:p>
          <a:p>
            <a:pPr marL="0" indent="0">
              <a:buNone/>
            </a:pPr>
            <a:endParaRPr lang="en-US" sz="3200" dirty="0">
              <a:solidFill>
                <a:srgbClr val="05192D"/>
              </a:solidFill>
              <a:latin typeface="Studio-Feixen-Sans"/>
            </a:endParaRPr>
          </a:p>
          <a:p>
            <a:pPr marL="0" indent="0">
              <a:buNone/>
            </a:pPr>
            <a:r>
              <a:rPr lang="en-US" sz="3200" dirty="0">
                <a:solidFill>
                  <a:srgbClr val="05192D"/>
                </a:solidFill>
                <a:latin typeface="Studio-Feixen-Sans"/>
              </a:rPr>
              <a:t># Define </a:t>
            </a:r>
            <a:r>
              <a:rPr lang="en-US" sz="3200" dirty="0" err="1">
                <a:solidFill>
                  <a:srgbClr val="05192D"/>
                </a:solidFill>
                <a:latin typeface="Studio-Feixen-Sans"/>
              </a:rPr>
              <a:t>BonusError</a:t>
            </a:r>
            <a:r>
              <a:rPr lang="en-US" sz="3200" dirty="0">
                <a:solidFill>
                  <a:srgbClr val="05192D"/>
                </a:solidFill>
                <a:latin typeface="Studio-Feixen-Sans"/>
              </a:rPr>
              <a:t> inherited from </a:t>
            </a:r>
            <a:r>
              <a:rPr lang="en-US" sz="3200" dirty="0" err="1">
                <a:solidFill>
                  <a:srgbClr val="05192D"/>
                </a:solidFill>
                <a:latin typeface="Studio-Feixen-Sans"/>
              </a:rPr>
              <a:t>SalaryError</a:t>
            </a:r>
            <a:endParaRPr lang="en-US" sz="3200" dirty="0">
              <a:solidFill>
                <a:srgbClr val="05192D"/>
              </a:solidFill>
              <a:latin typeface="Studio-Feixen-Sans"/>
            </a:endParaRPr>
          </a:p>
          <a:p>
            <a:pPr marL="0" indent="0">
              <a:buNone/>
            </a:pPr>
            <a:r>
              <a:rPr lang="en-US" sz="3200" dirty="0">
                <a:solidFill>
                  <a:srgbClr val="05192D"/>
                </a:solidFill>
                <a:latin typeface="Studio-Feixen-Sans"/>
              </a:rPr>
              <a:t>class </a:t>
            </a:r>
            <a:r>
              <a:rPr lang="en-US" sz="3200" dirty="0" err="1">
                <a:solidFill>
                  <a:srgbClr val="05192D"/>
                </a:solidFill>
                <a:latin typeface="Studio-Feixen-Sans"/>
              </a:rPr>
              <a:t>BonusError</a:t>
            </a:r>
            <a:r>
              <a:rPr lang="en-US" sz="3200" dirty="0">
                <a:solidFill>
                  <a:srgbClr val="05192D"/>
                </a:solidFill>
                <a:latin typeface="Studio-Feixen-Sans"/>
              </a:rPr>
              <a:t>(</a:t>
            </a:r>
            <a:r>
              <a:rPr lang="en-US" sz="3200" dirty="0" err="1">
                <a:solidFill>
                  <a:srgbClr val="05192D"/>
                </a:solidFill>
                <a:latin typeface="Studio-Feixen-Sans"/>
              </a:rPr>
              <a:t>SalaryError</a:t>
            </a:r>
            <a:r>
              <a:rPr lang="en-US" sz="3200" dirty="0">
                <a:solidFill>
                  <a:srgbClr val="05192D"/>
                </a:solidFill>
                <a:latin typeface="Studio-Feixen-Sans"/>
              </a:rPr>
              <a:t>): pass</a:t>
            </a:r>
          </a:p>
          <a:p>
            <a:pPr marL="0" indent="0">
              <a:buNone/>
            </a:pPr>
            <a:r>
              <a:rPr lang="en-US" sz="3200" b="0" i="0" dirty="0">
                <a:solidFill>
                  <a:srgbClr val="05192D"/>
                </a:solidFill>
                <a:effectLst/>
                <a:latin typeface="Studio-Feixen-Sans"/>
              </a:rPr>
              <a:t>Demo custom_exceptions.py program.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08654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5192D"/>
                </a:solidFill>
                <a:effectLst/>
                <a:latin typeface="Studio-Feixen-Sans"/>
              </a:rPr>
              <a:t>Managing data access: private attributes</a:t>
            </a:r>
            <a:br>
              <a:rPr lang="en-US" b="1" i="0" dirty="0">
                <a:solidFill>
                  <a:srgbClr val="05192D"/>
                </a:solidFill>
                <a:effectLst/>
                <a:latin typeface="Studio-Feixen-Sans"/>
              </a:rPr>
            </a:b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8223790" cy="4006222"/>
          </a:xfrm>
        </p:spPr>
        <p:txBody>
          <a:bodyPr>
            <a:normAutofit fontScale="85000" lnSpcReduction="20000"/>
          </a:bodyPr>
          <a:lstStyle/>
          <a:p>
            <a:pPr marL="0" indent="0">
              <a:buNone/>
            </a:pPr>
            <a:r>
              <a:rPr lang="en-US" sz="3200" b="0" i="0" dirty="0">
                <a:solidFill>
                  <a:srgbClr val="05192D"/>
                </a:solidFill>
                <a:effectLst/>
                <a:latin typeface="Studio-Feixen-Sans"/>
              </a:rPr>
              <a:t>All class data in Python is technically public. Any attribute or method of any class can be accessed by anyone.   </a:t>
            </a:r>
            <a:r>
              <a:rPr lang="en-US" sz="3200" dirty="0">
                <a:solidFill>
                  <a:srgbClr val="05192D"/>
                </a:solidFill>
                <a:latin typeface="Studio-Feixen-Sans"/>
              </a:rPr>
              <a:t>T</a:t>
            </a:r>
            <a:r>
              <a:rPr lang="en-US" sz="3200" b="0" i="0" dirty="0">
                <a:solidFill>
                  <a:srgbClr val="05192D"/>
                </a:solidFill>
                <a:effectLst/>
                <a:latin typeface="Studio-Feixen-Sans"/>
              </a:rPr>
              <a:t>here are a few ways to manage access to data.</a:t>
            </a:r>
          </a:p>
          <a:p>
            <a:pPr marL="0" indent="0">
              <a:buNone/>
            </a:pPr>
            <a:r>
              <a:rPr lang="en-US" sz="3200" dirty="0">
                <a:solidFill>
                  <a:srgbClr val="05192D"/>
                </a:solidFill>
                <a:latin typeface="Studio-Feixen-Sans"/>
              </a:rPr>
              <a:t>T</a:t>
            </a:r>
            <a:r>
              <a:rPr lang="en-US" sz="3200" b="0" i="0" dirty="0">
                <a:solidFill>
                  <a:srgbClr val="05192D"/>
                </a:solidFill>
                <a:effectLst/>
                <a:latin typeface="Studio-Feixen-Sans"/>
              </a:rPr>
              <a:t>here are special kinds of attributes called properties that allow you to control how each attribute is modified. There are special methods that you can override to change how attributes are used entirely. </a:t>
            </a:r>
          </a:p>
          <a:p>
            <a:pPr marL="0" indent="0">
              <a:buNone/>
            </a:pPr>
            <a:r>
              <a:rPr lang="en-US" sz="3200" b="0" i="0" dirty="0">
                <a:solidFill>
                  <a:srgbClr val="05192D"/>
                </a:solidFill>
                <a:effectLst/>
                <a:latin typeface="Studio-Feixen-Sans"/>
              </a:rPr>
              <a:t>The first and most important convention is using a single leading underscore to indicate an attribute or method that isn't a part of the public class interface, and can change without notice.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62525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5192D"/>
                </a:solidFill>
                <a:effectLst/>
                <a:latin typeface="Studio-Feixen-Sans"/>
              </a:rPr>
              <a:t>Managing data access: private attributes</a:t>
            </a:r>
            <a:br>
              <a:rPr lang="en-US" b="1" i="0" dirty="0">
                <a:solidFill>
                  <a:srgbClr val="05192D"/>
                </a:solidFill>
                <a:effectLst/>
                <a:latin typeface="Studio-Feixen-Sans"/>
              </a:rPr>
            </a:br>
            <a:endParaRPr lang="en-US" b="1" i="0" dirty="0">
              <a:solidFill>
                <a:srgbClr val="05192D"/>
              </a:solidFill>
              <a:effectLst/>
              <a:latin typeface="Studio-Feixen-Sans"/>
            </a:endParaRPr>
          </a:p>
        </p:txBody>
      </p:sp>
      <p:sp>
        <p:nvSpPr>
          <p:cNvPr id="3" name="Content Placeholder 2"/>
          <p:cNvSpPr>
            <a:spLocks noGrp="1"/>
          </p:cNvSpPr>
          <p:nvPr>
            <p:ph idx="1"/>
          </p:nvPr>
        </p:nvSpPr>
        <p:spPr>
          <a:xfrm>
            <a:off x="2589212" y="1905000"/>
            <a:ext cx="8223790" cy="4006222"/>
          </a:xfrm>
        </p:spPr>
        <p:txBody>
          <a:bodyPr>
            <a:normAutofit fontScale="92500" lnSpcReduction="20000"/>
          </a:bodyPr>
          <a:lstStyle/>
          <a:p>
            <a:pPr marL="0" indent="0">
              <a:buNone/>
            </a:pPr>
            <a:r>
              <a:rPr lang="en-US" sz="3200" b="0" i="0" dirty="0">
                <a:solidFill>
                  <a:srgbClr val="05192D"/>
                </a:solidFill>
                <a:effectLst/>
                <a:latin typeface="Studio-Feixen-Sans"/>
              </a:rPr>
              <a:t>Another naming convention is using a leading double underscore. Attributes and methods whose names start with a double underscore are the closest thing Python has to "private" fields and methods of other programming languages.</a:t>
            </a:r>
          </a:p>
          <a:p>
            <a:pPr marL="0" indent="0">
              <a:buNone/>
            </a:pPr>
            <a:r>
              <a:rPr lang="en-US" sz="3200" dirty="0">
                <a:solidFill>
                  <a:srgbClr val="05192D"/>
                </a:solidFill>
                <a:latin typeface="Studio-Feixen-Sans"/>
              </a:rPr>
              <a:t>A</a:t>
            </a:r>
            <a:r>
              <a:rPr lang="en-US" sz="3200" b="0" i="0" dirty="0">
                <a:solidFill>
                  <a:srgbClr val="05192D"/>
                </a:solidFill>
                <a:effectLst/>
                <a:latin typeface="Studio-Feixen-Sans"/>
              </a:rPr>
              <a:t>ny name starting with a double underscore will be automatically prepended by the name of the class when interpreted by Python, and that new name will be the actual internal name of the attribute or method.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85581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p:cNvPicPr>
            <a:picLocks noChangeAspect="1" noChangeArrowheads="1"/>
          </p:cNvPicPr>
          <p:nvPr/>
        </p:nvPicPr>
        <p:blipFill>
          <a:blip r:embed="rId2"/>
          <a:srcRect/>
          <a:stretch>
            <a:fillRect/>
          </a:stretch>
        </p:blipFill>
        <p:spPr bwMode="auto">
          <a:xfrm>
            <a:off x="4191127" y="2174430"/>
            <a:ext cx="4552950" cy="2562226"/>
          </a:xfrm>
          <a:prstGeom prst="rect">
            <a:avLst/>
          </a:prstGeom>
          <a:noFill/>
        </p:spPr>
      </p:pic>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i="0" dirty="0">
                <a:solidFill>
                  <a:srgbClr val="05192D"/>
                </a:solidFill>
                <a:effectLst/>
                <a:latin typeface="Studio-Feixen-Sans"/>
              </a:rPr>
              <a:t>Objects in Python</a:t>
            </a:r>
          </a:p>
        </p:txBody>
      </p:sp>
      <p:sp>
        <p:nvSpPr>
          <p:cNvPr id="3" name="Content Placeholder 2"/>
          <p:cNvSpPr>
            <a:spLocks noGrp="1"/>
          </p:cNvSpPr>
          <p:nvPr>
            <p:ph idx="1"/>
          </p:nvPr>
        </p:nvSpPr>
        <p:spPr/>
        <p:txBody>
          <a:bodyPr>
            <a:normAutofit lnSpcReduction="10000"/>
          </a:bodyPr>
          <a:lstStyle/>
          <a:p>
            <a:pPr marL="0" indent="0">
              <a:buNone/>
            </a:pPr>
            <a:r>
              <a:rPr lang="en-US" sz="2400" b="1" i="0" dirty="0">
                <a:solidFill>
                  <a:srgbClr val="05192D"/>
                </a:solidFill>
                <a:effectLst/>
                <a:latin typeface="Studio-Feixen-Sans"/>
              </a:rPr>
              <a:t>Classes</a:t>
            </a:r>
            <a:r>
              <a:rPr lang="en-US" sz="2400" b="0" i="0" dirty="0">
                <a:solidFill>
                  <a:srgbClr val="05192D"/>
                </a:solidFill>
                <a:effectLst/>
                <a:latin typeface="Studio-Feixen-Sans"/>
              </a:rPr>
              <a:t> are like blueprints for objects. They describe the possible states and behaviors that every object of a certain type could have. For example, if you say "every customer will have a phone number and an email, and will be able to place and cancel orders“.</a:t>
            </a:r>
          </a:p>
          <a:p>
            <a:pPr marL="0" indent="0">
              <a:buNone/>
            </a:pPr>
            <a:r>
              <a:rPr lang="en-US" sz="2400" b="0" i="0" dirty="0">
                <a:solidFill>
                  <a:srgbClr val="05192D"/>
                </a:solidFill>
                <a:effectLst/>
                <a:latin typeface="Studio-Feixen-Sans"/>
              </a:rPr>
              <a:t>In Python, everything is an object. Numbers, strings, </a:t>
            </a:r>
            <a:r>
              <a:rPr lang="en-US" sz="2400" b="0" i="0" dirty="0" err="1">
                <a:solidFill>
                  <a:srgbClr val="05192D"/>
                </a:solidFill>
                <a:effectLst/>
                <a:latin typeface="Studio-Feixen-Sans"/>
              </a:rPr>
              <a:t>DataFrames</a:t>
            </a:r>
            <a:r>
              <a:rPr lang="en-US" sz="2400" b="0" i="0" dirty="0">
                <a:solidFill>
                  <a:srgbClr val="05192D"/>
                </a:solidFill>
                <a:effectLst/>
                <a:latin typeface="Studio-Feixen-Sans"/>
              </a:rPr>
              <a:t>, even functions are objects. In particular, everything you deal with in Python has a class, a blueprint associated with it under the hood. </a:t>
            </a:r>
          </a:p>
          <a:p>
            <a:pPr marL="0" indent="0">
              <a:buNone/>
            </a:pPr>
            <a:r>
              <a:rPr lang="en-US" sz="2400" b="0" i="0" dirty="0">
                <a:solidFill>
                  <a:srgbClr val="05192D"/>
                </a:solidFill>
                <a:effectLst/>
                <a:latin typeface="Studio-Feixen-Sans"/>
              </a:rPr>
              <a:t>Classes incorporate information about state and behavior. State information in Python is contained in attributes, and behavior information -- in methods.</a:t>
            </a:r>
          </a:p>
          <a:p>
            <a:pPr marL="0" indent="0">
              <a:buNone/>
            </a:pPr>
            <a:endParaRPr lang="en-US" sz="2400" dirty="0">
              <a:solidFill>
                <a:srgbClr val="05192D"/>
              </a:solidFill>
              <a:latin typeface="Studio-Feixen-Sans"/>
            </a:endParaRPr>
          </a:p>
          <a:p>
            <a:pPr marL="0" indent="0">
              <a:buNone/>
            </a:pPr>
            <a:endParaRPr lang="en-US" sz="24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6330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anatomy: attributes and methods</a:t>
            </a:r>
          </a:p>
        </p:txBody>
      </p:sp>
      <p:sp>
        <p:nvSpPr>
          <p:cNvPr id="3" name="Content Placeholder 2"/>
          <p:cNvSpPr>
            <a:spLocks noGrp="1"/>
          </p:cNvSpPr>
          <p:nvPr>
            <p:ph idx="1"/>
          </p:nvPr>
        </p:nvSpPr>
        <p:spPr/>
        <p:txBody>
          <a:bodyPr>
            <a:normAutofit fontScale="70000" lnSpcReduction="20000"/>
          </a:bodyPr>
          <a:lstStyle/>
          <a:p>
            <a:pPr marL="0" indent="0">
              <a:buNone/>
            </a:pPr>
            <a:r>
              <a:rPr lang="en-US" sz="2400" b="0" i="0" dirty="0">
                <a:solidFill>
                  <a:srgbClr val="333333"/>
                </a:solidFill>
                <a:effectLst/>
                <a:latin typeface="noto sans"/>
              </a:rPr>
              <a:t>class Customer:</a:t>
            </a:r>
          </a:p>
          <a:p>
            <a:pPr marL="0" indent="0">
              <a:buNone/>
            </a:pPr>
            <a:r>
              <a:rPr lang="en-US" sz="2400" dirty="0">
                <a:solidFill>
                  <a:srgbClr val="333333"/>
                </a:solidFill>
                <a:latin typeface="noto sans"/>
              </a:rPr>
              <a:t>	</a:t>
            </a:r>
            <a:r>
              <a:rPr lang="en-US" sz="2400" b="0" i="0" dirty="0">
                <a:solidFill>
                  <a:srgbClr val="333333"/>
                </a:solidFill>
                <a:effectLst/>
                <a:latin typeface="noto sans"/>
              </a:rPr>
              <a:t>def </a:t>
            </a:r>
            <a:r>
              <a:rPr lang="en-US" sz="2400" b="0" i="0" dirty="0" err="1">
                <a:solidFill>
                  <a:srgbClr val="333333"/>
                </a:solidFill>
                <a:effectLst/>
                <a:latin typeface="noto sans"/>
              </a:rPr>
              <a:t>set_name</a:t>
            </a:r>
            <a:r>
              <a:rPr lang="en-US" sz="2400" b="0" i="0" dirty="0">
                <a:solidFill>
                  <a:srgbClr val="333333"/>
                </a:solidFill>
                <a:effectLst/>
                <a:latin typeface="noto sans"/>
              </a:rPr>
              <a:t>(self, name):</a:t>
            </a:r>
          </a:p>
          <a:p>
            <a:pPr marL="0" indent="0">
              <a:buNone/>
            </a:pPr>
            <a:r>
              <a:rPr lang="en-US" sz="2400" b="0" i="0" dirty="0">
                <a:solidFill>
                  <a:srgbClr val="333333"/>
                </a:solidFill>
                <a:effectLst/>
                <a:latin typeface="noto sans"/>
              </a:rPr>
              <a:t>		self.name = name</a:t>
            </a:r>
          </a:p>
          <a:p>
            <a:pPr marL="0" indent="0">
              <a:buNone/>
            </a:pPr>
            <a:r>
              <a:rPr lang="en-US" sz="2400" b="0" i="0" dirty="0">
                <a:solidFill>
                  <a:srgbClr val="333333"/>
                </a:solidFill>
                <a:effectLst/>
                <a:latin typeface="noto sans"/>
              </a:rPr>
              <a:t>	def </a:t>
            </a:r>
            <a:r>
              <a:rPr lang="en-US" sz="2400" b="0" i="0" dirty="0" err="1">
                <a:solidFill>
                  <a:srgbClr val="333333"/>
                </a:solidFill>
                <a:effectLst/>
                <a:latin typeface="noto sans"/>
              </a:rPr>
              <a:t>set_phoneno</a:t>
            </a:r>
            <a:r>
              <a:rPr lang="en-US" sz="2400" b="0" i="0" dirty="0">
                <a:solidFill>
                  <a:srgbClr val="333333"/>
                </a:solidFill>
                <a:effectLst/>
                <a:latin typeface="noto sans"/>
              </a:rPr>
              <a:t>(self, </a:t>
            </a:r>
            <a:r>
              <a:rPr lang="en-US" sz="2400" b="0" i="0" dirty="0" err="1">
                <a:solidFill>
                  <a:srgbClr val="333333"/>
                </a:solidFill>
                <a:effectLst/>
                <a:latin typeface="noto sans"/>
              </a:rPr>
              <a:t>phoneno</a:t>
            </a:r>
            <a:r>
              <a:rPr lang="en-US" sz="2400" b="0" i="0" dirty="0">
                <a:solidFill>
                  <a:srgbClr val="333333"/>
                </a:solidFill>
                <a:effectLst/>
                <a:latin typeface="noto sans"/>
              </a:rPr>
              <a:t>):</a:t>
            </a:r>
          </a:p>
          <a:p>
            <a:pPr marL="0" indent="0">
              <a:buNone/>
            </a:pPr>
            <a:r>
              <a:rPr lang="en-US" sz="2400" b="0" i="0" dirty="0">
                <a:solidFill>
                  <a:srgbClr val="333333"/>
                </a:solidFill>
                <a:effectLst/>
                <a:latin typeface="noto sans"/>
              </a:rPr>
              <a:t>		</a:t>
            </a:r>
            <a:r>
              <a:rPr lang="en-US" sz="2400" b="0" i="0" dirty="0" err="1">
                <a:solidFill>
                  <a:srgbClr val="333333"/>
                </a:solidFill>
                <a:effectLst/>
                <a:latin typeface="noto sans"/>
              </a:rPr>
              <a:t>self.phoneno</a:t>
            </a:r>
            <a:r>
              <a:rPr lang="en-US" sz="2400" b="0" i="0" dirty="0">
                <a:solidFill>
                  <a:srgbClr val="333333"/>
                </a:solidFill>
                <a:effectLst/>
                <a:latin typeface="noto sans"/>
              </a:rPr>
              <a:t> = </a:t>
            </a:r>
            <a:r>
              <a:rPr lang="en-US" sz="2400" b="0" i="0" dirty="0" err="1">
                <a:solidFill>
                  <a:srgbClr val="333333"/>
                </a:solidFill>
                <a:effectLst/>
                <a:latin typeface="noto sans"/>
              </a:rPr>
              <a:t>phoneno</a:t>
            </a:r>
            <a:endParaRPr lang="en-US" sz="2400" b="0" i="0" dirty="0">
              <a:solidFill>
                <a:srgbClr val="333333"/>
              </a:solidFill>
              <a:effectLst/>
              <a:latin typeface="noto sans"/>
            </a:endParaRPr>
          </a:p>
          <a:p>
            <a:pPr marL="0" indent="0">
              <a:buNone/>
            </a:pPr>
            <a:r>
              <a:rPr lang="en-US" sz="2400" b="0" i="0" dirty="0">
                <a:solidFill>
                  <a:srgbClr val="333333"/>
                </a:solidFill>
                <a:effectLst/>
                <a:latin typeface="noto sans"/>
              </a:rPr>
              <a:t>	def </a:t>
            </a:r>
            <a:r>
              <a:rPr lang="en-US" sz="2400" b="0" i="0" dirty="0" err="1">
                <a:solidFill>
                  <a:srgbClr val="333333"/>
                </a:solidFill>
                <a:effectLst/>
                <a:latin typeface="noto sans"/>
              </a:rPr>
              <a:t>print_customer</a:t>
            </a:r>
            <a:r>
              <a:rPr lang="en-US" sz="2400" b="0" i="0" dirty="0">
                <a:solidFill>
                  <a:srgbClr val="333333"/>
                </a:solidFill>
                <a:effectLst/>
                <a:latin typeface="noto sans"/>
              </a:rPr>
              <a:t>(self):</a:t>
            </a:r>
          </a:p>
          <a:p>
            <a:pPr marL="0" indent="0">
              <a:buNone/>
            </a:pPr>
            <a:r>
              <a:rPr lang="en-US" sz="2400" b="0" i="0" dirty="0">
                <a:solidFill>
                  <a:srgbClr val="333333"/>
                </a:solidFill>
                <a:effectLst/>
                <a:latin typeface="noto sans"/>
              </a:rPr>
              <a:t>		print("Customer Name is {} and his contact number is {}".format(</a:t>
            </a:r>
            <a:r>
              <a:rPr lang="en-US" sz="2400" b="0" i="0" dirty="0" err="1">
                <a:solidFill>
                  <a:srgbClr val="333333"/>
                </a:solidFill>
                <a:effectLst/>
                <a:latin typeface="noto sans"/>
              </a:rPr>
              <a:t>self.name,self.phoneno</a:t>
            </a:r>
            <a:r>
              <a:rPr lang="en-US" sz="2400" b="0" i="0" dirty="0">
                <a:solidFill>
                  <a:srgbClr val="333333"/>
                </a:solidFill>
                <a:effectLst/>
                <a:latin typeface="noto sans"/>
              </a:rPr>
              <a:t>))</a:t>
            </a:r>
          </a:p>
          <a:p>
            <a:pPr marL="0" indent="0">
              <a:buNone/>
            </a:pPr>
            <a:endParaRPr lang="en-US" sz="2400" b="0" i="0" dirty="0">
              <a:solidFill>
                <a:srgbClr val="333333"/>
              </a:solidFill>
              <a:effectLst/>
              <a:latin typeface="noto sans"/>
            </a:endParaRPr>
          </a:p>
          <a:p>
            <a:pPr marL="0" indent="0">
              <a:buNone/>
            </a:pPr>
            <a:r>
              <a:rPr lang="en-US" sz="2400" b="0" i="0" dirty="0">
                <a:solidFill>
                  <a:srgbClr val="333333"/>
                </a:solidFill>
                <a:effectLst/>
                <a:latin typeface="noto sans"/>
              </a:rPr>
              <a:t>c1 = Customer('Shan',9845036391)</a:t>
            </a:r>
          </a:p>
          <a:p>
            <a:pPr marL="0" indent="0">
              <a:buNone/>
            </a:pPr>
            <a:r>
              <a:rPr lang="en-US" sz="2400" b="0" i="0" dirty="0">
                <a:solidFill>
                  <a:srgbClr val="333333"/>
                </a:solidFill>
                <a:effectLst/>
                <a:latin typeface="noto sans"/>
              </a:rPr>
              <a:t>c1.print_customer()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2933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anatomy: __</a:t>
            </a:r>
            <a:r>
              <a:rPr lang="en-US" b="1" i="0" dirty="0" err="1">
                <a:solidFill>
                  <a:srgbClr val="05192D"/>
                </a:solidFill>
                <a:effectLst/>
                <a:latin typeface="Studio-Feixen-Sans"/>
              </a:rPr>
              <a:t>init</a:t>
            </a:r>
            <a:r>
              <a:rPr lang="en-US" b="1" i="0" dirty="0">
                <a:solidFill>
                  <a:srgbClr val="05192D"/>
                </a:solidFill>
                <a:effectLst/>
                <a:latin typeface="Studio-Feixen-Sans"/>
              </a:rPr>
              <a:t>__ Constructor</a:t>
            </a:r>
          </a:p>
        </p:txBody>
      </p:sp>
      <p:sp>
        <p:nvSpPr>
          <p:cNvPr id="3" name="Content Placeholder 2"/>
          <p:cNvSpPr>
            <a:spLocks noGrp="1"/>
          </p:cNvSpPr>
          <p:nvPr>
            <p:ph idx="1"/>
          </p:nvPr>
        </p:nvSpPr>
        <p:spPr>
          <a:xfrm>
            <a:off x="2589212" y="1905000"/>
            <a:ext cx="8915400" cy="4006222"/>
          </a:xfrm>
        </p:spPr>
        <p:txBody>
          <a:bodyPr>
            <a:normAutofit fontScale="47500" lnSpcReduction="20000"/>
          </a:bodyPr>
          <a:lstStyle/>
          <a:p>
            <a:pPr marL="0" indent="0">
              <a:buNone/>
            </a:pPr>
            <a:r>
              <a:rPr lang="en-US" sz="4200" b="0" i="0" dirty="0">
                <a:solidFill>
                  <a:srgbClr val="05192D"/>
                </a:solidFill>
                <a:effectLst/>
                <a:latin typeface="Studio-Feixen-Sans"/>
              </a:rPr>
              <a:t>Python allows to add a special method called the constructor that is automatically called every time an object is created.</a:t>
            </a:r>
          </a:p>
          <a:p>
            <a:pPr marL="0" indent="0">
              <a:buNone/>
            </a:pPr>
            <a:r>
              <a:rPr lang="en-US" sz="4200" b="0" i="0" dirty="0">
                <a:solidFill>
                  <a:srgbClr val="05192D"/>
                </a:solidFill>
                <a:effectLst/>
                <a:latin typeface="Studio-Feixen-Sans"/>
              </a:rPr>
              <a:t>The method has to be called underscore </a:t>
            </a:r>
            <a:r>
              <a:rPr lang="en-US" sz="4200" b="0" i="0" dirty="0" err="1">
                <a:solidFill>
                  <a:srgbClr val="05192D"/>
                </a:solidFill>
                <a:effectLst/>
                <a:latin typeface="Studio-Feixen-Sans"/>
              </a:rPr>
              <a:t>underscore</a:t>
            </a:r>
            <a:r>
              <a:rPr lang="en-US" sz="4200" b="0" i="0" dirty="0">
                <a:solidFill>
                  <a:srgbClr val="05192D"/>
                </a:solidFill>
                <a:effectLst/>
                <a:latin typeface="Studio-Feixen-Sans"/>
              </a:rPr>
              <a:t> </a:t>
            </a:r>
            <a:r>
              <a:rPr lang="en-US" sz="4200" b="0" i="0" dirty="0" err="1">
                <a:solidFill>
                  <a:srgbClr val="05192D"/>
                </a:solidFill>
                <a:effectLst/>
                <a:latin typeface="Studio-Feixen-Sans"/>
              </a:rPr>
              <a:t>init</a:t>
            </a:r>
            <a:r>
              <a:rPr lang="en-US" sz="4200" b="0" i="0" dirty="0">
                <a:solidFill>
                  <a:srgbClr val="05192D"/>
                </a:solidFill>
                <a:effectLst/>
                <a:latin typeface="Studio-Feixen-Sans"/>
              </a:rPr>
              <a:t> underscore </a:t>
            </a:r>
            <a:r>
              <a:rPr lang="en-US" sz="4200" b="0" i="0" dirty="0" err="1">
                <a:solidFill>
                  <a:srgbClr val="05192D"/>
                </a:solidFill>
                <a:effectLst/>
                <a:latin typeface="Studio-Feixen-Sans"/>
              </a:rPr>
              <a:t>underscore</a:t>
            </a:r>
            <a:r>
              <a:rPr lang="en-US" sz="4200" b="0" i="0" dirty="0">
                <a:solidFill>
                  <a:srgbClr val="05192D"/>
                </a:solidFill>
                <a:effectLst/>
                <a:latin typeface="Studio-Feixen-Sans"/>
              </a:rPr>
              <a:t> (the exact name and double underscores are essential for Python to recognize it).</a:t>
            </a:r>
          </a:p>
          <a:p>
            <a:pPr marL="0" indent="0">
              <a:buNone/>
            </a:pPr>
            <a:endParaRPr lang="en-US" sz="2900" b="0" i="0" dirty="0">
              <a:solidFill>
                <a:srgbClr val="05192D"/>
              </a:solidFill>
              <a:effectLst/>
              <a:latin typeface="Studio-Feixen-Sans"/>
            </a:endParaRPr>
          </a:p>
          <a:p>
            <a:pPr marL="0" indent="0">
              <a:lnSpc>
                <a:spcPct val="120000"/>
              </a:lnSpc>
              <a:spcBef>
                <a:spcPts val="0"/>
              </a:spcBef>
              <a:buNone/>
            </a:pPr>
            <a:r>
              <a:rPr lang="en-US" sz="2900" b="0" i="0" dirty="0">
                <a:solidFill>
                  <a:srgbClr val="333333"/>
                </a:solidFill>
                <a:effectLst/>
                <a:latin typeface="noto sans"/>
              </a:rPr>
              <a:t>class Customer:</a:t>
            </a:r>
          </a:p>
          <a:p>
            <a:pPr marL="0" indent="0">
              <a:lnSpc>
                <a:spcPct val="120000"/>
              </a:lnSpc>
              <a:spcBef>
                <a:spcPts val="0"/>
              </a:spcBef>
              <a:buNone/>
            </a:pPr>
            <a:r>
              <a:rPr lang="en-US" sz="2900" b="0" i="0" dirty="0">
                <a:solidFill>
                  <a:srgbClr val="333333"/>
                </a:solidFill>
                <a:effectLst/>
                <a:latin typeface="noto sans"/>
              </a:rPr>
              <a:t>    def __</a:t>
            </a:r>
            <a:r>
              <a:rPr lang="en-US" sz="2900" b="0" i="0" dirty="0" err="1">
                <a:solidFill>
                  <a:srgbClr val="333333"/>
                </a:solidFill>
                <a:effectLst/>
                <a:latin typeface="noto sans"/>
              </a:rPr>
              <a:t>init</a:t>
            </a:r>
            <a:r>
              <a:rPr lang="en-US" sz="2900" b="0" i="0" dirty="0">
                <a:solidFill>
                  <a:srgbClr val="333333"/>
                </a:solidFill>
                <a:effectLst/>
                <a:latin typeface="noto sans"/>
              </a:rPr>
              <a:t>__(self, name, </a:t>
            </a:r>
            <a:r>
              <a:rPr lang="en-US" sz="2900" b="0" i="0" dirty="0" err="1">
                <a:solidFill>
                  <a:srgbClr val="333333"/>
                </a:solidFill>
                <a:effectLst/>
                <a:latin typeface="noto sans"/>
              </a:rPr>
              <a:t>phoneno</a:t>
            </a:r>
            <a:r>
              <a:rPr lang="en-US" sz="2900" b="0" i="0" dirty="0">
                <a:solidFill>
                  <a:srgbClr val="333333"/>
                </a:solidFill>
                <a:effectLst/>
                <a:latin typeface="noto sans"/>
              </a:rPr>
              <a:t>):</a:t>
            </a:r>
          </a:p>
          <a:p>
            <a:pPr marL="0" indent="0">
              <a:lnSpc>
                <a:spcPct val="120000"/>
              </a:lnSpc>
              <a:spcBef>
                <a:spcPts val="0"/>
              </a:spcBef>
              <a:buNone/>
            </a:pPr>
            <a:r>
              <a:rPr lang="en-US" sz="2900" b="0" i="0" dirty="0">
                <a:solidFill>
                  <a:srgbClr val="333333"/>
                </a:solidFill>
                <a:effectLst/>
                <a:latin typeface="noto sans"/>
              </a:rPr>
              <a:t>        self.name = name</a:t>
            </a:r>
          </a:p>
          <a:p>
            <a:pPr marL="0" indent="0">
              <a:lnSpc>
                <a:spcPct val="120000"/>
              </a:lnSpc>
              <a:spcBef>
                <a:spcPts val="0"/>
              </a:spcBef>
              <a:buNone/>
            </a:pPr>
            <a:r>
              <a:rPr lang="en-US" sz="2900" b="0" i="0" dirty="0">
                <a:solidFill>
                  <a:srgbClr val="333333"/>
                </a:solidFill>
                <a:effectLst/>
                <a:latin typeface="noto sans"/>
              </a:rPr>
              <a:t>        </a:t>
            </a:r>
            <a:r>
              <a:rPr lang="en-US" sz="2900" b="0" i="0" dirty="0" err="1">
                <a:solidFill>
                  <a:srgbClr val="333333"/>
                </a:solidFill>
                <a:effectLst/>
                <a:latin typeface="noto sans"/>
              </a:rPr>
              <a:t>self.phoneno</a:t>
            </a:r>
            <a:r>
              <a:rPr lang="en-US" sz="2900" b="0" i="0" dirty="0">
                <a:solidFill>
                  <a:srgbClr val="333333"/>
                </a:solidFill>
                <a:effectLst/>
                <a:latin typeface="noto sans"/>
              </a:rPr>
              <a:t> = </a:t>
            </a:r>
            <a:r>
              <a:rPr lang="en-US" sz="2900" b="0" i="0" dirty="0" err="1">
                <a:solidFill>
                  <a:srgbClr val="333333"/>
                </a:solidFill>
                <a:effectLst/>
                <a:latin typeface="noto sans"/>
              </a:rPr>
              <a:t>phoneno</a:t>
            </a:r>
            <a:endParaRPr lang="en-US" sz="2900" b="0" i="0" dirty="0">
              <a:solidFill>
                <a:srgbClr val="333333"/>
              </a:solidFill>
              <a:effectLst/>
              <a:latin typeface="noto sans"/>
            </a:endParaRPr>
          </a:p>
          <a:p>
            <a:pPr marL="0" indent="0">
              <a:lnSpc>
                <a:spcPct val="120000"/>
              </a:lnSpc>
              <a:spcBef>
                <a:spcPts val="0"/>
              </a:spcBef>
              <a:buNone/>
            </a:pPr>
            <a:endParaRPr lang="en-US" sz="2900" b="0" i="0" dirty="0">
              <a:solidFill>
                <a:srgbClr val="333333"/>
              </a:solidFill>
              <a:effectLst/>
              <a:latin typeface="noto sans"/>
            </a:endParaRPr>
          </a:p>
          <a:p>
            <a:pPr marL="0" indent="0">
              <a:lnSpc>
                <a:spcPct val="120000"/>
              </a:lnSpc>
              <a:spcBef>
                <a:spcPts val="0"/>
              </a:spcBef>
              <a:buNone/>
            </a:pPr>
            <a:r>
              <a:rPr lang="en-US" sz="2900" b="0" i="0" dirty="0">
                <a:solidFill>
                  <a:srgbClr val="333333"/>
                </a:solidFill>
                <a:effectLst/>
                <a:latin typeface="noto sans"/>
              </a:rPr>
              <a:t>    def </a:t>
            </a:r>
            <a:r>
              <a:rPr lang="en-US" sz="2900" b="0" i="0" dirty="0" err="1">
                <a:solidFill>
                  <a:srgbClr val="333333"/>
                </a:solidFill>
                <a:effectLst/>
                <a:latin typeface="noto sans"/>
              </a:rPr>
              <a:t>print_customer</a:t>
            </a:r>
            <a:r>
              <a:rPr lang="en-US" sz="2900" b="0" i="0" dirty="0">
                <a:solidFill>
                  <a:srgbClr val="333333"/>
                </a:solidFill>
                <a:effectLst/>
                <a:latin typeface="noto sans"/>
              </a:rPr>
              <a:t>(self):</a:t>
            </a:r>
          </a:p>
          <a:p>
            <a:pPr marL="0" indent="0">
              <a:lnSpc>
                <a:spcPct val="120000"/>
              </a:lnSpc>
              <a:spcBef>
                <a:spcPts val="0"/>
              </a:spcBef>
              <a:buNone/>
            </a:pPr>
            <a:r>
              <a:rPr lang="en-US" sz="2900" b="0" i="0" dirty="0">
                <a:solidFill>
                  <a:srgbClr val="333333"/>
                </a:solidFill>
                <a:effectLst/>
                <a:latin typeface="noto sans"/>
              </a:rPr>
              <a:t>        print("Customer Name is {} and his contact number is {}".format(</a:t>
            </a:r>
            <a:r>
              <a:rPr lang="en-US" sz="2900" b="0" i="0" dirty="0" err="1">
                <a:solidFill>
                  <a:srgbClr val="333333"/>
                </a:solidFill>
                <a:effectLst/>
                <a:latin typeface="noto sans"/>
              </a:rPr>
              <a:t>self.name,self.phoneno</a:t>
            </a:r>
            <a:r>
              <a:rPr lang="en-US" sz="2900" b="0" i="0" dirty="0">
                <a:solidFill>
                  <a:srgbClr val="333333"/>
                </a:solidFill>
                <a:effectLst/>
                <a:latin typeface="noto sans"/>
              </a:rPr>
              <a:t>))</a:t>
            </a:r>
          </a:p>
          <a:p>
            <a:pPr marL="0" indent="0">
              <a:lnSpc>
                <a:spcPct val="120000"/>
              </a:lnSpc>
              <a:spcBef>
                <a:spcPts val="0"/>
              </a:spcBef>
              <a:buNone/>
            </a:pPr>
            <a:endParaRPr lang="en-US" sz="2900" b="0" i="0" dirty="0">
              <a:solidFill>
                <a:srgbClr val="333333"/>
              </a:solidFill>
              <a:effectLst/>
              <a:latin typeface="noto sans"/>
            </a:endParaRPr>
          </a:p>
          <a:p>
            <a:pPr marL="0" indent="0">
              <a:lnSpc>
                <a:spcPct val="120000"/>
              </a:lnSpc>
              <a:spcBef>
                <a:spcPts val="0"/>
              </a:spcBef>
              <a:buNone/>
            </a:pPr>
            <a:r>
              <a:rPr lang="en-US" sz="2900" b="0" i="0" dirty="0">
                <a:solidFill>
                  <a:srgbClr val="333333"/>
                </a:solidFill>
                <a:effectLst/>
                <a:latin typeface="noto sans"/>
              </a:rPr>
              <a:t>c1 = Customer('Shanmugam Thiagarajan',9845036391)</a:t>
            </a:r>
          </a:p>
          <a:p>
            <a:pPr marL="0" indent="0">
              <a:lnSpc>
                <a:spcPct val="120000"/>
              </a:lnSpc>
              <a:spcBef>
                <a:spcPts val="0"/>
              </a:spcBef>
              <a:buNone/>
            </a:pPr>
            <a:r>
              <a:rPr lang="en-US" sz="2900" b="0" i="0" dirty="0">
                <a:solidFill>
                  <a:srgbClr val="333333"/>
                </a:solidFill>
                <a:effectLst/>
                <a:latin typeface="noto sans"/>
              </a:rPr>
              <a:t>c1.print_customer()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9819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Level Data</a:t>
            </a:r>
          </a:p>
        </p:txBody>
      </p:sp>
      <p:sp>
        <p:nvSpPr>
          <p:cNvPr id="3" name="Content Placeholder 2"/>
          <p:cNvSpPr>
            <a:spLocks noGrp="1"/>
          </p:cNvSpPr>
          <p:nvPr>
            <p:ph idx="1"/>
          </p:nvPr>
        </p:nvSpPr>
        <p:spPr>
          <a:xfrm>
            <a:off x="2589212" y="1905000"/>
            <a:ext cx="8915400" cy="4006222"/>
          </a:xfrm>
        </p:spPr>
        <p:txBody>
          <a:bodyPr>
            <a:normAutofit fontScale="92500" lnSpcReduction="20000"/>
          </a:bodyPr>
          <a:lstStyle/>
          <a:p>
            <a:pPr marL="0" indent="0">
              <a:buNone/>
            </a:pPr>
            <a:r>
              <a:rPr lang="en-US" sz="2900" b="0" i="0" dirty="0">
                <a:solidFill>
                  <a:srgbClr val="333333"/>
                </a:solidFill>
                <a:effectLst/>
                <a:latin typeface="noto sans"/>
              </a:rPr>
              <a:t>Suppose if we need a data to used across all instances, then we need to use class level data.  It is created just below the class name and above all methods.  It is like a global variable, and can be used across all the instances of the class.</a:t>
            </a:r>
          </a:p>
          <a:p>
            <a:pPr marL="0" indent="0">
              <a:buNone/>
            </a:pPr>
            <a:r>
              <a:rPr lang="en-US" sz="2900" b="0" i="0" dirty="0">
                <a:solidFill>
                  <a:srgbClr val="333333"/>
                </a:solidFill>
                <a:effectLst/>
                <a:latin typeface="noto sans"/>
              </a:rPr>
              <a:t>The main use case for class attributes is global constants that are related to class, for example min/max values for attributes -- like the </a:t>
            </a:r>
            <a:r>
              <a:rPr lang="en-US" sz="2900" b="0" i="0" dirty="0" err="1">
                <a:solidFill>
                  <a:srgbClr val="333333"/>
                </a:solidFill>
                <a:effectLst/>
                <a:latin typeface="noto sans"/>
              </a:rPr>
              <a:t>min_salary</a:t>
            </a:r>
            <a:r>
              <a:rPr lang="en-US" sz="2900" b="0" i="0" dirty="0">
                <a:solidFill>
                  <a:srgbClr val="333333"/>
                </a:solidFill>
                <a:effectLst/>
                <a:latin typeface="noto sans"/>
              </a:rPr>
              <a:t> example -- or commonly used values: for </a:t>
            </a:r>
            <a:r>
              <a:rPr lang="en-US" sz="2900" b="0" i="0" dirty="0" err="1">
                <a:solidFill>
                  <a:srgbClr val="333333"/>
                </a:solidFill>
                <a:effectLst/>
                <a:latin typeface="noto sans"/>
              </a:rPr>
              <a:t>example,if</a:t>
            </a:r>
            <a:r>
              <a:rPr lang="en-US" sz="2900" b="0" i="0" dirty="0">
                <a:solidFill>
                  <a:srgbClr val="333333"/>
                </a:solidFill>
                <a:effectLst/>
                <a:latin typeface="noto sans"/>
              </a:rPr>
              <a:t> you were defining a Circle class, you could store pi as a class attribute.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8561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Level Data</a:t>
            </a:r>
          </a:p>
        </p:txBody>
      </p:sp>
      <p:sp>
        <p:nvSpPr>
          <p:cNvPr id="3" name="Content Placeholder 2"/>
          <p:cNvSpPr>
            <a:spLocks noGrp="1"/>
          </p:cNvSpPr>
          <p:nvPr>
            <p:ph idx="1"/>
          </p:nvPr>
        </p:nvSpPr>
        <p:spPr>
          <a:xfrm>
            <a:off x="2589212" y="1905000"/>
            <a:ext cx="8915400" cy="4006222"/>
          </a:xfrm>
        </p:spPr>
        <p:txBody>
          <a:bodyPr>
            <a:normAutofit fontScale="55000" lnSpcReduction="20000"/>
          </a:bodyPr>
          <a:lstStyle/>
          <a:p>
            <a:pPr marL="0" indent="0">
              <a:buNone/>
            </a:pPr>
            <a:r>
              <a:rPr lang="en-US" sz="2900" b="0" i="0" dirty="0">
                <a:solidFill>
                  <a:srgbClr val="333333"/>
                </a:solidFill>
                <a:effectLst/>
                <a:latin typeface="noto sans"/>
              </a:rPr>
              <a:t>class Employee:</a:t>
            </a:r>
          </a:p>
          <a:p>
            <a:pPr marL="0" indent="0">
              <a:buNone/>
            </a:pPr>
            <a:r>
              <a:rPr lang="en-US" sz="2900" b="0" i="0" dirty="0">
                <a:solidFill>
                  <a:srgbClr val="333333"/>
                </a:solidFill>
                <a:effectLst/>
                <a:latin typeface="noto sans"/>
              </a:rPr>
              <a:t>    # </a:t>
            </a:r>
            <a:r>
              <a:rPr lang="en-US" sz="2900" b="1" i="0" dirty="0">
                <a:solidFill>
                  <a:srgbClr val="333333"/>
                </a:solidFill>
                <a:effectLst/>
                <a:latin typeface="noto sans"/>
              </a:rPr>
              <a:t>Class Level variable</a:t>
            </a:r>
          </a:p>
          <a:p>
            <a:pPr marL="0" indent="0">
              <a:buNone/>
            </a:pPr>
            <a:r>
              <a:rPr lang="en-US" sz="2900" b="1" i="0" dirty="0">
                <a:solidFill>
                  <a:srgbClr val="333333"/>
                </a:solidFill>
                <a:effectLst/>
                <a:latin typeface="noto sans"/>
              </a:rPr>
              <a:t>    MIN_SALARY = 30000</a:t>
            </a:r>
          </a:p>
          <a:p>
            <a:pPr marL="0" indent="0">
              <a:buNone/>
            </a:pPr>
            <a:r>
              <a:rPr lang="en-US" sz="2900" b="0" i="0" dirty="0">
                <a:solidFill>
                  <a:srgbClr val="333333"/>
                </a:solidFill>
                <a:effectLst/>
                <a:latin typeface="noto sans"/>
              </a:rPr>
              <a:t>    # Constructor Method</a:t>
            </a:r>
          </a:p>
          <a:p>
            <a:pPr marL="0" indent="0">
              <a:buNone/>
            </a:pPr>
            <a:r>
              <a:rPr lang="en-US" sz="2900" b="0" i="0" dirty="0">
                <a:solidFill>
                  <a:srgbClr val="333333"/>
                </a:solidFill>
                <a:effectLst/>
                <a:latin typeface="noto sans"/>
              </a:rPr>
              <a:t>    def __</a:t>
            </a:r>
            <a:r>
              <a:rPr lang="en-US" sz="2900" b="0" i="0" dirty="0" err="1">
                <a:solidFill>
                  <a:srgbClr val="333333"/>
                </a:solidFill>
                <a:effectLst/>
                <a:latin typeface="noto sans"/>
              </a:rPr>
              <a:t>init</a:t>
            </a:r>
            <a:r>
              <a:rPr lang="en-US" sz="2900" b="0" i="0" dirty="0">
                <a:solidFill>
                  <a:srgbClr val="333333"/>
                </a:solidFill>
                <a:effectLst/>
                <a:latin typeface="noto sans"/>
              </a:rPr>
              <a:t>__(</a:t>
            </a:r>
            <a:r>
              <a:rPr lang="en-US" sz="2900" b="0" i="0" dirty="0" err="1">
                <a:solidFill>
                  <a:srgbClr val="333333"/>
                </a:solidFill>
                <a:effectLst/>
                <a:latin typeface="noto sans"/>
              </a:rPr>
              <a:t>self,name</a:t>
            </a:r>
            <a:r>
              <a:rPr lang="en-US" sz="2900" b="0" i="0" dirty="0">
                <a:solidFill>
                  <a:srgbClr val="333333"/>
                </a:solidFill>
                <a:effectLst/>
                <a:latin typeface="noto sans"/>
              </a:rPr>
              <a:t>, salary):</a:t>
            </a:r>
          </a:p>
          <a:p>
            <a:pPr marL="0" indent="0">
              <a:buNone/>
            </a:pPr>
            <a:r>
              <a:rPr lang="en-US" sz="2900" b="0" i="0" dirty="0">
                <a:solidFill>
                  <a:srgbClr val="333333"/>
                </a:solidFill>
                <a:effectLst/>
                <a:latin typeface="noto sans"/>
              </a:rPr>
              <a:t>        self.name = name</a:t>
            </a:r>
          </a:p>
          <a:p>
            <a:pPr marL="0" indent="0">
              <a:buNone/>
            </a:pPr>
            <a:r>
              <a:rPr lang="en-US" sz="2900" b="0" i="0" dirty="0">
                <a:solidFill>
                  <a:srgbClr val="333333"/>
                </a:solidFill>
                <a:effectLst/>
                <a:latin typeface="noto sans"/>
              </a:rPr>
              <a:t>	# </a:t>
            </a:r>
            <a:r>
              <a:rPr lang="en-US" sz="2900" b="0" i="0" dirty="0" err="1">
                <a:solidFill>
                  <a:srgbClr val="333333"/>
                </a:solidFill>
                <a:effectLst/>
                <a:latin typeface="noto sans"/>
              </a:rPr>
              <a:t>Classname.variable</a:t>
            </a:r>
            <a:r>
              <a:rPr lang="en-US" sz="2900" b="0" i="0" dirty="0">
                <a:solidFill>
                  <a:srgbClr val="333333"/>
                </a:solidFill>
                <a:effectLst/>
                <a:latin typeface="noto sans"/>
              </a:rPr>
              <a:t> Name should be used for Class level variables</a:t>
            </a:r>
          </a:p>
          <a:p>
            <a:pPr marL="0" indent="0">
              <a:buNone/>
            </a:pPr>
            <a:r>
              <a:rPr lang="en-US" sz="2900" b="0" i="0" dirty="0">
                <a:solidFill>
                  <a:srgbClr val="333333"/>
                </a:solidFill>
                <a:effectLst/>
                <a:latin typeface="noto sans"/>
              </a:rPr>
              <a:t>        if (salary &gt; 0 and salary &gt; </a:t>
            </a:r>
            <a:r>
              <a:rPr lang="en-US" sz="2900" b="1" i="0" dirty="0" err="1">
                <a:solidFill>
                  <a:srgbClr val="333333"/>
                </a:solidFill>
                <a:effectLst/>
                <a:latin typeface="noto sans"/>
              </a:rPr>
              <a:t>Employee.MIN_SALARY</a:t>
            </a:r>
            <a:r>
              <a:rPr lang="en-US" sz="2900" b="1" i="0" dirty="0">
                <a:solidFill>
                  <a:srgbClr val="333333"/>
                </a:solidFill>
                <a:effectLst/>
                <a:latin typeface="noto sans"/>
              </a:rPr>
              <a:t>)</a:t>
            </a:r>
            <a:r>
              <a:rPr lang="en-US" sz="2900" b="0" i="0" dirty="0">
                <a:solidFill>
                  <a:srgbClr val="333333"/>
                </a:solidFill>
                <a:effectLst/>
                <a:latin typeface="noto sans"/>
              </a:rPr>
              <a:t>:</a:t>
            </a:r>
          </a:p>
          <a:p>
            <a:pPr marL="0" indent="0">
              <a:buNone/>
            </a:pPr>
            <a:r>
              <a:rPr lang="en-US" sz="2900" b="0" i="0" dirty="0">
                <a:solidFill>
                  <a:srgbClr val="333333"/>
                </a:solidFill>
                <a:effectLst/>
                <a:latin typeface="noto sans"/>
              </a:rPr>
              <a:t>            </a:t>
            </a:r>
            <a:r>
              <a:rPr lang="en-US" sz="2900" b="0" i="0" dirty="0" err="1">
                <a:solidFill>
                  <a:srgbClr val="333333"/>
                </a:solidFill>
                <a:effectLst/>
                <a:latin typeface="noto sans"/>
              </a:rPr>
              <a:t>self.salary</a:t>
            </a:r>
            <a:r>
              <a:rPr lang="en-US" sz="2900" b="0" i="0" dirty="0">
                <a:solidFill>
                  <a:srgbClr val="333333"/>
                </a:solidFill>
                <a:effectLst/>
                <a:latin typeface="noto sans"/>
              </a:rPr>
              <a:t> = salary</a:t>
            </a:r>
          </a:p>
          <a:p>
            <a:pPr marL="0" indent="0">
              <a:buNone/>
            </a:pPr>
            <a:r>
              <a:rPr lang="en-US" sz="2900" b="0" i="0" dirty="0">
                <a:solidFill>
                  <a:srgbClr val="333333"/>
                </a:solidFill>
                <a:effectLst/>
                <a:latin typeface="noto sans"/>
              </a:rPr>
              <a:t>        else:</a:t>
            </a:r>
          </a:p>
          <a:p>
            <a:pPr marL="0" indent="0">
              <a:buNone/>
            </a:pPr>
            <a:r>
              <a:rPr lang="en-US" sz="2900" b="0" i="0" dirty="0">
                <a:solidFill>
                  <a:srgbClr val="333333"/>
                </a:solidFill>
                <a:effectLst/>
                <a:latin typeface="noto sans"/>
              </a:rPr>
              <a:t>            print("Salary set to 0 since the given salary is less than 0")</a:t>
            </a:r>
          </a:p>
          <a:p>
            <a:pPr marL="0" indent="0">
              <a:buNone/>
            </a:pPr>
            <a:r>
              <a:rPr lang="en-US" sz="2900" b="0" i="0" dirty="0">
                <a:solidFill>
                  <a:srgbClr val="333333"/>
                </a:solidFill>
                <a:effectLst/>
                <a:latin typeface="noto sans"/>
              </a:rPr>
              <a:t>            </a:t>
            </a:r>
            <a:r>
              <a:rPr lang="en-US" sz="2900" b="0" i="0" dirty="0" err="1">
                <a:solidFill>
                  <a:srgbClr val="333333"/>
                </a:solidFill>
                <a:effectLst/>
                <a:latin typeface="noto sans"/>
              </a:rPr>
              <a:t>self.salary</a:t>
            </a:r>
            <a:r>
              <a:rPr lang="en-US" sz="2900" b="0" i="0" dirty="0">
                <a:solidFill>
                  <a:srgbClr val="333333"/>
                </a:solidFill>
                <a:effectLst/>
                <a:latin typeface="noto sans"/>
              </a:rPr>
              <a:t> = 0</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5585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Methods</a:t>
            </a:r>
          </a:p>
        </p:txBody>
      </p:sp>
      <p:sp>
        <p:nvSpPr>
          <p:cNvPr id="3" name="Content Placeholder 2"/>
          <p:cNvSpPr>
            <a:spLocks noGrp="1"/>
          </p:cNvSpPr>
          <p:nvPr>
            <p:ph idx="1"/>
          </p:nvPr>
        </p:nvSpPr>
        <p:spPr>
          <a:xfrm>
            <a:off x="2589212" y="1905000"/>
            <a:ext cx="8915400" cy="4006222"/>
          </a:xfrm>
        </p:spPr>
        <p:txBody>
          <a:bodyPr>
            <a:normAutofit fontScale="70000" lnSpcReduction="20000"/>
          </a:bodyPr>
          <a:lstStyle/>
          <a:p>
            <a:pPr marL="0" indent="0">
              <a:buNone/>
            </a:pPr>
            <a:r>
              <a:rPr lang="en-US" sz="3200" b="0" i="0" dirty="0">
                <a:solidFill>
                  <a:srgbClr val="05192D"/>
                </a:solidFill>
                <a:effectLst/>
                <a:latin typeface="Studio-Feixen-Sans"/>
              </a:rPr>
              <a:t>It is possible to define methods bound to class rather than an instance, but they have a narrow application scope, because these methods will not be able to use any instance-level data.</a:t>
            </a:r>
          </a:p>
          <a:p>
            <a:pPr marL="0" indent="0">
              <a:buNone/>
            </a:pPr>
            <a:r>
              <a:rPr lang="en-US" sz="3200" b="0" i="0" dirty="0">
                <a:solidFill>
                  <a:srgbClr val="05192D"/>
                </a:solidFill>
                <a:effectLst/>
                <a:latin typeface="Studio-Feixen-Sans"/>
              </a:rPr>
              <a:t>To define a class method, you start with a </a:t>
            </a:r>
            <a:r>
              <a:rPr lang="en-US" sz="3200" b="0" i="0" dirty="0" err="1">
                <a:solidFill>
                  <a:srgbClr val="05192D"/>
                </a:solidFill>
                <a:effectLst/>
                <a:latin typeface="Studio-Feixen-Sans"/>
              </a:rPr>
              <a:t>classmethod</a:t>
            </a:r>
            <a:r>
              <a:rPr lang="en-US" sz="3200" b="0" i="0" dirty="0">
                <a:solidFill>
                  <a:srgbClr val="05192D"/>
                </a:solidFill>
                <a:effectLst/>
                <a:latin typeface="Studio-Feixen-Sans"/>
              </a:rPr>
              <a:t> decorator, followed by a method definition. The only difference is that now the first argument is not self, but </a:t>
            </a:r>
            <a:r>
              <a:rPr lang="en-US" sz="3200" b="0" i="0" dirty="0" err="1">
                <a:solidFill>
                  <a:srgbClr val="05192D"/>
                </a:solidFill>
                <a:effectLst/>
                <a:latin typeface="Studio-Feixen-Sans"/>
              </a:rPr>
              <a:t>cls</a:t>
            </a:r>
            <a:r>
              <a:rPr lang="en-US" sz="3200" b="0" i="0" dirty="0">
                <a:solidFill>
                  <a:srgbClr val="05192D"/>
                </a:solidFill>
                <a:effectLst/>
                <a:latin typeface="Studio-Feixen-Sans"/>
              </a:rPr>
              <a:t>, referring to the class, just like the self argument was a reference to a particular instance.</a:t>
            </a:r>
          </a:p>
          <a:p>
            <a:pPr marL="0" indent="0">
              <a:buNone/>
            </a:pPr>
            <a:r>
              <a:rPr lang="en-US" sz="3200" b="0" i="0" dirty="0">
                <a:solidFill>
                  <a:srgbClr val="05192D"/>
                </a:solidFill>
                <a:effectLst/>
                <a:latin typeface="Studio-Feixen-Sans"/>
              </a:rPr>
              <a:t>To call a class method, we use class-dot-method syntax, rather than object-dot-method syntax.</a:t>
            </a:r>
          </a:p>
          <a:p>
            <a:pPr marL="0" indent="0">
              <a:buNone/>
            </a:pPr>
            <a:r>
              <a:rPr lang="en-US" sz="3200" b="0" i="0" dirty="0">
                <a:solidFill>
                  <a:srgbClr val="05192D"/>
                </a:solidFill>
                <a:effectLst/>
                <a:latin typeface="Studio-Feixen-Sans"/>
              </a:rPr>
              <a:t>The main use case is alternative constructors. A class can only have one </a:t>
            </a:r>
            <a:r>
              <a:rPr lang="en-US" sz="3200" b="0" i="0" dirty="0" err="1">
                <a:solidFill>
                  <a:srgbClr val="05192D"/>
                </a:solidFill>
                <a:effectLst/>
                <a:latin typeface="Studio-Feixen-Sans"/>
              </a:rPr>
              <a:t>init</a:t>
            </a:r>
            <a:r>
              <a:rPr lang="en-US" sz="3200" b="0" i="0" dirty="0">
                <a:solidFill>
                  <a:srgbClr val="05192D"/>
                </a:solidFill>
                <a:effectLst/>
                <a:latin typeface="Studio-Feixen-Sans"/>
              </a:rPr>
              <a:t> method, but there might be multiple ways to initialize an object.</a:t>
            </a:r>
            <a:endParaRPr lang="en-US" sz="2900" b="0" i="0" dirty="0">
              <a:solidFill>
                <a:srgbClr val="333333"/>
              </a:solidFill>
              <a:effectLst/>
              <a:latin typeface="noto 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9089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5192D"/>
                </a:solidFill>
                <a:effectLst/>
                <a:latin typeface="Studio-Feixen-Sans"/>
              </a:rPr>
              <a:t>Class Methods</a:t>
            </a:r>
          </a:p>
        </p:txBody>
      </p:sp>
      <p:sp>
        <p:nvSpPr>
          <p:cNvPr id="3" name="Content Placeholder 2"/>
          <p:cNvSpPr>
            <a:spLocks noGrp="1"/>
          </p:cNvSpPr>
          <p:nvPr>
            <p:ph idx="1"/>
          </p:nvPr>
        </p:nvSpPr>
        <p:spPr>
          <a:xfrm>
            <a:off x="2589211" y="1905000"/>
            <a:ext cx="4654967" cy="4006222"/>
          </a:xfrm>
        </p:spPr>
        <p:txBody>
          <a:bodyPr>
            <a:normAutofit fontScale="47500" lnSpcReduction="20000"/>
          </a:bodyPr>
          <a:lstStyle/>
          <a:p>
            <a:pPr marL="0" indent="0">
              <a:buNone/>
            </a:pPr>
            <a:r>
              <a:rPr lang="en-US" sz="3200" b="0" i="0" dirty="0">
                <a:solidFill>
                  <a:srgbClr val="05192D"/>
                </a:solidFill>
                <a:effectLst/>
                <a:latin typeface="Studio-Feixen-Sans"/>
              </a:rPr>
              <a:t># Importing Date from Datetime Package</a:t>
            </a:r>
          </a:p>
          <a:p>
            <a:pPr marL="0" indent="0">
              <a:buNone/>
            </a:pPr>
            <a:r>
              <a:rPr lang="en-US" sz="3200" b="0" i="0" dirty="0">
                <a:solidFill>
                  <a:srgbClr val="05192D"/>
                </a:solidFill>
                <a:effectLst/>
                <a:latin typeface="Studio-Feixen-Sans"/>
              </a:rPr>
              <a:t>from datetime import date</a:t>
            </a:r>
          </a:p>
          <a:p>
            <a:pPr marL="0" indent="0">
              <a:buNone/>
            </a:pPr>
            <a:r>
              <a:rPr lang="en-US" sz="3200" b="0" i="0" dirty="0">
                <a:solidFill>
                  <a:srgbClr val="05192D"/>
                </a:solidFill>
                <a:effectLst/>
                <a:latin typeface="Studio-Feixen-Sans"/>
              </a:rPr>
              <a:t># random Person</a:t>
            </a:r>
          </a:p>
          <a:p>
            <a:pPr marL="0" indent="0">
              <a:buNone/>
            </a:pPr>
            <a:r>
              <a:rPr lang="en-US" sz="3200" b="0" i="0" dirty="0">
                <a:solidFill>
                  <a:srgbClr val="05192D"/>
                </a:solidFill>
                <a:effectLst/>
                <a:latin typeface="Studio-Feixen-Sans"/>
              </a:rPr>
              <a:t>class Person:</a:t>
            </a:r>
          </a:p>
          <a:p>
            <a:pPr marL="0" indent="0">
              <a:buNone/>
            </a:pPr>
            <a:r>
              <a:rPr lang="en-US" sz="3200" b="0" i="0" dirty="0">
                <a:solidFill>
                  <a:srgbClr val="05192D"/>
                </a:solidFill>
                <a:effectLst/>
                <a:latin typeface="Studio-Feixen-Sans"/>
              </a:rPr>
              <a:t>    def __</a:t>
            </a:r>
            <a:r>
              <a:rPr lang="en-US" sz="3200" b="0" i="0" dirty="0" err="1">
                <a:solidFill>
                  <a:srgbClr val="05192D"/>
                </a:solidFill>
                <a:effectLst/>
                <a:latin typeface="Studio-Feixen-Sans"/>
              </a:rPr>
              <a:t>init</a:t>
            </a:r>
            <a:r>
              <a:rPr lang="en-US" sz="3200" b="0" i="0" dirty="0">
                <a:solidFill>
                  <a:srgbClr val="05192D"/>
                </a:solidFill>
                <a:effectLst/>
                <a:latin typeface="Studio-Feixen-Sans"/>
              </a:rPr>
              <a:t>__(self, name, age):</a:t>
            </a:r>
          </a:p>
          <a:p>
            <a:pPr marL="0" indent="0">
              <a:buNone/>
            </a:pPr>
            <a:r>
              <a:rPr lang="en-US" sz="3200" b="0" i="0" dirty="0">
                <a:solidFill>
                  <a:srgbClr val="05192D"/>
                </a:solidFill>
                <a:effectLst/>
                <a:latin typeface="Studio-Feixen-Sans"/>
              </a:rPr>
              <a:t>        self.name = name</a:t>
            </a:r>
          </a:p>
          <a:p>
            <a:pPr marL="0" indent="0">
              <a:buNone/>
            </a:pPr>
            <a:r>
              <a:rPr lang="en-US" sz="3200" b="0" i="0" dirty="0">
                <a:solidFill>
                  <a:srgbClr val="05192D"/>
                </a:solidFill>
                <a:effectLst/>
                <a:latin typeface="Studio-Feixen-Sans"/>
              </a:rPr>
              <a:t>        </a:t>
            </a:r>
            <a:r>
              <a:rPr lang="en-US" sz="3200" b="0" i="0" dirty="0" err="1">
                <a:solidFill>
                  <a:srgbClr val="05192D"/>
                </a:solidFill>
                <a:effectLst/>
                <a:latin typeface="Studio-Feixen-Sans"/>
              </a:rPr>
              <a:t>self.age</a:t>
            </a:r>
            <a:r>
              <a:rPr lang="en-US" sz="3200" b="0" i="0" dirty="0">
                <a:solidFill>
                  <a:srgbClr val="05192D"/>
                </a:solidFill>
                <a:effectLst/>
                <a:latin typeface="Studio-Feixen-Sans"/>
              </a:rPr>
              <a:t> = age</a:t>
            </a:r>
          </a:p>
          <a:p>
            <a:pPr marL="0" indent="0">
              <a:buNone/>
            </a:pPr>
            <a:r>
              <a:rPr lang="en-US" sz="3200" b="1" i="0" dirty="0">
                <a:solidFill>
                  <a:srgbClr val="05192D"/>
                </a:solidFill>
                <a:effectLst/>
                <a:latin typeface="Studio-Feixen-Sans"/>
              </a:rPr>
              <a:t>    @classmethod</a:t>
            </a:r>
          </a:p>
          <a:p>
            <a:pPr marL="0" indent="0">
              <a:buNone/>
            </a:pPr>
            <a:r>
              <a:rPr lang="en-US" sz="3200" b="0" i="0" dirty="0">
                <a:solidFill>
                  <a:srgbClr val="05192D"/>
                </a:solidFill>
                <a:effectLst/>
                <a:latin typeface="Studio-Feixen-Sans"/>
              </a:rPr>
              <a:t>    def </a:t>
            </a:r>
            <a:r>
              <a:rPr lang="en-US" sz="3200" b="0" i="0" dirty="0" err="1">
                <a:solidFill>
                  <a:srgbClr val="05192D"/>
                </a:solidFill>
                <a:effectLst/>
                <a:latin typeface="Studio-Feixen-Sans"/>
              </a:rPr>
              <a:t>fromBirthYear</a:t>
            </a:r>
            <a:r>
              <a:rPr lang="en-US" sz="3200" b="0" i="0" dirty="0">
                <a:solidFill>
                  <a:srgbClr val="05192D"/>
                </a:solidFill>
                <a:effectLst/>
                <a:latin typeface="Studio-Feixen-Sans"/>
              </a:rPr>
              <a:t>(</a:t>
            </a:r>
            <a:r>
              <a:rPr lang="en-US" sz="3200" b="0" i="0" dirty="0" err="1">
                <a:solidFill>
                  <a:srgbClr val="05192D"/>
                </a:solidFill>
                <a:effectLst/>
                <a:latin typeface="Studio-Feixen-Sans"/>
              </a:rPr>
              <a:t>cls</a:t>
            </a:r>
            <a:r>
              <a:rPr lang="en-US" sz="3200" b="0" i="0" dirty="0">
                <a:solidFill>
                  <a:srgbClr val="05192D"/>
                </a:solidFill>
                <a:effectLst/>
                <a:latin typeface="Studio-Feixen-Sans"/>
              </a:rPr>
              <a:t>, name, </a:t>
            </a:r>
            <a:r>
              <a:rPr lang="en-US" sz="3200" b="0" i="0" dirty="0" err="1">
                <a:solidFill>
                  <a:srgbClr val="05192D"/>
                </a:solidFill>
                <a:effectLst/>
                <a:latin typeface="Studio-Feixen-Sans"/>
              </a:rPr>
              <a:t>birthYear</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return </a:t>
            </a:r>
            <a:r>
              <a:rPr lang="en-US" sz="3200" b="0" i="0" dirty="0" err="1">
                <a:solidFill>
                  <a:srgbClr val="05192D"/>
                </a:solidFill>
                <a:effectLst/>
                <a:latin typeface="Studio-Feixen-Sans"/>
              </a:rPr>
              <a:t>cls</a:t>
            </a:r>
            <a:r>
              <a:rPr lang="en-US" sz="3200" b="0" i="0" dirty="0">
                <a:solidFill>
                  <a:srgbClr val="05192D"/>
                </a:solidFill>
                <a:effectLst/>
                <a:latin typeface="Studio-Feixen-Sans"/>
              </a:rPr>
              <a:t>(name, </a:t>
            </a:r>
            <a:r>
              <a:rPr lang="en-US" sz="3200" b="0" i="0" dirty="0" err="1">
                <a:solidFill>
                  <a:srgbClr val="05192D"/>
                </a:solidFill>
                <a:effectLst/>
                <a:latin typeface="Studio-Feixen-Sans"/>
              </a:rPr>
              <a:t>date.today</a:t>
            </a:r>
            <a:r>
              <a:rPr lang="en-US" sz="3200" b="0" i="0" dirty="0">
                <a:solidFill>
                  <a:srgbClr val="05192D"/>
                </a:solidFill>
                <a:effectLst/>
                <a:latin typeface="Studio-Feixen-Sans"/>
              </a:rPr>
              <a:t>().year - </a:t>
            </a:r>
            <a:r>
              <a:rPr lang="en-US" sz="3200" b="0" i="0" dirty="0" err="1">
                <a:solidFill>
                  <a:srgbClr val="05192D"/>
                </a:solidFill>
                <a:effectLst/>
                <a:latin typeface="Studio-Feixen-Sans"/>
              </a:rPr>
              <a:t>birthYear</a:t>
            </a:r>
            <a:r>
              <a:rPr lang="en-US" sz="3200" b="0" i="0" dirty="0">
                <a:solidFill>
                  <a:srgbClr val="05192D"/>
                </a:solidFill>
                <a:effectLst/>
                <a:latin typeface="Studio-Feixen-Sans"/>
              </a:rPr>
              <a:t>)</a:t>
            </a:r>
          </a:p>
          <a:p>
            <a:pPr marL="0" indent="0">
              <a:buNone/>
            </a:pPr>
            <a:r>
              <a:rPr lang="en-US" sz="3200" b="0" i="0" dirty="0">
                <a:solidFill>
                  <a:srgbClr val="05192D"/>
                </a:solidFill>
                <a:effectLst/>
                <a:latin typeface="Studio-Feixen-Sans"/>
              </a:rPr>
              <a:t>    def display(self):</a:t>
            </a:r>
          </a:p>
          <a:p>
            <a:pPr marL="0" indent="0">
              <a:buNone/>
            </a:pPr>
            <a:r>
              <a:rPr lang="en-US" sz="3200" b="0" i="0" dirty="0">
                <a:solidFill>
                  <a:srgbClr val="05192D"/>
                </a:solidFill>
                <a:effectLst/>
                <a:latin typeface="Studio-Feixen-Sans"/>
              </a:rPr>
              <a:t>        print(self.name + "'s age is: " + str(</a:t>
            </a:r>
            <a:r>
              <a:rPr lang="en-US" sz="3200" b="0" i="0" dirty="0" err="1">
                <a:solidFill>
                  <a:srgbClr val="05192D"/>
                </a:solidFill>
                <a:effectLst/>
                <a:latin typeface="Studio-Feixen-Sans"/>
              </a:rPr>
              <a:t>self.age</a:t>
            </a:r>
            <a:r>
              <a:rPr lang="en-US" sz="3200" b="0" i="0" dirty="0">
                <a:solidFill>
                  <a:srgbClr val="05192D"/>
                </a:solidFill>
                <a:effectLst/>
                <a:latin typeface="Studio-Feixen-Sans"/>
              </a:rPr>
              <a:t>))</a:t>
            </a:r>
          </a:p>
          <a:p>
            <a:pPr marL="0" indent="0">
              <a:buNone/>
            </a:pPr>
            <a:endParaRPr lang="en-US" sz="3200" b="0" i="0" dirty="0">
              <a:solidFill>
                <a:srgbClr val="05192D"/>
              </a:solidFill>
              <a:effectLst/>
              <a:latin typeface="Studio-Feixen-Sans"/>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Content Placeholder 2">
            <a:extLst>
              <a:ext uri="{FF2B5EF4-FFF2-40B4-BE49-F238E27FC236}">
                <a16:creationId xmlns:a16="http://schemas.microsoft.com/office/drawing/2014/main" id="{7CB85973-29EC-481A-A77A-CB9F3FA1C69A}"/>
              </a:ext>
            </a:extLst>
          </p:cNvPr>
          <p:cNvSpPr txBox="1">
            <a:spLocks/>
          </p:cNvSpPr>
          <p:nvPr/>
        </p:nvSpPr>
        <p:spPr>
          <a:xfrm>
            <a:off x="7582310" y="1874668"/>
            <a:ext cx="4033530" cy="40062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solidFill>
                  <a:srgbClr val="05192D"/>
                </a:solidFill>
                <a:latin typeface="Studio-Feixen-Sans"/>
              </a:rPr>
              <a:t># Constructor </a:t>
            </a:r>
          </a:p>
          <a:p>
            <a:pPr marL="0" indent="0">
              <a:buFont typeface="Wingdings 3" charset="2"/>
              <a:buNone/>
            </a:pPr>
            <a:r>
              <a:rPr lang="en-US" sz="2000" dirty="0">
                <a:solidFill>
                  <a:srgbClr val="05192D"/>
                </a:solidFill>
                <a:latin typeface="Studio-Feixen-Sans"/>
              </a:rPr>
              <a:t>person = Person('Adam', 19)</a:t>
            </a:r>
          </a:p>
          <a:p>
            <a:pPr marL="0" indent="0">
              <a:buFont typeface="Wingdings 3" charset="2"/>
              <a:buNone/>
            </a:pPr>
            <a:r>
              <a:rPr lang="en-US" sz="2000" dirty="0" err="1">
                <a:solidFill>
                  <a:srgbClr val="05192D"/>
                </a:solidFill>
                <a:latin typeface="Studio-Feixen-Sans"/>
              </a:rPr>
              <a:t>person.display</a:t>
            </a:r>
            <a:r>
              <a:rPr lang="en-US" sz="2000" dirty="0">
                <a:solidFill>
                  <a:srgbClr val="05192D"/>
                </a:solidFill>
                <a:latin typeface="Studio-Feixen-Sans"/>
              </a:rPr>
              <a:t>()</a:t>
            </a:r>
          </a:p>
          <a:p>
            <a:pPr marL="0" indent="0">
              <a:buFont typeface="Wingdings 3" charset="2"/>
              <a:buNone/>
            </a:pPr>
            <a:r>
              <a:rPr lang="en-US" sz="2000" dirty="0">
                <a:solidFill>
                  <a:srgbClr val="05192D"/>
                </a:solidFill>
                <a:latin typeface="Studio-Feixen-Sans"/>
              </a:rPr>
              <a:t># Class level Method</a:t>
            </a:r>
          </a:p>
          <a:p>
            <a:pPr marL="0" indent="0">
              <a:buFont typeface="Wingdings 3" charset="2"/>
              <a:buNone/>
            </a:pPr>
            <a:r>
              <a:rPr lang="en-US" sz="2000" dirty="0">
                <a:solidFill>
                  <a:srgbClr val="05192D"/>
                </a:solidFill>
                <a:latin typeface="Studio-Feixen-Sans"/>
              </a:rPr>
              <a:t>person1 = </a:t>
            </a:r>
            <a:r>
              <a:rPr lang="en-US" sz="2000" dirty="0" err="1">
                <a:solidFill>
                  <a:srgbClr val="05192D"/>
                </a:solidFill>
                <a:latin typeface="Studio-Feixen-Sans"/>
              </a:rPr>
              <a:t>Person.fromBirthYear</a:t>
            </a:r>
            <a:r>
              <a:rPr lang="en-US" sz="2000" dirty="0">
                <a:solidFill>
                  <a:srgbClr val="05192D"/>
                </a:solidFill>
                <a:latin typeface="Studio-Feixen-Sans"/>
              </a:rPr>
              <a:t>('John',  1985)</a:t>
            </a:r>
          </a:p>
          <a:p>
            <a:pPr marL="0" indent="0">
              <a:buFont typeface="Wingdings 3" charset="2"/>
              <a:buNone/>
            </a:pPr>
            <a:r>
              <a:rPr lang="en-US" sz="2000" dirty="0">
                <a:solidFill>
                  <a:srgbClr val="05192D"/>
                </a:solidFill>
                <a:latin typeface="Studio-Feixen-Sans"/>
              </a:rPr>
              <a:t>person1.display()</a:t>
            </a:r>
            <a:endParaRPr lang="en-US" sz="2000" dirty="0">
              <a:solidFill>
                <a:srgbClr val="333333"/>
              </a:solidFill>
              <a:latin typeface="noto sans"/>
            </a:endParaRPr>
          </a:p>
        </p:txBody>
      </p:sp>
    </p:spTree>
    <p:extLst>
      <p:ext uri="{BB962C8B-B14F-4D97-AF65-F5344CB8AC3E}">
        <p14:creationId xmlns:p14="http://schemas.microsoft.com/office/powerpoint/2010/main" val="2940640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7863</TotalTime>
  <Words>2566</Words>
  <Application>Microsoft Office PowerPoint</Application>
  <PresentationFormat>Widescreen</PresentationFormat>
  <Paragraphs>284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Noto Sans</vt:lpstr>
      <vt:lpstr>Studio-Feixen-Sans</vt:lpstr>
      <vt:lpstr>urw-din</vt:lpstr>
      <vt:lpstr>Wingdings 3</vt:lpstr>
      <vt:lpstr>Wisp</vt:lpstr>
      <vt:lpstr>Object Oriented Programming in Python</vt:lpstr>
      <vt:lpstr>OOP Concept</vt:lpstr>
      <vt:lpstr>Objects in Python</vt:lpstr>
      <vt:lpstr>Class anatomy: attributes and methods</vt:lpstr>
      <vt:lpstr>Class anatomy: __init__ Constructor</vt:lpstr>
      <vt:lpstr>Class Level Data</vt:lpstr>
      <vt:lpstr>Class Level Data</vt:lpstr>
      <vt:lpstr>Class Methods</vt:lpstr>
      <vt:lpstr>Class Methods</vt:lpstr>
      <vt:lpstr>Class Inheritance</vt:lpstr>
      <vt:lpstr>Class Inheritance</vt:lpstr>
      <vt:lpstr>Class Inheritance</vt:lpstr>
      <vt:lpstr>Polymorphism</vt:lpstr>
      <vt:lpstr>Operator Overloading: Comparision</vt:lpstr>
      <vt:lpstr>Operator Overloading: Comparision</vt:lpstr>
      <vt:lpstr>Operator Overloading: Comparision</vt:lpstr>
      <vt:lpstr>Inheritance and Comparision</vt:lpstr>
      <vt:lpstr>Operator Overloading: String Representation</vt:lpstr>
      <vt:lpstr>Operator Overloading: String Representation</vt:lpstr>
      <vt:lpstr>Operator Overloading: String Representation</vt:lpstr>
      <vt:lpstr>Exceptions</vt:lpstr>
      <vt:lpstr>Exceptions</vt:lpstr>
      <vt:lpstr>Exception Handling</vt:lpstr>
      <vt:lpstr>Custom Exceptions</vt:lpstr>
      <vt:lpstr>Managing data access: private attributes </vt:lpstr>
      <vt:lpstr>Managing data access: private attributes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subject>Python Programming</dc:subject>
  <dc:creator>Shaji Kalidasan</dc:creator>
  <cp:keywords>Python; Python Programming; Python Training</cp:keywords>
  <cp:lastModifiedBy>Sasi Shan</cp:lastModifiedBy>
  <cp:revision>140</cp:revision>
  <dcterms:created xsi:type="dcterms:W3CDTF">2018-05-26T05:00:11Z</dcterms:created>
  <dcterms:modified xsi:type="dcterms:W3CDTF">2021-09-24T06:20:55Z</dcterms:modified>
</cp:coreProperties>
</file>