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B96D-55E9-476A-BAAF-54E05015A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0061-2B2A-4896-AD82-4FA2FA78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E97E-F31E-4F7D-857A-71792F3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8E88-7E68-417B-ACE5-CE74F18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8204-C14A-4C87-959F-6F63A4D1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1500-3313-4D9A-91BF-2791C83A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FA334-FEDD-4F54-9279-1757F0A06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704D-9323-44DE-82D2-0B53F187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703E-81A7-451F-8FCD-BD3B3013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CC46-3C29-4AAF-ACBB-5D471D82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0196A-3D75-4E5C-9F5D-26338E253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4AD0-235B-4CE0-8F54-1E5200D2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46E5-20FD-4CAD-A5D2-6D7128BF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942D-06A6-4FCD-A5AC-EE0AC6BC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7B35-BE56-4624-9527-A2DB31D9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18C-CB9D-4173-8C02-94404841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8001-807E-4CD6-9EFA-705C5305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3EC4-30BC-4509-B4AA-A60DA704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3A33-A45F-4C73-9719-EFA538E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364F-0DE7-4712-95C7-1820A217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7EE-770B-477D-8FB2-F520CE5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8363-FC16-47BB-88A1-80E17856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C878-E03A-42C9-A167-D710D253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F344-4072-452D-BA7D-C0E3BA7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2302-5D9A-4925-9AA7-3404BC32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5906-4050-4D20-A4B1-D64AEAB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0E3B-51C5-4427-BC4B-A41A228D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DC08-9575-45C6-8628-A69012C1E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00B0D-B0ED-41E4-BBBB-48255888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CCAA-5C4E-4F99-9803-BC1D9E87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ABA1-D6E7-41AE-9427-8135B083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EC12-7A19-4C90-B16D-FAEF4346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B6EC-C9EA-4CD0-854E-F72CBE90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8164-9235-45CA-9E08-0200D95B1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06B36-7602-46EF-BF90-5F1172EF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966D6-9903-4045-B23E-B9818B57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22DE-9F41-442E-9AFF-A9C67705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2B973-DA97-423C-AE1E-96719E3C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3F77F-EBDC-4E90-A151-CDED3F5F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963-5005-4657-B063-E8DB19F0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AD31-C684-40BD-888C-B0BCBE4E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BBC32-7BB3-45C0-9648-76E70A23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6297-A0C9-4181-AA28-0051FD5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34B03-61EB-4191-A436-CE0D5294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86D3-5A43-49FE-9B7A-11ECB451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48CF-DA77-43D6-B5F9-C2D5B259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95E6-CE40-4A3B-B399-6A30E083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B1FC-2442-4108-9EDA-22CA1F42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8316-1EF7-4B0B-8081-607D2507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1B3D-7EF1-4391-AB2B-F81A827B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FDD3-3BC3-44A9-AA45-0F8069F3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1301-A061-459F-9997-C5E00F3D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B7CD-C71B-4600-BB28-18CF50C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6D552-EDBF-40E2-AAFF-E582D540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805DD-0D2C-4830-9DB1-ADE31DCA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2F042-8605-4C92-9220-59CC254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2109-A583-4708-86AC-D58B1324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E88C-0F8D-4E27-8613-46713CBB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9DABD-D880-4B08-A3C4-06FADBE4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927A-5B86-46A2-96F7-E4BD767B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4E82-23B5-494F-945A-60C86376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0653-A9C5-424D-86D6-2FCD6D46F3A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C74E-BD17-4A89-89CD-F744E9DC4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87C6-D8C2-4196-8ED8-FBFCA844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data-visualisation.html" TargetMode="External"/><Relationship Id="rId2" Type="http://schemas.openxmlformats.org/officeDocument/2006/relationships/hyperlink" Target="https://cyberhelp.sesync.org/data-manipulation-in-R-lesson/2016/07/2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00F2E-3A74-4863-93B2-A8A34DF30491}"/>
              </a:ext>
            </a:extLst>
          </p:cNvPr>
          <p:cNvSpPr txBox="1"/>
          <p:nvPr/>
        </p:nvSpPr>
        <p:spPr>
          <a:xfrm>
            <a:off x="1192696" y="1089898"/>
            <a:ext cx="1003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</a:rPr>
              <a:t>who</a:t>
            </a:r>
            <a:r>
              <a:rPr lang="en-US" sz="2400" b="1" dirty="0"/>
              <a:t> dataset is available as part of </a:t>
            </a:r>
            <a:r>
              <a:rPr lang="en-US" sz="2400" b="1" dirty="0" err="1"/>
              <a:t>tidyr</a:t>
            </a:r>
            <a:r>
              <a:rPr lang="en-US" sz="2400" b="1" dirty="0"/>
              <a:t>.  The output </a:t>
            </a:r>
            <a:r>
              <a:rPr lang="en-US" sz="2400" b="1" dirty="0" err="1"/>
              <a:t>dataframe</a:t>
            </a:r>
            <a:r>
              <a:rPr lang="en-US" sz="2400" b="1" dirty="0"/>
              <a:t> should be in the following format.  Discard all </a:t>
            </a:r>
            <a:r>
              <a:rPr lang="en-US" sz="2400" b="1" dirty="0">
                <a:solidFill>
                  <a:srgbClr val="FF0000"/>
                </a:solidFill>
              </a:rPr>
              <a:t>NA</a:t>
            </a:r>
            <a:r>
              <a:rPr lang="en-US" sz="2400" b="1" dirty="0"/>
              <a:t> data from source </a:t>
            </a:r>
            <a:r>
              <a:rPr lang="en-US" sz="2400" b="1" dirty="0" err="1"/>
              <a:t>dataframe</a:t>
            </a:r>
            <a:r>
              <a:rPr lang="en-US" sz="24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DEDA5-1517-4FE3-A168-522BB6B2AEE4}"/>
              </a:ext>
            </a:extLst>
          </p:cNvPr>
          <p:cNvSpPr txBox="1"/>
          <p:nvPr/>
        </p:nvSpPr>
        <p:spPr>
          <a:xfrm>
            <a:off x="7076661" y="3776266"/>
            <a:ext cx="4770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OUTPUT DATAFRAME</a:t>
            </a:r>
          </a:p>
          <a:p>
            <a:r>
              <a:rPr lang="en-US" b="1" dirty="0"/>
              <a:t>  country      year var   sex   age   value</a:t>
            </a:r>
          </a:p>
          <a:p>
            <a:r>
              <a:rPr lang="en-US" b="1" dirty="0"/>
              <a:t>  &lt;</a:t>
            </a:r>
            <a:r>
              <a:rPr lang="en-US" b="1" dirty="0" err="1"/>
              <a:t>chr</a:t>
            </a:r>
            <a:r>
              <a:rPr lang="en-US" b="1" dirty="0"/>
              <a:t>&gt;       &lt;int&gt; &lt;</a:t>
            </a:r>
            <a:r>
              <a:rPr lang="en-US" b="1" dirty="0" err="1"/>
              <a:t>chr</a:t>
            </a:r>
            <a:r>
              <a:rPr lang="en-US" b="1" dirty="0"/>
              <a:t>&gt; &lt;</a:t>
            </a:r>
            <a:r>
              <a:rPr lang="en-US" b="1" dirty="0" err="1"/>
              <a:t>chr</a:t>
            </a:r>
            <a:r>
              <a:rPr lang="en-US" b="1" dirty="0"/>
              <a:t>&gt; &lt;</a:t>
            </a:r>
            <a:r>
              <a:rPr lang="en-US" b="1" dirty="0" err="1"/>
              <a:t>chr</a:t>
            </a:r>
            <a:r>
              <a:rPr lang="en-US" b="1" dirty="0"/>
              <a:t>&gt; &lt;int&gt;</a:t>
            </a:r>
          </a:p>
          <a:p>
            <a:r>
              <a:rPr lang="en-US" b="1" dirty="0"/>
              <a:t>1 Afghanistan  1997 </a:t>
            </a:r>
            <a:r>
              <a:rPr lang="en-US" b="1" dirty="0" err="1"/>
              <a:t>sp</a:t>
            </a:r>
            <a:r>
              <a:rPr lang="en-US" b="1" dirty="0"/>
              <a:t>    m     014       0</a:t>
            </a:r>
          </a:p>
          <a:p>
            <a:r>
              <a:rPr lang="en-US" b="1" dirty="0"/>
              <a:t>2 Afghanistan  1998 </a:t>
            </a:r>
            <a:r>
              <a:rPr lang="en-US" b="1" dirty="0" err="1"/>
              <a:t>sp</a:t>
            </a:r>
            <a:r>
              <a:rPr lang="en-US" b="1" dirty="0"/>
              <a:t>    m     014      30</a:t>
            </a:r>
          </a:p>
          <a:p>
            <a:r>
              <a:rPr lang="en-US" b="1" dirty="0"/>
              <a:t>3 Afghanistan  1999 </a:t>
            </a:r>
            <a:r>
              <a:rPr lang="en-US" b="1" dirty="0" err="1"/>
              <a:t>sp</a:t>
            </a:r>
            <a:r>
              <a:rPr lang="en-US" b="1" dirty="0"/>
              <a:t>    m     014       8</a:t>
            </a:r>
          </a:p>
          <a:p>
            <a:r>
              <a:rPr lang="en-US" b="1" dirty="0"/>
              <a:t>4 Afghanistan  2000 </a:t>
            </a:r>
            <a:r>
              <a:rPr lang="en-US" b="1" dirty="0" err="1"/>
              <a:t>sp</a:t>
            </a:r>
            <a:r>
              <a:rPr lang="en-US" b="1" dirty="0"/>
              <a:t>    m     014      52</a:t>
            </a:r>
          </a:p>
          <a:p>
            <a:r>
              <a:rPr lang="en-US" b="1" dirty="0"/>
              <a:t>5 Afghanistan  2001 </a:t>
            </a:r>
            <a:r>
              <a:rPr lang="en-US" b="1" dirty="0" err="1"/>
              <a:t>sp</a:t>
            </a:r>
            <a:r>
              <a:rPr lang="en-US" b="1" dirty="0"/>
              <a:t>    m     014     129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E91B-4926-4B71-85AA-C124E15515E5}"/>
              </a:ext>
            </a:extLst>
          </p:cNvPr>
          <p:cNvSpPr txBox="1"/>
          <p:nvPr/>
        </p:nvSpPr>
        <p:spPr>
          <a:xfrm>
            <a:off x="3316127" y="384824"/>
            <a:ext cx="527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Assignment on Data Manipulation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573D1-3422-40E6-8861-198A2AF0FDFC}"/>
              </a:ext>
            </a:extLst>
          </p:cNvPr>
          <p:cNvSpPr/>
          <p:nvPr/>
        </p:nvSpPr>
        <p:spPr>
          <a:xfrm>
            <a:off x="1298713" y="2228673"/>
            <a:ext cx="5552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INPUT DATAFRAME</a:t>
            </a:r>
          </a:p>
          <a:p>
            <a:r>
              <a:rPr lang="en-US" dirty="0"/>
              <a:t>&gt; head(who)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60</a:t>
            </a:r>
          </a:p>
          <a:p>
            <a:r>
              <a:rPr lang="en-US" dirty="0"/>
              <a:t>  country iso2  iso3   year new_sp_m014 new_sp_m1524 new_sp_m2534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&lt;</a:t>
            </a:r>
            <a:r>
              <a:rPr lang="en-US" dirty="0" err="1"/>
              <a:t>chr</a:t>
            </a:r>
            <a:r>
              <a:rPr lang="en-US" dirty="0"/>
              <a:t>&gt; &lt;</a:t>
            </a:r>
            <a:r>
              <a:rPr lang="en-US" dirty="0" err="1"/>
              <a:t>chr</a:t>
            </a:r>
            <a:r>
              <a:rPr lang="en-US" dirty="0"/>
              <a:t>&gt; &lt;int&gt;       &lt;int&gt;        &lt;int&gt;        &lt;int&gt;</a:t>
            </a:r>
          </a:p>
          <a:p>
            <a:r>
              <a:rPr lang="en-US" dirty="0"/>
              <a:t>1 Afghan~ AF    AFG    1980          NA           </a:t>
            </a:r>
            <a:r>
              <a:rPr lang="en-US" dirty="0" err="1"/>
              <a:t>NA</a:t>
            </a:r>
            <a:r>
              <a:rPr lang="en-US" dirty="0"/>
              <a:t>          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2 Afghan~ AF    AFG    1981          NA           </a:t>
            </a:r>
            <a:r>
              <a:rPr lang="en-US" dirty="0" err="1"/>
              <a:t>NA</a:t>
            </a:r>
            <a:r>
              <a:rPr lang="en-US" dirty="0"/>
              <a:t>          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1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DEDA5-1517-4FE3-A168-522BB6B2AEE4}"/>
              </a:ext>
            </a:extLst>
          </p:cNvPr>
          <p:cNvSpPr txBox="1"/>
          <p:nvPr/>
        </p:nvSpPr>
        <p:spPr>
          <a:xfrm>
            <a:off x="887895" y="484712"/>
            <a:ext cx="9952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For each country, year, and sex compute the total number of cases of TB. Make an informative visualization of the data.</a:t>
            </a:r>
          </a:p>
          <a:p>
            <a:endParaRPr lang="en-US" dirty="0"/>
          </a:p>
          <a:p>
            <a:r>
              <a:rPr lang="en-US" dirty="0"/>
              <a:t>&gt; head(whotidy1)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4</a:t>
            </a:r>
          </a:p>
          <a:p>
            <a:r>
              <a:rPr lang="en-US" dirty="0"/>
              <a:t># Groups:   country, year [3]</a:t>
            </a:r>
          </a:p>
          <a:p>
            <a:r>
              <a:rPr lang="en-US" dirty="0"/>
              <a:t>  country      year sex   Total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    &lt;int&gt; &lt;</a:t>
            </a:r>
            <a:r>
              <a:rPr lang="en-US" dirty="0" err="1"/>
              <a:t>chr</a:t>
            </a:r>
            <a:r>
              <a:rPr lang="en-US" dirty="0"/>
              <a:t>&gt; &lt;int&gt;</a:t>
            </a:r>
          </a:p>
          <a:p>
            <a:r>
              <a:rPr lang="en-US" dirty="0"/>
              <a:t>1 Afghanistan  1997 f         7</a:t>
            </a:r>
          </a:p>
          <a:p>
            <a:r>
              <a:rPr lang="en-US" dirty="0"/>
              <a:t>2 Afghanistan  1997 m         7</a:t>
            </a:r>
          </a:p>
          <a:p>
            <a:r>
              <a:rPr lang="en-US" dirty="0"/>
              <a:t>3 Afghanistan  1998 f         7</a:t>
            </a:r>
          </a:p>
          <a:p>
            <a:r>
              <a:rPr lang="en-US" dirty="0"/>
              <a:t>4 Afghanistan  1998 m         7</a:t>
            </a:r>
          </a:p>
          <a:p>
            <a:r>
              <a:rPr lang="en-US" dirty="0"/>
              <a:t>5 Afghanistan  1999 f         7</a:t>
            </a:r>
          </a:p>
          <a:p>
            <a:r>
              <a:rPr lang="en-US" dirty="0"/>
              <a:t>6 Afghanistan  1999 m         7</a:t>
            </a:r>
          </a:p>
        </p:txBody>
      </p:sp>
    </p:spTree>
    <p:extLst>
      <p:ext uri="{BB962C8B-B14F-4D97-AF65-F5344CB8AC3E}">
        <p14:creationId xmlns:p14="http://schemas.microsoft.com/office/powerpoint/2010/main" val="1246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AFF-590D-4C55-84E4-C570E7A9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Learning Data Manipulation with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8F0D-13E0-4CEB-B81B-F5EE997D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https://cyberhelp.sesync.org/data-manipulation-in-R-lesson/2016/07/26/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http://r4ds.had.co.nz/data-visualisation.html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Learning Data Manipulation with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 Shan</dc:creator>
  <cp:lastModifiedBy>Sasi Shan</cp:lastModifiedBy>
  <cp:revision>12</cp:revision>
  <dcterms:created xsi:type="dcterms:W3CDTF">2018-07-30T06:39:03Z</dcterms:created>
  <dcterms:modified xsi:type="dcterms:W3CDTF">2021-04-28T13:42:26Z</dcterms:modified>
</cp:coreProperties>
</file>